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4.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5.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310" r:id="rId5"/>
    <p:sldMasterId id="2147484341" r:id="rId6"/>
    <p:sldMasterId id="2147484366" r:id="rId7"/>
    <p:sldMasterId id="2147484389" r:id="rId8"/>
    <p:sldMasterId id="2147484422" r:id="rId9"/>
  </p:sldMasterIdLst>
  <p:notesMasterIdLst>
    <p:notesMasterId r:id="rId37"/>
  </p:notesMasterIdLst>
  <p:handoutMasterIdLst>
    <p:handoutMasterId r:id="rId38"/>
  </p:handout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icrosoft 2016 Template Light" id="{A073DAE3-B461-442F-A3D3-6642BD875E45}">
          <p14:sldIdLst>
            <p14:sldId id="256"/>
            <p14:sldId id="257"/>
            <p14:sldId id="258"/>
            <p14:sldId id="259"/>
            <p14:sldId id="260"/>
            <p14:sldId id="261"/>
            <p14:sldId id="262"/>
            <p14:sldId id="263"/>
            <p14:sldId id="264"/>
            <p14:sldId id="265"/>
            <p14:sldId id="266"/>
            <p14:sldId id="267"/>
            <p14:sldId id="268"/>
            <p14:sldId id="269"/>
            <p14:sldId id="270"/>
            <p14:sldId id="271"/>
            <p14:sldId id="272"/>
            <p14:sldId id="273"/>
            <p14:sldId id="274"/>
            <p14:sldId id="275"/>
            <p14:sldId id="276"/>
            <p14:sldId id="277"/>
            <p14:sldId id="278"/>
            <p14:sldId id="279"/>
            <p14:sldId id="280"/>
            <p14:sldId id="281"/>
            <p14:sldId id="282"/>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29"/>
    <a:srgbClr val="FFFFFF"/>
    <a:srgbClr val="BAD80A"/>
    <a:srgbClr val="A80000"/>
    <a:srgbClr val="5C2D91"/>
    <a:srgbClr val="0078D7"/>
    <a:srgbClr val="107C10"/>
    <a:srgbClr val="000000"/>
    <a:srgbClr val="D83B01"/>
    <a:srgbClr val="002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215" autoAdjust="0"/>
  </p:normalViewPr>
  <p:slideViewPr>
    <p:cSldViewPr>
      <p:cViewPr varScale="1">
        <p:scale>
          <a:sx n="104" d="100"/>
          <a:sy n="104" d="100"/>
        </p:scale>
        <p:origin x="612" y="108"/>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1122"/>
    </p:cViewPr>
  </p:sorterViewPr>
  <p:notesViewPr>
    <p:cSldViewPr showGuides="1">
      <p:cViewPr varScale="1">
        <p:scale>
          <a:sx n="81" d="100"/>
          <a:sy n="81" d="100"/>
        </p:scale>
        <p:origin x="3894"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commentAuthors" Target="commentAuthors.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a:latin typeface="Segoe UI" pitchFamily="34" charset="0"/>
              </a:rPr>
              <a:t>Microsoft 2016</a:t>
            </a: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9/30/2016 9:38 AM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a:t>Microsoft 2016</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9/30/2016 9:38 AM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Microsoft 2016</a:t>
            </a: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9/30/2016 9:38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8902450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9/30/2016 9:38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25</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1730903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0EC29EE-A8AD-4CE0-9C0B-116E0D4D753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9/30/2016 9:38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703285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7363" y="733425"/>
            <a:ext cx="6516687" cy="36655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51633"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51633"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22069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Worldwide Partner Conference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9/30/2016 9:38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330553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Worldwide Partner Conference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9/30/2016 9:38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308683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t>Build 2015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9/30/2016 9:38 AM</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640398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t>Microsoft Worldwide Partner Conference 2016</a:t>
            </a:r>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9/30/2016 9:38 AM</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579889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CA7C1A6-3F6E-4A0C-A01A-2F04D27288E6}"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a:t>
            </a:fld>
            <a:endParaRPr kumimoji="0" lang="en-GB"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701339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513FB31-291B-419E-8538-59F1022DAD1F}" type="datetime1">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9/30/2016</a:t>
            </a:fld>
            <a:endParaRPr kumimoji="0" lang="en-US" sz="1800" b="0" i="0" u="none" strike="noStrike" kern="0" cap="none" spc="0" normalizeH="0" baseline="0" noProof="0" dirty="0">
              <a:ln>
                <a:noFill/>
              </a:ln>
              <a:solidFill>
                <a:prstClr val="black"/>
              </a:solidFill>
              <a:effectLst/>
              <a:uLnTx/>
              <a:uFillTx/>
            </a:endParaRPr>
          </a:p>
        </p:txBody>
      </p:sp>
      <p:sp>
        <p:nvSpPr>
          <p:cNvPr id="5" name="Slide Number Placeholder 4"/>
          <p:cNvSpPr>
            <a:spLocks noGrp="1"/>
          </p:cNvSpPr>
          <p:nvPr>
            <p:ph type="sldNum"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dirty="0">
              <a:ln>
                <a:noFill/>
              </a:ln>
              <a:solidFill>
                <a:prstClr val="black"/>
              </a:solidFill>
              <a:effectLst/>
              <a:uLnTx/>
              <a:uFillTx/>
            </a:endParaRPr>
          </a:p>
        </p:txBody>
      </p:sp>
      <p:sp>
        <p:nvSpPr>
          <p:cNvPr id="6" name="Header Placeholder 5"/>
          <p:cNvSpPr>
            <a:spLocks noGrp="1"/>
          </p:cNvSpPr>
          <p:nvPr>
            <p:ph type="hdr"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Microsoft Office</a:t>
            </a:r>
          </a:p>
        </p:txBody>
      </p:sp>
      <p:sp>
        <p:nvSpPr>
          <p:cNvPr id="7" name="Footer Placeholder 6"/>
          <p:cNvSpPr>
            <a:spLocks noGrp="1"/>
          </p:cNvSpPr>
          <p:nvPr>
            <p:ph type="ftr" sz="quarter" idx="13"/>
          </p:nvPr>
        </p:nvSpPr>
        <p:spPr/>
        <p:txBody>
          <a:bodyPr/>
          <a:lstStyle/>
          <a:p>
            <a:pPr marL="243403" marR="0" lvl="0" indent="0" defTabSz="959958" eaLnBrk="0" fontAlgn="auto" latinLnBrk="0" hangingPunct="0">
              <a:lnSpc>
                <a:spcPct val="100000"/>
              </a:lnSpc>
              <a:spcBef>
                <a:spcPts val="0"/>
              </a:spcBef>
              <a:spcAft>
                <a:spcPts val="0"/>
              </a:spcAft>
              <a:buClrTx/>
              <a:buSzTx/>
              <a:buFontTx/>
              <a:buNone/>
              <a:tabLst/>
              <a:defRPr/>
            </a:pPr>
            <a:r>
              <a:rPr kumimoji="0" lang="en-US" sz="5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43403" marR="0" lvl="0" indent="0" defTabSz="959958" eaLnBrk="0" fontAlgn="auto" latinLnBrk="0" hangingPunct="0">
              <a:lnSpc>
                <a:spcPct val="100000"/>
              </a:lnSpc>
              <a:spcBef>
                <a:spcPts val="0"/>
              </a:spcBef>
              <a:spcAft>
                <a:spcPts val="0"/>
              </a:spcAft>
              <a:buClrTx/>
              <a:buSzTx/>
              <a:buFontTx/>
              <a:buNone/>
              <a:tabLst/>
              <a:defRPr/>
            </a:pPr>
            <a:r>
              <a:rPr kumimoji="0" lang="en-US" sz="5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3048878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EA0F880-A7EF-41F3-86D5-BEE21A383C1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944489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3" name="Text Placeholder 2"/>
          <p:cNvSpPr>
            <a:spLocks noGrp="1"/>
          </p:cNvSpPr>
          <p:nvPr>
            <p:ph type="body" sz="quarter" idx="13" hasCustomPrompt="1"/>
          </p:nvPr>
        </p:nvSpPr>
        <p:spPr bwMode="white">
          <a:xfrm>
            <a:off x="10333038" y="296863"/>
            <a:ext cx="1828800" cy="461665"/>
          </a:xfrm>
        </p:spPr>
        <p:txBody>
          <a:bodyPr/>
          <a:lstStyle>
            <a:lvl1pPr marL="0" indent="0" algn="r">
              <a:buNone/>
              <a:defRPr sz="2000">
                <a:latin typeface="+mn-lt"/>
              </a:defRPr>
            </a:lvl1pPr>
          </a:lstStyle>
          <a:p>
            <a:pPr lvl="0"/>
            <a:r>
              <a:rPr lang="en-US" dirty="0"/>
              <a:t>Session Code</a:t>
            </a:r>
          </a:p>
        </p:txBody>
      </p:sp>
    </p:spTree>
    <p:extLst>
      <p:ext uri="{BB962C8B-B14F-4D97-AF65-F5344CB8AC3E}">
        <p14:creationId xmlns:p14="http://schemas.microsoft.com/office/powerpoint/2010/main" val="16850104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8933552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Title Only">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40277930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11063740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_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639" y="295274"/>
            <a:ext cx="5486398" cy="2668588"/>
          </a:xfrm>
        </p:spPr>
        <p:txBody>
          <a:bodyPr/>
          <a:lstStyle/>
          <a:p>
            <a:r>
              <a:rPr lang="en-US" dirty="0"/>
              <a:t>Click to edit Master title style</a:t>
            </a:r>
          </a:p>
        </p:txBody>
      </p:sp>
    </p:spTree>
    <p:extLst>
      <p:ext uri="{BB962C8B-B14F-4D97-AF65-F5344CB8AC3E}">
        <p14:creationId xmlns:p14="http://schemas.microsoft.com/office/powerpoint/2010/main" val="33643001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4571278" cy="1181862"/>
          </a:xfrm>
          <a:noFill/>
        </p:spPr>
        <p:txBody>
          <a:bodyPr wrap="square"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9" y="3954463"/>
            <a:ext cx="4572000" cy="738664"/>
          </a:xfrm>
          <a:noFill/>
        </p:spPr>
        <p:txBody>
          <a:bodyPr wrap="square"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a:t>Speaker Name</a:t>
            </a: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a:ext>
            </a:extLst>
          </a:blip>
          <a:srcRect b="-6"/>
          <a:stretch/>
        </p:blipFill>
        <p:spPr>
          <a:xfrm>
            <a:off x="5303126" y="447"/>
            <a:ext cx="7131760" cy="6999980"/>
          </a:xfrm>
          <a:prstGeom prst="rect">
            <a:avLst/>
          </a:prstGeom>
        </p:spPr>
      </p:pic>
    </p:spTree>
    <p:extLst>
      <p:ext uri="{BB962C8B-B14F-4D97-AF65-F5344CB8AC3E}">
        <p14:creationId xmlns:p14="http://schemas.microsoft.com/office/powerpoint/2010/main" val="17193235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4571278" cy="1181862"/>
          </a:xfrm>
          <a:noFill/>
        </p:spPr>
        <p:txBody>
          <a:bodyPr wrap="square"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a:t>Video title</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03848" y="0"/>
            <a:ext cx="7134212" cy="6999979"/>
          </a:xfrm>
          <a:prstGeom prst="rect">
            <a:avLst/>
          </a:prstGeom>
        </p:spPr>
      </p:pic>
    </p:spTree>
    <p:extLst>
      <p:ext uri="{BB962C8B-B14F-4D97-AF65-F5344CB8AC3E}">
        <p14:creationId xmlns:p14="http://schemas.microsoft.com/office/powerpoint/2010/main" val="19843980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0201797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0254945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8164885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424892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331019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37508026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59259898"/>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216434415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3805393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cSld name="1_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324994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t="23263"/>
          <a:stretch/>
        </p:blipFill>
        <p:spPr>
          <a:xfrm>
            <a:off x="-8692" y="-83856"/>
            <a:ext cx="12445167" cy="7080655"/>
          </a:xfrm>
          <a:prstGeom prst="rect">
            <a:avLst/>
          </a:prstGeom>
        </p:spPr>
      </p:pic>
      <p:sp>
        <p:nvSpPr>
          <p:cNvPr id="6" name="Rectangle 5"/>
          <p:cNvSpPr/>
          <p:nvPr userDrawn="1"/>
        </p:nvSpPr>
        <p:spPr bwMode="auto">
          <a:xfrm>
            <a:off x="-8693" y="-84667"/>
            <a:ext cx="12445168" cy="7079192"/>
          </a:xfrm>
          <a:prstGeom prst="rect">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0" y="-86939"/>
            <a:ext cx="12436475" cy="1301412"/>
          </a:xfrm>
        </p:spPr>
        <p:txBody>
          <a:bodyPr anchor="ctr"/>
          <a:lstStyle>
            <a:lvl1pPr algn="ctr">
              <a:defRPr sz="3999" b="1" cap="all" baseline="0">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4108681131"/>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9166617"/>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Level 4 -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DE9C5245-57D9-4297-A214-1583DC249795}" type="slidenum">
              <a:rPr lang="en-US" smtClean="0"/>
              <a:pPr/>
              <a:t>‹#›</a:t>
            </a:fld>
            <a:endParaRPr lang="en-US" dirty="0"/>
          </a:p>
        </p:txBody>
      </p:sp>
      <p:sp>
        <p:nvSpPr>
          <p:cNvPr id="6" name="Text Placeholder 15"/>
          <p:cNvSpPr>
            <a:spLocks noGrp="1"/>
          </p:cNvSpPr>
          <p:nvPr>
            <p:ph type="body" sz="quarter" idx="14" hasCustomPrompt="1"/>
          </p:nvPr>
        </p:nvSpPr>
        <p:spPr>
          <a:xfrm>
            <a:off x="9156356" y="6126686"/>
            <a:ext cx="2798207" cy="246104"/>
          </a:xfrm>
        </p:spPr>
        <p:txBody>
          <a:bodyPr>
            <a:normAutofit/>
          </a:bodyPr>
          <a:lstStyle>
            <a:lvl1pPr marL="0" indent="0" algn="r">
              <a:buNone/>
              <a:defRPr sz="816" i="1">
                <a:solidFill>
                  <a:srgbClr val="A5A5A5"/>
                </a:solidFill>
                <a:latin typeface="Segoe UI Light" panose="020B0502040204020203" pitchFamily="34" charset="0"/>
                <a:cs typeface="Segoe UI Light" panose="020B0502040204020203" pitchFamily="34" charset="0"/>
              </a:defRPr>
            </a:lvl1pPr>
          </a:lstStyle>
          <a:p>
            <a:pPr lvl="0"/>
            <a:r>
              <a:rPr lang="en-US" dirty="0"/>
              <a:t>Source: </a:t>
            </a:r>
          </a:p>
        </p:txBody>
      </p:sp>
    </p:spTree>
    <p:extLst>
      <p:ext uri="{BB962C8B-B14F-4D97-AF65-F5344CB8AC3E}">
        <p14:creationId xmlns:p14="http://schemas.microsoft.com/office/powerpoint/2010/main" val="56194438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_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8" name="Picture 17"/>
          <p:cNvPicPr>
            <a:picLocks noChangeAspect="1"/>
          </p:cNvPicPr>
          <p:nvPr userDrawn="1"/>
        </p:nvPicPr>
        <p:blipFill>
          <a:blip r:embed="rId2"/>
          <a:stretch>
            <a:fillRect/>
          </a:stretch>
        </p:blipFill>
        <p:spPr>
          <a:xfrm>
            <a:off x="-246501" y="1965643"/>
            <a:ext cx="7899548" cy="2148840"/>
          </a:xfrm>
          <a:prstGeom prst="rect">
            <a:avLst/>
          </a:prstGeom>
        </p:spPr>
      </p:pic>
      <p:sp>
        <p:nvSpPr>
          <p:cNvPr id="6" name="Rectangle 5"/>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stretch>
            <a:fillRect/>
          </a:stretch>
        </p:blipFill>
        <p:spPr>
          <a:xfrm>
            <a:off x="462280" y="6209084"/>
            <a:ext cx="1456418" cy="310896"/>
          </a:xfrm>
          <a:prstGeom prst="rect">
            <a:avLst/>
          </a:prstGeom>
        </p:spPr>
      </p:pic>
    </p:spTree>
    <p:extLst>
      <p:ext uri="{BB962C8B-B14F-4D97-AF65-F5344CB8AC3E}">
        <p14:creationId xmlns:p14="http://schemas.microsoft.com/office/powerpoint/2010/main" val="17354488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3439856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0974999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150292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897168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3922154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4137257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854435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1652761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1150184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99261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Click to 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Click to edit Master text styles</a:t>
            </a:r>
          </a:p>
        </p:txBody>
      </p:sp>
    </p:spTree>
    <p:extLst>
      <p:ext uri="{BB962C8B-B14F-4D97-AF65-F5344CB8AC3E}">
        <p14:creationId xmlns:p14="http://schemas.microsoft.com/office/powerpoint/2010/main" val="170241876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4928504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1784147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20614346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25138298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1126132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7540525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62389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40541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31713541"/>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145101451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15224534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689345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9086985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3669745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23796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10562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9" name="Picture 8"/>
          <p:cNvPicPr>
            <a:picLocks noChangeAspect="1"/>
          </p:cNvPicPr>
          <p:nvPr userDrawn="1"/>
        </p:nvPicPr>
        <p:blipFill>
          <a:blip r:embed="rId2"/>
          <a:stretch>
            <a:fillRect/>
          </a:stretch>
        </p:blipFill>
        <p:spPr>
          <a:xfrm>
            <a:off x="462280" y="6209084"/>
            <a:ext cx="1456418" cy="310896"/>
          </a:xfrm>
          <a:prstGeom prst="rect">
            <a:avLst/>
          </a:prstGeom>
        </p:spPr>
      </p:pic>
      <p:pic>
        <p:nvPicPr>
          <p:cNvPr id="6" name="Picture 5"/>
          <p:cNvPicPr>
            <a:picLocks noChangeAspect="1"/>
          </p:cNvPicPr>
          <p:nvPr userDrawn="1"/>
        </p:nvPicPr>
        <p:blipFill rotWithShape="1">
          <a:blip r:embed="rId3"/>
          <a:srcRect r="40044"/>
          <a:stretch/>
        </p:blipFill>
        <p:spPr>
          <a:xfrm>
            <a:off x="-246501" y="1965643"/>
            <a:ext cx="4736205" cy="2148840"/>
          </a:xfrm>
          <a:prstGeom prst="rect">
            <a:avLst/>
          </a:prstGeom>
        </p:spPr>
      </p:pic>
    </p:spTree>
    <p:extLst>
      <p:ext uri="{BB962C8B-B14F-4D97-AF65-F5344CB8AC3E}">
        <p14:creationId xmlns:p14="http://schemas.microsoft.com/office/powerpoint/2010/main" val="2620341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6" name="Rectangle 5"/>
          <p:cNvSpPr/>
          <p:nvPr userDrawn="1"/>
        </p:nvSpPr>
        <p:spPr bwMode="gray">
          <a:xfrm>
            <a:off x="0" y="5897245"/>
            <a:ext cx="12435840" cy="109728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stretch>
            <a:fillRect/>
          </a:stretch>
        </p:blipFill>
        <p:spPr>
          <a:xfrm>
            <a:off x="370840" y="6294142"/>
            <a:ext cx="1456418" cy="310896"/>
          </a:xfrm>
          <a:prstGeom prst="rect">
            <a:avLst/>
          </a:prstGeom>
        </p:spPr>
      </p:pic>
      <p:sp>
        <p:nvSpPr>
          <p:cNvPr id="3" name="Text Placeholder 2"/>
          <p:cNvSpPr>
            <a:spLocks noGrp="1"/>
          </p:cNvSpPr>
          <p:nvPr>
            <p:ph type="body" sz="quarter" idx="13" hasCustomPrompt="1"/>
          </p:nvPr>
        </p:nvSpPr>
        <p:spPr bwMode="white">
          <a:xfrm>
            <a:off x="10333038" y="296863"/>
            <a:ext cx="1828800" cy="461665"/>
          </a:xfrm>
        </p:spPr>
        <p:txBody>
          <a:bodyPr/>
          <a:lstStyle>
            <a:lvl1pPr marL="0" indent="0" algn="r">
              <a:buNone/>
              <a:defRPr sz="2000">
                <a:latin typeface="+mn-lt"/>
              </a:defRPr>
            </a:lvl1pPr>
          </a:lstStyle>
          <a:p>
            <a:pPr lvl="0"/>
            <a:r>
              <a:rPr lang="en-US" dirty="0"/>
              <a:t>Session Code</a:t>
            </a:r>
          </a:p>
        </p:txBody>
      </p:sp>
    </p:spTree>
    <p:extLst>
      <p:ext uri="{BB962C8B-B14F-4D97-AF65-F5344CB8AC3E}">
        <p14:creationId xmlns:p14="http://schemas.microsoft.com/office/powerpoint/2010/main" val="17835652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74638" y="1212850"/>
            <a:ext cx="11887200" cy="2065181"/>
          </a:xfrm>
        </p:spPr>
        <p:txBody>
          <a:bodyPr/>
          <a:lstStyle>
            <a:lvl1pPr marL="0" indent="0">
              <a:buNone/>
              <a:defRPr>
                <a:gradFill>
                  <a:gsLst>
                    <a:gs pos="1250">
                      <a:schemeClr val="tx1"/>
                    </a:gs>
                    <a:gs pos="99000">
                      <a:schemeClr val="tx1"/>
                    </a:gs>
                  </a:gsLst>
                  <a:lin ang="5400000" scaled="0"/>
                </a:gradFill>
              </a:defRPr>
            </a:lvl1pPr>
            <a:lvl2pPr marL="0" indent="0">
              <a:buFontTx/>
              <a:buNone/>
              <a:defRPr sz="24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065595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3359454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238344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7077705"/>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92662917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133736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189533110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2925191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2235704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0261040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5536269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0-50 Right Photo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7508537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439976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30298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65035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500129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240436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a:blip r:embed="rId2"/>
          <a:stretch>
            <a:fillRect/>
          </a:stretch>
        </p:blipFill>
        <p:spPr bwMode="invGray">
          <a:xfrm>
            <a:off x="464013" y="479425"/>
            <a:ext cx="1436313" cy="306604"/>
          </a:xfrm>
          <a:prstGeom prst="rect">
            <a:avLst/>
          </a:prstGeom>
        </p:spPr>
      </p:pic>
    </p:spTree>
    <p:extLst>
      <p:ext uri="{BB962C8B-B14F-4D97-AF65-F5344CB8AC3E}">
        <p14:creationId xmlns:p14="http://schemas.microsoft.com/office/powerpoint/2010/main" val="182125624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7854040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3508377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69597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810061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66984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8340185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747864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52768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358864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32684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67552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0099646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19966985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40885253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36749932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2218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9765057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37950056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28606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95384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397787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4353885"/>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14782815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6904015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9169722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83885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272898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6631488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4129912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735989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0282499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959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845182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5858255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9108666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306276031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7559942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27097151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8844399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9160045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187346392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918485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05684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94367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19122329"/>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336157301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8594092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sp>
        <p:nvSpPr>
          <p:cNvPr id="6" name="Text Placeholder 23"/>
          <p:cNvSpPr>
            <a:spLocks noGrp="1"/>
          </p:cNvSpPr>
          <p:nvPr>
            <p:ph type="body" sz="quarter" idx="14" hasCustomPrompt="1"/>
          </p:nvPr>
        </p:nvSpPr>
        <p:spPr>
          <a:xfrm>
            <a:off x="11659195" y="6649560"/>
            <a:ext cx="777280" cy="301348"/>
          </a:xfrm>
          <a:prstGeom prst="rect">
            <a:avLst/>
          </a:prstGeom>
        </p:spPr>
        <p:txBody>
          <a:bodyPr anchor="ctr"/>
          <a:lstStyle>
            <a:lvl1pPr marL="0" indent="0" algn="r">
              <a:buNone/>
              <a:defRPr sz="816">
                <a:solidFill>
                  <a:schemeClr val="tx1"/>
                </a:solidFill>
              </a:defRPr>
            </a:lvl1pPr>
          </a:lstStyle>
          <a:p>
            <a:fld id="{13C7C2A1-6219-4FFB-8871-7AF0864EFB3F}" type="slidenum">
              <a:rPr lang="en-US" smtClean="0"/>
              <a:t>‹#›</a:t>
            </a:fld>
            <a:endParaRPr lang="en-US" dirty="0"/>
          </a:p>
        </p:txBody>
      </p:sp>
      <p:sp>
        <p:nvSpPr>
          <p:cNvPr id="2" name="Footer Placeholder 1"/>
          <p:cNvSpPr>
            <a:spLocks noGrp="1"/>
          </p:cNvSpPr>
          <p:nvPr>
            <p:ph type="ftr" sz="quarter" idx="15"/>
          </p:nvPr>
        </p:nvSpPr>
        <p:spPr>
          <a:xfrm>
            <a:off x="274638" y="6697663"/>
            <a:ext cx="3937000" cy="371475"/>
          </a:xfrm>
          <a:prstGeom prst="rect">
            <a:avLst/>
          </a:prstGeom>
        </p:spPr>
        <p:txBody>
          <a:bodyPr/>
          <a:lstStyle/>
          <a:p>
            <a:pPr defTabSz="932205"/>
            <a:endParaRPr lang="en-US" dirty="0">
              <a:solidFill>
                <a:srgbClr val="505050"/>
              </a:solidFill>
            </a:endParaRPr>
          </a:p>
        </p:txBody>
      </p:sp>
      <p:sp>
        <p:nvSpPr>
          <p:cNvPr id="3" name="Slide Number Placeholder 2"/>
          <p:cNvSpPr>
            <a:spLocks noGrp="1"/>
          </p:cNvSpPr>
          <p:nvPr>
            <p:ph type="sldNum" sz="quarter" idx="16"/>
          </p:nvPr>
        </p:nvSpPr>
        <p:spPr>
          <a:xfrm>
            <a:off x="9259889" y="6695374"/>
            <a:ext cx="2901950" cy="371475"/>
          </a:xfrm>
          <a:prstGeom prst="rect">
            <a:avLst/>
          </a:prstGeom>
        </p:spPr>
        <p:txBody>
          <a:bodyPr/>
          <a:lstStyle/>
          <a:p>
            <a:pPr defTabSz="932205"/>
            <a:fld id="{FAADACFB-7C71-4E89-89D2-7BBA40B7BFA9}" type="slidenum">
              <a:rPr lang="en-US" smtClean="0">
                <a:solidFill>
                  <a:srgbClr val="505050"/>
                </a:solidFill>
              </a:rPr>
              <a:pPr defTabSz="932205"/>
              <a:t>‹#›</a:t>
            </a:fld>
            <a:endParaRPr lang="en-US" dirty="0">
              <a:solidFill>
                <a:srgbClr val="505050"/>
              </a:solidFill>
            </a:endParaRPr>
          </a:p>
        </p:txBody>
      </p:sp>
    </p:spTree>
    <p:extLst>
      <p:ext uri="{BB962C8B-B14F-4D97-AF65-F5344CB8AC3E}">
        <p14:creationId xmlns:p14="http://schemas.microsoft.com/office/powerpoint/2010/main" val="2930900854"/>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sp>
        <p:nvSpPr>
          <p:cNvPr id="87" name="Freeform 16"/>
          <p:cNvSpPr>
            <a:spLocks/>
          </p:cNvSpPr>
          <p:nvPr userDrawn="1"/>
        </p:nvSpPr>
        <p:spPr bwMode="auto">
          <a:xfrm>
            <a:off x="0" y="4032250"/>
            <a:ext cx="5659438" cy="2962275"/>
          </a:xfrm>
          <a:custGeom>
            <a:avLst/>
            <a:gdLst>
              <a:gd name="T0" fmla="*/ 128 w 3565"/>
              <a:gd name="T1" fmla="*/ 957 h 1866"/>
              <a:gd name="T2" fmla="*/ 187 w 3565"/>
              <a:gd name="T3" fmla="*/ 982 h 1866"/>
              <a:gd name="T4" fmla="*/ 246 w 3565"/>
              <a:gd name="T5" fmla="*/ 909 h 1866"/>
              <a:gd name="T6" fmla="*/ 463 w 3565"/>
              <a:gd name="T7" fmla="*/ 816 h 1866"/>
              <a:gd name="T8" fmla="*/ 501 w 3565"/>
              <a:gd name="T9" fmla="*/ 874 h 1866"/>
              <a:gd name="T10" fmla="*/ 543 w 3565"/>
              <a:gd name="T11" fmla="*/ 926 h 1866"/>
              <a:gd name="T12" fmla="*/ 632 w 3565"/>
              <a:gd name="T13" fmla="*/ 677 h 1866"/>
              <a:gd name="T14" fmla="*/ 774 w 3565"/>
              <a:gd name="T15" fmla="*/ 719 h 1866"/>
              <a:gd name="T16" fmla="*/ 822 w 3565"/>
              <a:gd name="T17" fmla="*/ 771 h 1866"/>
              <a:gd name="T18" fmla="*/ 1040 w 3565"/>
              <a:gd name="T19" fmla="*/ 691 h 1866"/>
              <a:gd name="T20" fmla="*/ 1151 w 3565"/>
              <a:gd name="T21" fmla="*/ 823 h 1866"/>
              <a:gd name="T22" fmla="*/ 1209 w 3565"/>
              <a:gd name="T23" fmla="*/ 608 h 1866"/>
              <a:gd name="T24" fmla="*/ 1251 w 3565"/>
              <a:gd name="T25" fmla="*/ 543 h 1866"/>
              <a:gd name="T26" fmla="*/ 1372 w 3565"/>
              <a:gd name="T27" fmla="*/ 608 h 1866"/>
              <a:gd name="T28" fmla="*/ 1413 w 3565"/>
              <a:gd name="T29" fmla="*/ 567 h 1866"/>
              <a:gd name="T30" fmla="*/ 1458 w 3565"/>
              <a:gd name="T31" fmla="*/ 629 h 1866"/>
              <a:gd name="T32" fmla="*/ 1510 w 3565"/>
              <a:gd name="T33" fmla="*/ 871 h 1866"/>
              <a:gd name="T34" fmla="*/ 1548 w 3565"/>
              <a:gd name="T35" fmla="*/ 608 h 1866"/>
              <a:gd name="T36" fmla="*/ 1600 w 3565"/>
              <a:gd name="T37" fmla="*/ 563 h 1866"/>
              <a:gd name="T38" fmla="*/ 1627 w 3565"/>
              <a:gd name="T39" fmla="*/ 619 h 1866"/>
              <a:gd name="T40" fmla="*/ 1648 w 3565"/>
              <a:gd name="T41" fmla="*/ 764 h 1866"/>
              <a:gd name="T42" fmla="*/ 1683 w 3565"/>
              <a:gd name="T43" fmla="*/ 950 h 1866"/>
              <a:gd name="T44" fmla="*/ 1721 w 3565"/>
              <a:gd name="T45" fmla="*/ 847 h 1866"/>
              <a:gd name="T46" fmla="*/ 1752 w 3565"/>
              <a:gd name="T47" fmla="*/ 536 h 1866"/>
              <a:gd name="T48" fmla="*/ 2038 w 3565"/>
              <a:gd name="T49" fmla="*/ 456 h 1866"/>
              <a:gd name="T50" fmla="*/ 2059 w 3565"/>
              <a:gd name="T51" fmla="*/ 539 h 1866"/>
              <a:gd name="T52" fmla="*/ 2173 w 3565"/>
              <a:gd name="T53" fmla="*/ 246 h 1866"/>
              <a:gd name="T54" fmla="*/ 2252 w 3565"/>
              <a:gd name="T55" fmla="*/ 201 h 1866"/>
              <a:gd name="T56" fmla="*/ 2287 w 3565"/>
              <a:gd name="T57" fmla="*/ 259 h 1866"/>
              <a:gd name="T58" fmla="*/ 2356 w 3565"/>
              <a:gd name="T59" fmla="*/ 843 h 1866"/>
              <a:gd name="T60" fmla="*/ 2384 w 3565"/>
              <a:gd name="T61" fmla="*/ 612 h 1866"/>
              <a:gd name="T62" fmla="*/ 2398 w 3565"/>
              <a:gd name="T63" fmla="*/ 432 h 1866"/>
              <a:gd name="T64" fmla="*/ 2436 w 3565"/>
              <a:gd name="T65" fmla="*/ 139 h 1866"/>
              <a:gd name="T66" fmla="*/ 2567 w 3565"/>
              <a:gd name="T67" fmla="*/ 0 h 1866"/>
              <a:gd name="T68" fmla="*/ 2598 w 3565"/>
              <a:gd name="T69" fmla="*/ 121 h 1866"/>
              <a:gd name="T70" fmla="*/ 2629 w 3565"/>
              <a:gd name="T71" fmla="*/ 173 h 1866"/>
              <a:gd name="T72" fmla="*/ 2670 w 3565"/>
              <a:gd name="T73" fmla="*/ 491 h 1866"/>
              <a:gd name="T74" fmla="*/ 2988 w 3565"/>
              <a:gd name="T75" fmla="*/ 346 h 1866"/>
              <a:gd name="T76" fmla="*/ 3071 w 3565"/>
              <a:gd name="T77" fmla="*/ 532 h 1866"/>
              <a:gd name="T78" fmla="*/ 3126 w 3565"/>
              <a:gd name="T79" fmla="*/ 498 h 1866"/>
              <a:gd name="T80" fmla="*/ 3233 w 3565"/>
              <a:gd name="T81" fmla="*/ 550 h 1866"/>
              <a:gd name="T82" fmla="*/ 3320 w 3565"/>
              <a:gd name="T83" fmla="*/ 463 h 1866"/>
              <a:gd name="T84" fmla="*/ 3382 w 3565"/>
              <a:gd name="T85" fmla="*/ 398 h 1866"/>
              <a:gd name="T86" fmla="*/ 3565 w 3565"/>
              <a:gd name="T87" fmla="*/ 446 h 1866"/>
              <a:gd name="T88" fmla="*/ 3565 w 3565"/>
              <a:gd name="T89" fmla="*/ 1866 h 1866"/>
              <a:gd name="T90" fmla="*/ 0 w 3565"/>
              <a:gd name="T91" fmla="*/ 957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65" h="1866">
                <a:moveTo>
                  <a:pt x="0" y="957"/>
                </a:moveTo>
                <a:lnTo>
                  <a:pt x="128" y="957"/>
                </a:lnTo>
                <a:lnTo>
                  <a:pt x="128" y="982"/>
                </a:lnTo>
                <a:lnTo>
                  <a:pt x="187" y="982"/>
                </a:lnTo>
                <a:lnTo>
                  <a:pt x="187" y="909"/>
                </a:lnTo>
                <a:lnTo>
                  <a:pt x="246" y="909"/>
                </a:lnTo>
                <a:lnTo>
                  <a:pt x="246" y="816"/>
                </a:lnTo>
                <a:lnTo>
                  <a:pt x="463" y="816"/>
                </a:lnTo>
                <a:lnTo>
                  <a:pt x="463" y="874"/>
                </a:lnTo>
                <a:lnTo>
                  <a:pt x="501" y="874"/>
                </a:lnTo>
                <a:lnTo>
                  <a:pt x="501" y="926"/>
                </a:lnTo>
                <a:lnTo>
                  <a:pt x="543" y="926"/>
                </a:lnTo>
                <a:lnTo>
                  <a:pt x="543" y="677"/>
                </a:lnTo>
                <a:lnTo>
                  <a:pt x="632" y="677"/>
                </a:lnTo>
                <a:lnTo>
                  <a:pt x="632" y="719"/>
                </a:lnTo>
                <a:lnTo>
                  <a:pt x="774" y="719"/>
                </a:lnTo>
                <a:lnTo>
                  <a:pt x="774" y="771"/>
                </a:lnTo>
                <a:lnTo>
                  <a:pt x="822" y="771"/>
                </a:lnTo>
                <a:lnTo>
                  <a:pt x="822" y="691"/>
                </a:lnTo>
                <a:lnTo>
                  <a:pt x="1040" y="691"/>
                </a:lnTo>
                <a:lnTo>
                  <a:pt x="1040" y="823"/>
                </a:lnTo>
                <a:lnTo>
                  <a:pt x="1151" y="823"/>
                </a:lnTo>
                <a:lnTo>
                  <a:pt x="1151" y="608"/>
                </a:lnTo>
                <a:lnTo>
                  <a:pt x="1209" y="608"/>
                </a:lnTo>
                <a:lnTo>
                  <a:pt x="1209" y="543"/>
                </a:lnTo>
                <a:lnTo>
                  <a:pt x="1251" y="543"/>
                </a:lnTo>
                <a:lnTo>
                  <a:pt x="1251" y="608"/>
                </a:lnTo>
                <a:lnTo>
                  <a:pt x="1372" y="608"/>
                </a:lnTo>
                <a:lnTo>
                  <a:pt x="1372" y="567"/>
                </a:lnTo>
                <a:lnTo>
                  <a:pt x="1413" y="567"/>
                </a:lnTo>
                <a:lnTo>
                  <a:pt x="1413" y="629"/>
                </a:lnTo>
                <a:lnTo>
                  <a:pt x="1458" y="629"/>
                </a:lnTo>
                <a:lnTo>
                  <a:pt x="1458" y="871"/>
                </a:lnTo>
                <a:lnTo>
                  <a:pt x="1510" y="871"/>
                </a:lnTo>
                <a:lnTo>
                  <a:pt x="1510" y="608"/>
                </a:lnTo>
                <a:lnTo>
                  <a:pt x="1548" y="608"/>
                </a:lnTo>
                <a:lnTo>
                  <a:pt x="1548" y="563"/>
                </a:lnTo>
                <a:lnTo>
                  <a:pt x="1600" y="563"/>
                </a:lnTo>
                <a:lnTo>
                  <a:pt x="1600" y="619"/>
                </a:lnTo>
                <a:lnTo>
                  <a:pt x="1627" y="619"/>
                </a:lnTo>
                <a:lnTo>
                  <a:pt x="1627" y="764"/>
                </a:lnTo>
                <a:lnTo>
                  <a:pt x="1648" y="764"/>
                </a:lnTo>
                <a:lnTo>
                  <a:pt x="1648" y="950"/>
                </a:lnTo>
                <a:lnTo>
                  <a:pt x="1683" y="950"/>
                </a:lnTo>
                <a:lnTo>
                  <a:pt x="1683" y="847"/>
                </a:lnTo>
                <a:lnTo>
                  <a:pt x="1721" y="847"/>
                </a:lnTo>
                <a:lnTo>
                  <a:pt x="1721" y="536"/>
                </a:lnTo>
                <a:lnTo>
                  <a:pt x="1752" y="536"/>
                </a:lnTo>
                <a:lnTo>
                  <a:pt x="1752" y="456"/>
                </a:lnTo>
                <a:lnTo>
                  <a:pt x="2038" y="456"/>
                </a:lnTo>
                <a:lnTo>
                  <a:pt x="2038" y="539"/>
                </a:lnTo>
                <a:lnTo>
                  <a:pt x="2059" y="539"/>
                </a:lnTo>
                <a:lnTo>
                  <a:pt x="2059" y="246"/>
                </a:lnTo>
                <a:lnTo>
                  <a:pt x="2173" y="246"/>
                </a:lnTo>
                <a:lnTo>
                  <a:pt x="2173" y="201"/>
                </a:lnTo>
                <a:lnTo>
                  <a:pt x="2252" y="201"/>
                </a:lnTo>
                <a:lnTo>
                  <a:pt x="2252" y="259"/>
                </a:lnTo>
                <a:lnTo>
                  <a:pt x="2287" y="259"/>
                </a:lnTo>
                <a:lnTo>
                  <a:pt x="2287" y="843"/>
                </a:lnTo>
                <a:lnTo>
                  <a:pt x="2356" y="843"/>
                </a:lnTo>
                <a:lnTo>
                  <a:pt x="2356" y="612"/>
                </a:lnTo>
                <a:lnTo>
                  <a:pt x="2384" y="612"/>
                </a:lnTo>
                <a:lnTo>
                  <a:pt x="2384" y="449"/>
                </a:lnTo>
                <a:lnTo>
                  <a:pt x="2398" y="432"/>
                </a:lnTo>
                <a:lnTo>
                  <a:pt x="2398" y="139"/>
                </a:lnTo>
                <a:lnTo>
                  <a:pt x="2436" y="139"/>
                </a:lnTo>
                <a:lnTo>
                  <a:pt x="2436" y="0"/>
                </a:lnTo>
                <a:lnTo>
                  <a:pt x="2567" y="0"/>
                </a:lnTo>
                <a:lnTo>
                  <a:pt x="2567" y="121"/>
                </a:lnTo>
                <a:lnTo>
                  <a:pt x="2598" y="121"/>
                </a:lnTo>
                <a:lnTo>
                  <a:pt x="2598" y="173"/>
                </a:lnTo>
                <a:lnTo>
                  <a:pt x="2629" y="173"/>
                </a:lnTo>
                <a:lnTo>
                  <a:pt x="2629" y="491"/>
                </a:lnTo>
                <a:lnTo>
                  <a:pt x="2670" y="491"/>
                </a:lnTo>
                <a:lnTo>
                  <a:pt x="2670" y="346"/>
                </a:lnTo>
                <a:lnTo>
                  <a:pt x="2988" y="346"/>
                </a:lnTo>
                <a:lnTo>
                  <a:pt x="2988" y="532"/>
                </a:lnTo>
                <a:lnTo>
                  <a:pt x="3071" y="532"/>
                </a:lnTo>
                <a:lnTo>
                  <a:pt x="3071" y="498"/>
                </a:lnTo>
                <a:lnTo>
                  <a:pt x="3126" y="498"/>
                </a:lnTo>
                <a:lnTo>
                  <a:pt x="3126" y="550"/>
                </a:lnTo>
                <a:lnTo>
                  <a:pt x="3233" y="550"/>
                </a:lnTo>
                <a:lnTo>
                  <a:pt x="3233" y="463"/>
                </a:lnTo>
                <a:lnTo>
                  <a:pt x="3320" y="463"/>
                </a:lnTo>
                <a:lnTo>
                  <a:pt x="3320" y="398"/>
                </a:lnTo>
                <a:lnTo>
                  <a:pt x="3382" y="398"/>
                </a:lnTo>
                <a:lnTo>
                  <a:pt x="3382" y="446"/>
                </a:lnTo>
                <a:lnTo>
                  <a:pt x="3565" y="446"/>
                </a:lnTo>
                <a:lnTo>
                  <a:pt x="3565" y="1040"/>
                </a:lnTo>
                <a:lnTo>
                  <a:pt x="3565" y="1866"/>
                </a:lnTo>
                <a:lnTo>
                  <a:pt x="0" y="1866"/>
                </a:lnTo>
                <a:lnTo>
                  <a:pt x="0" y="957"/>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17"/>
          <p:cNvSpPr>
            <a:spLocks/>
          </p:cNvSpPr>
          <p:nvPr userDrawn="1"/>
        </p:nvSpPr>
        <p:spPr bwMode="auto">
          <a:xfrm>
            <a:off x="5503863" y="4559300"/>
            <a:ext cx="3146425" cy="2435225"/>
          </a:xfrm>
          <a:custGeom>
            <a:avLst/>
            <a:gdLst>
              <a:gd name="T0" fmla="*/ 1882 w 1982"/>
              <a:gd name="T1" fmla="*/ 456 h 1534"/>
              <a:gd name="T2" fmla="*/ 1882 w 1982"/>
              <a:gd name="T3" fmla="*/ 546 h 1534"/>
              <a:gd name="T4" fmla="*/ 1830 w 1982"/>
              <a:gd name="T5" fmla="*/ 546 h 1534"/>
              <a:gd name="T6" fmla="*/ 1830 w 1982"/>
              <a:gd name="T7" fmla="*/ 629 h 1534"/>
              <a:gd name="T8" fmla="*/ 1699 w 1982"/>
              <a:gd name="T9" fmla="*/ 629 h 1534"/>
              <a:gd name="T10" fmla="*/ 1699 w 1982"/>
              <a:gd name="T11" fmla="*/ 822 h 1534"/>
              <a:gd name="T12" fmla="*/ 1668 w 1982"/>
              <a:gd name="T13" fmla="*/ 822 h 1534"/>
              <a:gd name="T14" fmla="*/ 1668 w 1982"/>
              <a:gd name="T15" fmla="*/ 59 h 1534"/>
              <a:gd name="T16" fmla="*/ 1388 w 1982"/>
              <a:gd name="T17" fmla="*/ 59 h 1534"/>
              <a:gd name="T18" fmla="*/ 1388 w 1982"/>
              <a:gd name="T19" fmla="*/ 200 h 1534"/>
              <a:gd name="T20" fmla="*/ 1226 w 1982"/>
              <a:gd name="T21" fmla="*/ 200 h 1534"/>
              <a:gd name="T22" fmla="*/ 1226 w 1982"/>
              <a:gd name="T23" fmla="*/ 688 h 1534"/>
              <a:gd name="T24" fmla="*/ 1119 w 1982"/>
              <a:gd name="T25" fmla="*/ 688 h 1534"/>
              <a:gd name="T26" fmla="*/ 1119 w 1982"/>
              <a:gd name="T27" fmla="*/ 629 h 1534"/>
              <a:gd name="T28" fmla="*/ 1043 w 1982"/>
              <a:gd name="T29" fmla="*/ 629 h 1534"/>
              <a:gd name="T30" fmla="*/ 1043 w 1982"/>
              <a:gd name="T31" fmla="*/ 542 h 1534"/>
              <a:gd name="T32" fmla="*/ 839 w 1982"/>
              <a:gd name="T33" fmla="*/ 542 h 1534"/>
              <a:gd name="T34" fmla="*/ 839 w 1982"/>
              <a:gd name="T35" fmla="*/ 629 h 1534"/>
              <a:gd name="T36" fmla="*/ 736 w 1982"/>
              <a:gd name="T37" fmla="*/ 629 h 1534"/>
              <a:gd name="T38" fmla="*/ 736 w 1982"/>
              <a:gd name="T39" fmla="*/ 698 h 1534"/>
              <a:gd name="T40" fmla="*/ 694 w 1982"/>
              <a:gd name="T41" fmla="*/ 698 h 1534"/>
              <a:gd name="T42" fmla="*/ 694 w 1982"/>
              <a:gd name="T43" fmla="*/ 0 h 1534"/>
              <a:gd name="T44" fmla="*/ 331 w 1982"/>
              <a:gd name="T45" fmla="*/ 0 h 1534"/>
              <a:gd name="T46" fmla="*/ 331 w 1982"/>
              <a:gd name="T47" fmla="*/ 663 h 1534"/>
              <a:gd name="T48" fmla="*/ 245 w 1982"/>
              <a:gd name="T49" fmla="*/ 663 h 1534"/>
              <a:gd name="T50" fmla="*/ 245 w 1982"/>
              <a:gd name="T51" fmla="*/ 456 h 1534"/>
              <a:gd name="T52" fmla="*/ 93 w 1982"/>
              <a:gd name="T53" fmla="*/ 456 h 1534"/>
              <a:gd name="T54" fmla="*/ 93 w 1982"/>
              <a:gd name="T55" fmla="*/ 826 h 1534"/>
              <a:gd name="T56" fmla="*/ 0 w 1982"/>
              <a:gd name="T57" fmla="*/ 826 h 1534"/>
              <a:gd name="T58" fmla="*/ 0 w 1982"/>
              <a:gd name="T59" fmla="*/ 1534 h 1534"/>
              <a:gd name="T60" fmla="*/ 1982 w 1982"/>
              <a:gd name="T61" fmla="*/ 1534 h 1534"/>
              <a:gd name="T62" fmla="*/ 1982 w 1982"/>
              <a:gd name="T63" fmla="*/ 456 h 1534"/>
              <a:gd name="T64" fmla="*/ 1882 w 1982"/>
              <a:gd name="T65" fmla="*/ 456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82" h="1534">
                <a:moveTo>
                  <a:pt x="1882" y="456"/>
                </a:moveTo>
                <a:lnTo>
                  <a:pt x="1882" y="546"/>
                </a:lnTo>
                <a:lnTo>
                  <a:pt x="1830" y="546"/>
                </a:lnTo>
                <a:lnTo>
                  <a:pt x="1830" y="629"/>
                </a:lnTo>
                <a:lnTo>
                  <a:pt x="1699" y="629"/>
                </a:lnTo>
                <a:lnTo>
                  <a:pt x="1699" y="822"/>
                </a:lnTo>
                <a:lnTo>
                  <a:pt x="1668" y="822"/>
                </a:lnTo>
                <a:lnTo>
                  <a:pt x="1668" y="59"/>
                </a:lnTo>
                <a:lnTo>
                  <a:pt x="1388" y="59"/>
                </a:lnTo>
                <a:lnTo>
                  <a:pt x="1388" y="200"/>
                </a:lnTo>
                <a:lnTo>
                  <a:pt x="1226" y="200"/>
                </a:lnTo>
                <a:lnTo>
                  <a:pt x="1226" y="688"/>
                </a:lnTo>
                <a:lnTo>
                  <a:pt x="1119" y="688"/>
                </a:lnTo>
                <a:lnTo>
                  <a:pt x="1119" y="629"/>
                </a:lnTo>
                <a:lnTo>
                  <a:pt x="1043" y="629"/>
                </a:lnTo>
                <a:lnTo>
                  <a:pt x="1043" y="542"/>
                </a:lnTo>
                <a:lnTo>
                  <a:pt x="839" y="542"/>
                </a:lnTo>
                <a:lnTo>
                  <a:pt x="839" y="629"/>
                </a:lnTo>
                <a:lnTo>
                  <a:pt x="736" y="629"/>
                </a:lnTo>
                <a:lnTo>
                  <a:pt x="736" y="698"/>
                </a:lnTo>
                <a:lnTo>
                  <a:pt x="694" y="698"/>
                </a:lnTo>
                <a:lnTo>
                  <a:pt x="694" y="0"/>
                </a:lnTo>
                <a:lnTo>
                  <a:pt x="331" y="0"/>
                </a:lnTo>
                <a:lnTo>
                  <a:pt x="331" y="663"/>
                </a:lnTo>
                <a:lnTo>
                  <a:pt x="245" y="663"/>
                </a:lnTo>
                <a:lnTo>
                  <a:pt x="245" y="456"/>
                </a:lnTo>
                <a:lnTo>
                  <a:pt x="93" y="456"/>
                </a:lnTo>
                <a:lnTo>
                  <a:pt x="93" y="826"/>
                </a:lnTo>
                <a:lnTo>
                  <a:pt x="0" y="826"/>
                </a:lnTo>
                <a:lnTo>
                  <a:pt x="0" y="1534"/>
                </a:lnTo>
                <a:lnTo>
                  <a:pt x="1982" y="1534"/>
                </a:lnTo>
                <a:lnTo>
                  <a:pt x="1982" y="456"/>
                </a:lnTo>
                <a:lnTo>
                  <a:pt x="1882" y="456"/>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18"/>
          <p:cNvSpPr>
            <a:spLocks/>
          </p:cNvSpPr>
          <p:nvPr userDrawn="1"/>
        </p:nvSpPr>
        <p:spPr bwMode="auto">
          <a:xfrm flipH="1">
            <a:off x="8636000" y="3024188"/>
            <a:ext cx="3800475" cy="3970338"/>
          </a:xfrm>
          <a:custGeom>
            <a:avLst/>
            <a:gdLst>
              <a:gd name="T0" fmla="*/ 2308 w 2394"/>
              <a:gd name="T1" fmla="*/ 1385 h 2501"/>
              <a:gd name="T2" fmla="*/ 2270 w 2394"/>
              <a:gd name="T3" fmla="*/ 1420 h 2501"/>
              <a:gd name="T4" fmla="*/ 2228 w 2394"/>
              <a:gd name="T5" fmla="*/ 1323 h 2501"/>
              <a:gd name="T6" fmla="*/ 2083 w 2394"/>
              <a:gd name="T7" fmla="*/ 1202 h 2501"/>
              <a:gd name="T8" fmla="*/ 2055 w 2394"/>
              <a:gd name="T9" fmla="*/ 1278 h 2501"/>
              <a:gd name="T10" fmla="*/ 2031 w 2394"/>
              <a:gd name="T11" fmla="*/ 1344 h 2501"/>
              <a:gd name="T12" fmla="*/ 1969 w 2394"/>
              <a:gd name="T13" fmla="*/ 1019 h 2501"/>
              <a:gd name="T14" fmla="*/ 1872 w 2394"/>
              <a:gd name="T15" fmla="*/ 1071 h 2501"/>
              <a:gd name="T16" fmla="*/ 1845 w 2394"/>
              <a:gd name="T17" fmla="*/ 1140 h 2501"/>
              <a:gd name="T18" fmla="*/ 1696 w 2394"/>
              <a:gd name="T19" fmla="*/ 1036 h 2501"/>
              <a:gd name="T20" fmla="*/ 1620 w 2394"/>
              <a:gd name="T21" fmla="*/ 1209 h 2501"/>
              <a:gd name="T22" fmla="*/ 1582 w 2394"/>
              <a:gd name="T23" fmla="*/ 929 h 2501"/>
              <a:gd name="T24" fmla="*/ 1555 w 2394"/>
              <a:gd name="T25" fmla="*/ 843 h 2501"/>
              <a:gd name="T26" fmla="*/ 1472 w 2394"/>
              <a:gd name="T27" fmla="*/ 929 h 2501"/>
              <a:gd name="T28" fmla="*/ 1447 w 2394"/>
              <a:gd name="T29" fmla="*/ 874 h 2501"/>
              <a:gd name="T30" fmla="*/ 1416 w 2394"/>
              <a:gd name="T31" fmla="*/ 953 h 2501"/>
              <a:gd name="T32" fmla="*/ 1382 w 2394"/>
              <a:gd name="T33" fmla="*/ 1274 h 2501"/>
              <a:gd name="T34" fmla="*/ 1354 w 2394"/>
              <a:gd name="T35" fmla="*/ 929 h 2501"/>
              <a:gd name="T36" fmla="*/ 1320 w 2394"/>
              <a:gd name="T37" fmla="*/ 867 h 2501"/>
              <a:gd name="T38" fmla="*/ 1302 w 2394"/>
              <a:gd name="T39" fmla="*/ 939 h 2501"/>
              <a:gd name="T40" fmla="*/ 1285 w 2394"/>
              <a:gd name="T41" fmla="*/ 1133 h 2501"/>
              <a:gd name="T42" fmla="*/ 1264 w 2394"/>
              <a:gd name="T43" fmla="*/ 1378 h 2501"/>
              <a:gd name="T44" fmla="*/ 1240 w 2394"/>
              <a:gd name="T45" fmla="*/ 1243 h 2501"/>
              <a:gd name="T46" fmla="*/ 1216 w 2394"/>
              <a:gd name="T47" fmla="*/ 701 h 2501"/>
              <a:gd name="T48" fmla="*/ 1026 w 2394"/>
              <a:gd name="T49" fmla="*/ 597 h 2501"/>
              <a:gd name="T50" fmla="*/ 1009 w 2394"/>
              <a:gd name="T51" fmla="*/ 708 h 2501"/>
              <a:gd name="T52" fmla="*/ 933 w 2394"/>
              <a:gd name="T53" fmla="*/ 324 h 2501"/>
              <a:gd name="T54" fmla="*/ 881 w 2394"/>
              <a:gd name="T55" fmla="*/ 262 h 2501"/>
              <a:gd name="T56" fmla="*/ 857 w 2394"/>
              <a:gd name="T57" fmla="*/ 338 h 2501"/>
              <a:gd name="T58" fmla="*/ 812 w 2394"/>
              <a:gd name="T59" fmla="*/ 1243 h 2501"/>
              <a:gd name="T60" fmla="*/ 795 w 2394"/>
              <a:gd name="T61" fmla="*/ 939 h 2501"/>
              <a:gd name="T62" fmla="*/ 784 w 2394"/>
              <a:gd name="T63" fmla="*/ 566 h 2501"/>
              <a:gd name="T64" fmla="*/ 757 w 2394"/>
              <a:gd name="T65" fmla="*/ 183 h 2501"/>
              <a:gd name="T66" fmla="*/ 670 w 2394"/>
              <a:gd name="T67" fmla="*/ 0 h 2501"/>
              <a:gd name="T68" fmla="*/ 646 w 2394"/>
              <a:gd name="T69" fmla="*/ 155 h 2501"/>
              <a:gd name="T70" fmla="*/ 629 w 2394"/>
              <a:gd name="T71" fmla="*/ 228 h 2501"/>
              <a:gd name="T72" fmla="*/ 598 w 2394"/>
              <a:gd name="T73" fmla="*/ 642 h 2501"/>
              <a:gd name="T74" fmla="*/ 387 w 2394"/>
              <a:gd name="T75" fmla="*/ 456 h 2501"/>
              <a:gd name="T76" fmla="*/ 332 w 2394"/>
              <a:gd name="T77" fmla="*/ 698 h 2501"/>
              <a:gd name="T78" fmla="*/ 294 w 2394"/>
              <a:gd name="T79" fmla="*/ 653 h 2501"/>
              <a:gd name="T80" fmla="*/ 221 w 2394"/>
              <a:gd name="T81" fmla="*/ 722 h 2501"/>
              <a:gd name="T82" fmla="*/ 163 w 2394"/>
              <a:gd name="T83" fmla="*/ 604 h 2501"/>
              <a:gd name="T84" fmla="*/ 121 w 2394"/>
              <a:gd name="T85" fmla="*/ 521 h 2501"/>
              <a:gd name="T86" fmla="*/ 0 w 2394"/>
              <a:gd name="T87" fmla="*/ 587 h 2501"/>
              <a:gd name="T88" fmla="*/ 0 w 2394"/>
              <a:gd name="T89" fmla="*/ 2501 h 2501"/>
              <a:gd name="T90" fmla="*/ 2394 w 2394"/>
              <a:gd name="T91" fmla="*/ 1385 h 2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94" h="2501">
                <a:moveTo>
                  <a:pt x="2394" y="1385"/>
                </a:moveTo>
                <a:lnTo>
                  <a:pt x="2308" y="1385"/>
                </a:lnTo>
                <a:lnTo>
                  <a:pt x="2308" y="1420"/>
                </a:lnTo>
                <a:lnTo>
                  <a:pt x="2270" y="1420"/>
                </a:lnTo>
                <a:lnTo>
                  <a:pt x="2270" y="1323"/>
                </a:lnTo>
                <a:lnTo>
                  <a:pt x="2228" y="1323"/>
                </a:lnTo>
                <a:lnTo>
                  <a:pt x="2228" y="1202"/>
                </a:lnTo>
                <a:lnTo>
                  <a:pt x="2083" y="1202"/>
                </a:lnTo>
                <a:lnTo>
                  <a:pt x="2083" y="1278"/>
                </a:lnTo>
                <a:lnTo>
                  <a:pt x="2055" y="1278"/>
                </a:lnTo>
                <a:lnTo>
                  <a:pt x="2055" y="1344"/>
                </a:lnTo>
                <a:lnTo>
                  <a:pt x="2031" y="1344"/>
                </a:lnTo>
                <a:lnTo>
                  <a:pt x="2031" y="1019"/>
                </a:lnTo>
                <a:lnTo>
                  <a:pt x="1969" y="1019"/>
                </a:lnTo>
                <a:lnTo>
                  <a:pt x="1969" y="1071"/>
                </a:lnTo>
                <a:lnTo>
                  <a:pt x="1872" y="1071"/>
                </a:lnTo>
                <a:lnTo>
                  <a:pt x="1872" y="1140"/>
                </a:lnTo>
                <a:lnTo>
                  <a:pt x="1845" y="1140"/>
                </a:lnTo>
                <a:lnTo>
                  <a:pt x="1845" y="1036"/>
                </a:lnTo>
                <a:lnTo>
                  <a:pt x="1696" y="1036"/>
                </a:lnTo>
                <a:lnTo>
                  <a:pt x="1696" y="1209"/>
                </a:lnTo>
                <a:lnTo>
                  <a:pt x="1620" y="1209"/>
                </a:lnTo>
                <a:lnTo>
                  <a:pt x="1620" y="929"/>
                </a:lnTo>
                <a:lnTo>
                  <a:pt x="1582" y="929"/>
                </a:lnTo>
                <a:lnTo>
                  <a:pt x="1582" y="843"/>
                </a:lnTo>
                <a:lnTo>
                  <a:pt x="1555" y="843"/>
                </a:lnTo>
                <a:lnTo>
                  <a:pt x="1555" y="929"/>
                </a:lnTo>
                <a:lnTo>
                  <a:pt x="1472" y="929"/>
                </a:lnTo>
                <a:lnTo>
                  <a:pt x="1472" y="874"/>
                </a:lnTo>
                <a:lnTo>
                  <a:pt x="1447" y="874"/>
                </a:lnTo>
                <a:lnTo>
                  <a:pt x="1447" y="953"/>
                </a:lnTo>
                <a:lnTo>
                  <a:pt x="1416" y="953"/>
                </a:lnTo>
                <a:lnTo>
                  <a:pt x="1416" y="1274"/>
                </a:lnTo>
                <a:lnTo>
                  <a:pt x="1382" y="1274"/>
                </a:lnTo>
                <a:lnTo>
                  <a:pt x="1382" y="929"/>
                </a:lnTo>
                <a:lnTo>
                  <a:pt x="1354" y="929"/>
                </a:lnTo>
                <a:lnTo>
                  <a:pt x="1354" y="867"/>
                </a:lnTo>
                <a:lnTo>
                  <a:pt x="1320" y="867"/>
                </a:lnTo>
                <a:lnTo>
                  <a:pt x="1320" y="939"/>
                </a:lnTo>
                <a:lnTo>
                  <a:pt x="1302" y="939"/>
                </a:lnTo>
                <a:lnTo>
                  <a:pt x="1302" y="1133"/>
                </a:lnTo>
                <a:lnTo>
                  <a:pt x="1285" y="1133"/>
                </a:lnTo>
                <a:lnTo>
                  <a:pt x="1285" y="1378"/>
                </a:lnTo>
                <a:lnTo>
                  <a:pt x="1264" y="1378"/>
                </a:lnTo>
                <a:lnTo>
                  <a:pt x="1264" y="1243"/>
                </a:lnTo>
                <a:lnTo>
                  <a:pt x="1240" y="1243"/>
                </a:lnTo>
                <a:lnTo>
                  <a:pt x="1240" y="701"/>
                </a:lnTo>
                <a:lnTo>
                  <a:pt x="1216" y="701"/>
                </a:lnTo>
                <a:lnTo>
                  <a:pt x="1216" y="597"/>
                </a:lnTo>
                <a:lnTo>
                  <a:pt x="1026" y="597"/>
                </a:lnTo>
                <a:lnTo>
                  <a:pt x="1026" y="708"/>
                </a:lnTo>
                <a:lnTo>
                  <a:pt x="1009" y="708"/>
                </a:lnTo>
                <a:lnTo>
                  <a:pt x="1009" y="324"/>
                </a:lnTo>
                <a:lnTo>
                  <a:pt x="933" y="324"/>
                </a:lnTo>
                <a:lnTo>
                  <a:pt x="933" y="262"/>
                </a:lnTo>
                <a:lnTo>
                  <a:pt x="881" y="262"/>
                </a:lnTo>
                <a:lnTo>
                  <a:pt x="881" y="338"/>
                </a:lnTo>
                <a:lnTo>
                  <a:pt x="857" y="338"/>
                </a:lnTo>
                <a:lnTo>
                  <a:pt x="857" y="1243"/>
                </a:lnTo>
                <a:lnTo>
                  <a:pt x="812" y="1243"/>
                </a:lnTo>
                <a:lnTo>
                  <a:pt x="812" y="939"/>
                </a:lnTo>
                <a:lnTo>
                  <a:pt x="795" y="939"/>
                </a:lnTo>
                <a:lnTo>
                  <a:pt x="795" y="590"/>
                </a:lnTo>
                <a:lnTo>
                  <a:pt x="784" y="566"/>
                </a:lnTo>
                <a:lnTo>
                  <a:pt x="784" y="183"/>
                </a:lnTo>
                <a:lnTo>
                  <a:pt x="757" y="183"/>
                </a:lnTo>
                <a:lnTo>
                  <a:pt x="757" y="0"/>
                </a:lnTo>
                <a:lnTo>
                  <a:pt x="670" y="0"/>
                </a:lnTo>
                <a:lnTo>
                  <a:pt x="670" y="155"/>
                </a:lnTo>
                <a:lnTo>
                  <a:pt x="646" y="155"/>
                </a:lnTo>
                <a:lnTo>
                  <a:pt x="646" y="228"/>
                </a:lnTo>
                <a:lnTo>
                  <a:pt x="629" y="228"/>
                </a:lnTo>
                <a:lnTo>
                  <a:pt x="629" y="642"/>
                </a:lnTo>
                <a:lnTo>
                  <a:pt x="598" y="642"/>
                </a:lnTo>
                <a:lnTo>
                  <a:pt x="598" y="456"/>
                </a:lnTo>
                <a:lnTo>
                  <a:pt x="387" y="456"/>
                </a:lnTo>
                <a:lnTo>
                  <a:pt x="387" y="698"/>
                </a:lnTo>
                <a:lnTo>
                  <a:pt x="332" y="698"/>
                </a:lnTo>
                <a:lnTo>
                  <a:pt x="332" y="653"/>
                </a:lnTo>
                <a:lnTo>
                  <a:pt x="294" y="653"/>
                </a:lnTo>
                <a:lnTo>
                  <a:pt x="294" y="722"/>
                </a:lnTo>
                <a:lnTo>
                  <a:pt x="221" y="722"/>
                </a:lnTo>
                <a:lnTo>
                  <a:pt x="221" y="604"/>
                </a:lnTo>
                <a:lnTo>
                  <a:pt x="163" y="604"/>
                </a:lnTo>
                <a:lnTo>
                  <a:pt x="163" y="521"/>
                </a:lnTo>
                <a:lnTo>
                  <a:pt x="121" y="521"/>
                </a:lnTo>
                <a:lnTo>
                  <a:pt x="121" y="587"/>
                </a:lnTo>
                <a:lnTo>
                  <a:pt x="0" y="587"/>
                </a:lnTo>
                <a:lnTo>
                  <a:pt x="0" y="1503"/>
                </a:lnTo>
                <a:lnTo>
                  <a:pt x="0" y="2501"/>
                </a:lnTo>
                <a:lnTo>
                  <a:pt x="2394" y="2501"/>
                </a:lnTo>
                <a:lnTo>
                  <a:pt x="2394" y="138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91" name="Freeform 20"/>
          <p:cNvSpPr>
            <a:spLocks noEditPoints="1"/>
          </p:cNvSpPr>
          <p:nvPr userDrawn="1"/>
        </p:nvSpPr>
        <p:spPr bwMode="auto">
          <a:xfrm>
            <a:off x="8267995" y="309232"/>
            <a:ext cx="546100" cy="5896513"/>
          </a:xfrm>
          <a:custGeom>
            <a:avLst/>
            <a:gdLst>
              <a:gd name="T0" fmla="*/ 51 w 93"/>
              <a:gd name="T1" fmla="*/ 1003 h 1003"/>
              <a:gd name="T2" fmla="*/ 51 w 93"/>
              <a:gd name="T3" fmla="*/ 1002 h 1003"/>
              <a:gd name="T4" fmla="*/ 42 w 93"/>
              <a:gd name="T5" fmla="*/ 1002 h 1003"/>
              <a:gd name="T6" fmla="*/ 42 w 93"/>
              <a:gd name="T7" fmla="*/ 1003 h 1003"/>
              <a:gd name="T8" fmla="*/ 0 w 93"/>
              <a:gd name="T9" fmla="*/ 1003 h 1003"/>
              <a:gd name="T10" fmla="*/ 34 w 93"/>
              <a:gd name="T11" fmla="*/ 384 h 1003"/>
              <a:gd name="T12" fmla="*/ 4 w 93"/>
              <a:gd name="T13" fmla="*/ 370 h 1003"/>
              <a:gd name="T14" fmla="*/ 13 w 93"/>
              <a:gd name="T15" fmla="*/ 360 h 1003"/>
              <a:gd name="T16" fmla="*/ 3 w 93"/>
              <a:gd name="T17" fmla="*/ 344 h 1003"/>
              <a:gd name="T18" fmla="*/ 15 w 93"/>
              <a:gd name="T19" fmla="*/ 325 h 1003"/>
              <a:gd name="T20" fmla="*/ 15 w 93"/>
              <a:gd name="T21" fmla="*/ 324 h 1003"/>
              <a:gd name="T22" fmla="*/ 29 w 93"/>
              <a:gd name="T23" fmla="*/ 309 h 1003"/>
              <a:gd name="T24" fmla="*/ 35 w 93"/>
              <a:gd name="T25" fmla="*/ 309 h 1003"/>
              <a:gd name="T26" fmla="*/ 35 w 93"/>
              <a:gd name="T27" fmla="*/ 300 h 1003"/>
              <a:gd name="T28" fmla="*/ 35 w 93"/>
              <a:gd name="T29" fmla="*/ 300 h 1003"/>
              <a:gd name="T30" fmla="*/ 29 w 93"/>
              <a:gd name="T31" fmla="*/ 294 h 1003"/>
              <a:gd name="T32" fmla="*/ 35 w 93"/>
              <a:gd name="T33" fmla="*/ 288 h 1003"/>
              <a:gd name="T34" fmla="*/ 35 w 93"/>
              <a:gd name="T35" fmla="*/ 288 h 1003"/>
              <a:gd name="T36" fmla="*/ 35 w 93"/>
              <a:gd name="T37" fmla="*/ 178 h 1003"/>
              <a:gd name="T38" fmla="*/ 58 w 93"/>
              <a:gd name="T39" fmla="*/ 178 h 1003"/>
              <a:gd name="T40" fmla="*/ 58 w 93"/>
              <a:gd name="T41" fmla="*/ 288 h 1003"/>
              <a:gd name="T42" fmla="*/ 58 w 93"/>
              <a:gd name="T43" fmla="*/ 288 h 1003"/>
              <a:gd name="T44" fmla="*/ 64 w 93"/>
              <a:gd name="T45" fmla="*/ 294 h 1003"/>
              <a:gd name="T46" fmla="*/ 58 w 93"/>
              <a:gd name="T47" fmla="*/ 300 h 1003"/>
              <a:gd name="T48" fmla="*/ 58 w 93"/>
              <a:gd name="T49" fmla="*/ 300 h 1003"/>
              <a:gd name="T50" fmla="*/ 58 w 93"/>
              <a:gd name="T51" fmla="*/ 309 h 1003"/>
              <a:gd name="T52" fmla="*/ 63 w 93"/>
              <a:gd name="T53" fmla="*/ 309 h 1003"/>
              <a:gd name="T54" fmla="*/ 78 w 93"/>
              <a:gd name="T55" fmla="*/ 324 h 1003"/>
              <a:gd name="T56" fmla="*/ 78 w 93"/>
              <a:gd name="T57" fmla="*/ 325 h 1003"/>
              <a:gd name="T58" fmla="*/ 90 w 93"/>
              <a:gd name="T59" fmla="*/ 344 h 1003"/>
              <a:gd name="T60" fmla="*/ 80 w 93"/>
              <a:gd name="T61" fmla="*/ 360 h 1003"/>
              <a:gd name="T62" fmla="*/ 89 w 93"/>
              <a:gd name="T63" fmla="*/ 370 h 1003"/>
              <a:gd name="T64" fmla="*/ 59 w 93"/>
              <a:gd name="T65" fmla="*/ 384 h 1003"/>
              <a:gd name="T66" fmla="*/ 93 w 93"/>
              <a:gd name="T67" fmla="*/ 1003 h 1003"/>
              <a:gd name="T68" fmla="*/ 51 w 93"/>
              <a:gd name="T69" fmla="*/ 1003 h 1003"/>
              <a:gd name="T70" fmla="*/ 63 w 93"/>
              <a:gd name="T71" fmla="*/ 177 h 1003"/>
              <a:gd name="T72" fmla="*/ 53 w 93"/>
              <a:gd name="T73" fmla="*/ 165 h 1003"/>
              <a:gd name="T74" fmla="*/ 53 w 93"/>
              <a:gd name="T75" fmla="*/ 94 h 1003"/>
              <a:gd name="T76" fmla="*/ 51 w 93"/>
              <a:gd name="T77" fmla="*/ 94 h 1003"/>
              <a:gd name="T78" fmla="*/ 51 w 93"/>
              <a:gd name="T79" fmla="*/ 66 h 1003"/>
              <a:gd name="T80" fmla="*/ 50 w 93"/>
              <a:gd name="T81" fmla="*/ 66 h 1003"/>
              <a:gd name="T82" fmla="*/ 50 w 93"/>
              <a:gd name="T83" fmla="*/ 35 h 1003"/>
              <a:gd name="T84" fmla="*/ 49 w 93"/>
              <a:gd name="T85" fmla="*/ 35 h 1003"/>
              <a:gd name="T86" fmla="*/ 49 w 93"/>
              <a:gd name="T87" fmla="*/ 0 h 1003"/>
              <a:gd name="T88" fmla="*/ 44 w 93"/>
              <a:gd name="T89" fmla="*/ 0 h 1003"/>
              <a:gd name="T90" fmla="*/ 44 w 93"/>
              <a:gd name="T91" fmla="*/ 35 h 1003"/>
              <a:gd name="T92" fmla="*/ 43 w 93"/>
              <a:gd name="T93" fmla="*/ 35 h 1003"/>
              <a:gd name="T94" fmla="*/ 43 w 93"/>
              <a:gd name="T95" fmla="*/ 66 h 1003"/>
              <a:gd name="T96" fmla="*/ 42 w 93"/>
              <a:gd name="T97" fmla="*/ 66 h 1003"/>
              <a:gd name="T98" fmla="*/ 42 w 93"/>
              <a:gd name="T99" fmla="*/ 94 h 1003"/>
              <a:gd name="T100" fmla="*/ 40 w 93"/>
              <a:gd name="T101" fmla="*/ 94 h 1003"/>
              <a:gd name="T102" fmla="*/ 40 w 93"/>
              <a:gd name="T103" fmla="*/ 165 h 1003"/>
              <a:gd name="T104" fmla="*/ 29 w 93"/>
              <a:gd name="T105" fmla="*/ 177 h 1003"/>
              <a:gd name="T106" fmla="*/ 29 w 93"/>
              <a:gd name="T107" fmla="*/ 177 h 1003"/>
              <a:gd name="T108" fmla="*/ 63 w 93"/>
              <a:gd name="T109" fmla="*/ 177 h 1003"/>
              <a:gd name="T110" fmla="*/ 63 w 93"/>
              <a:gd name="T111" fmla="*/ 177 h 1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003">
                <a:moveTo>
                  <a:pt x="51" y="1003"/>
                </a:moveTo>
                <a:cubicBezTo>
                  <a:pt x="51" y="1002"/>
                  <a:pt x="51" y="1002"/>
                  <a:pt x="51" y="1002"/>
                </a:cubicBezTo>
                <a:cubicBezTo>
                  <a:pt x="42" y="1002"/>
                  <a:pt x="42" y="1002"/>
                  <a:pt x="42" y="1002"/>
                </a:cubicBezTo>
                <a:cubicBezTo>
                  <a:pt x="42" y="1003"/>
                  <a:pt x="42" y="1003"/>
                  <a:pt x="42" y="1003"/>
                </a:cubicBezTo>
                <a:cubicBezTo>
                  <a:pt x="0" y="1003"/>
                  <a:pt x="0" y="1003"/>
                  <a:pt x="0" y="1003"/>
                </a:cubicBezTo>
                <a:cubicBezTo>
                  <a:pt x="0" y="1003"/>
                  <a:pt x="25" y="599"/>
                  <a:pt x="34" y="384"/>
                </a:cubicBezTo>
                <a:cubicBezTo>
                  <a:pt x="17" y="382"/>
                  <a:pt x="4" y="377"/>
                  <a:pt x="4" y="370"/>
                </a:cubicBezTo>
                <a:cubicBezTo>
                  <a:pt x="4" y="366"/>
                  <a:pt x="8" y="363"/>
                  <a:pt x="13" y="360"/>
                </a:cubicBezTo>
                <a:cubicBezTo>
                  <a:pt x="7" y="356"/>
                  <a:pt x="3" y="350"/>
                  <a:pt x="3" y="344"/>
                </a:cubicBezTo>
                <a:cubicBezTo>
                  <a:pt x="3" y="336"/>
                  <a:pt x="8" y="330"/>
                  <a:pt x="15" y="325"/>
                </a:cubicBezTo>
                <a:cubicBezTo>
                  <a:pt x="15" y="324"/>
                  <a:pt x="15" y="324"/>
                  <a:pt x="15" y="324"/>
                </a:cubicBezTo>
                <a:cubicBezTo>
                  <a:pt x="15" y="316"/>
                  <a:pt x="22" y="309"/>
                  <a:pt x="29" y="309"/>
                </a:cubicBezTo>
                <a:cubicBezTo>
                  <a:pt x="35" y="309"/>
                  <a:pt x="35" y="309"/>
                  <a:pt x="35" y="309"/>
                </a:cubicBezTo>
                <a:cubicBezTo>
                  <a:pt x="35" y="300"/>
                  <a:pt x="35" y="300"/>
                  <a:pt x="35" y="300"/>
                </a:cubicBezTo>
                <a:cubicBezTo>
                  <a:pt x="35" y="300"/>
                  <a:pt x="35" y="300"/>
                  <a:pt x="35" y="300"/>
                </a:cubicBezTo>
                <a:cubicBezTo>
                  <a:pt x="31" y="300"/>
                  <a:pt x="29" y="297"/>
                  <a:pt x="29" y="294"/>
                </a:cubicBezTo>
                <a:cubicBezTo>
                  <a:pt x="29" y="291"/>
                  <a:pt x="31" y="288"/>
                  <a:pt x="35" y="288"/>
                </a:cubicBezTo>
                <a:cubicBezTo>
                  <a:pt x="35" y="288"/>
                  <a:pt x="35" y="288"/>
                  <a:pt x="35" y="288"/>
                </a:cubicBezTo>
                <a:cubicBezTo>
                  <a:pt x="35" y="178"/>
                  <a:pt x="35" y="178"/>
                  <a:pt x="35" y="178"/>
                </a:cubicBezTo>
                <a:cubicBezTo>
                  <a:pt x="58" y="178"/>
                  <a:pt x="58" y="178"/>
                  <a:pt x="58" y="178"/>
                </a:cubicBezTo>
                <a:cubicBezTo>
                  <a:pt x="58" y="288"/>
                  <a:pt x="58" y="288"/>
                  <a:pt x="58" y="288"/>
                </a:cubicBezTo>
                <a:cubicBezTo>
                  <a:pt x="58" y="288"/>
                  <a:pt x="58" y="288"/>
                  <a:pt x="58" y="288"/>
                </a:cubicBezTo>
                <a:cubicBezTo>
                  <a:pt x="62" y="288"/>
                  <a:pt x="64" y="291"/>
                  <a:pt x="64" y="294"/>
                </a:cubicBezTo>
                <a:cubicBezTo>
                  <a:pt x="64" y="297"/>
                  <a:pt x="62" y="300"/>
                  <a:pt x="58" y="300"/>
                </a:cubicBezTo>
                <a:cubicBezTo>
                  <a:pt x="58" y="300"/>
                  <a:pt x="58" y="300"/>
                  <a:pt x="58" y="300"/>
                </a:cubicBezTo>
                <a:cubicBezTo>
                  <a:pt x="58" y="309"/>
                  <a:pt x="58" y="309"/>
                  <a:pt x="58" y="309"/>
                </a:cubicBezTo>
                <a:cubicBezTo>
                  <a:pt x="63" y="309"/>
                  <a:pt x="63" y="309"/>
                  <a:pt x="63" y="309"/>
                </a:cubicBezTo>
                <a:cubicBezTo>
                  <a:pt x="71" y="309"/>
                  <a:pt x="78" y="316"/>
                  <a:pt x="78" y="324"/>
                </a:cubicBezTo>
                <a:cubicBezTo>
                  <a:pt x="78" y="325"/>
                  <a:pt x="78" y="325"/>
                  <a:pt x="78" y="325"/>
                </a:cubicBezTo>
                <a:cubicBezTo>
                  <a:pt x="85" y="330"/>
                  <a:pt x="90" y="336"/>
                  <a:pt x="90" y="344"/>
                </a:cubicBezTo>
                <a:cubicBezTo>
                  <a:pt x="90" y="350"/>
                  <a:pt x="86" y="356"/>
                  <a:pt x="80" y="360"/>
                </a:cubicBezTo>
                <a:cubicBezTo>
                  <a:pt x="85" y="363"/>
                  <a:pt x="89" y="366"/>
                  <a:pt x="89" y="370"/>
                </a:cubicBezTo>
                <a:cubicBezTo>
                  <a:pt x="89" y="377"/>
                  <a:pt x="76" y="382"/>
                  <a:pt x="59" y="384"/>
                </a:cubicBezTo>
                <a:cubicBezTo>
                  <a:pt x="68" y="599"/>
                  <a:pt x="93" y="1003"/>
                  <a:pt x="93" y="1003"/>
                </a:cubicBezTo>
                <a:lnTo>
                  <a:pt x="51" y="1003"/>
                </a:lnTo>
                <a:close/>
                <a:moveTo>
                  <a:pt x="63" y="177"/>
                </a:moveTo>
                <a:cubicBezTo>
                  <a:pt x="63" y="171"/>
                  <a:pt x="59" y="167"/>
                  <a:pt x="53" y="165"/>
                </a:cubicBezTo>
                <a:cubicBezTo>
                  <a:pt x="53" y="94"/>
                  <a:pt x="53" y="94"/>
                  <a:pt x="53" y="94"/>
                </a:cubicBezTo>
                <a:cubicBezTo>
                  <a:pt x="51" y="94"/>
                  <a:pt x="51" y="94"/>
                  <a:pt x="51" y="94"/>
                </a:cubicBezTo>
                <a:cubicBezTo>
                  <a:pt x="51" y="66"/>
                  <a:pt x="51" y="66"/>
                  <a:pt x="51" y="66"/>
                </a:cubicBezTo>
                <a:cubicBezTo>
                  <a:pt x="50" y="66"/>
                  <a:pt x="50" y="66"/>
                  <a:pt x="50" y="66"/>
                </a:cubicBezTo>
                <a:cubicBezTo>
                  <a:pt x="50" y="35"/>
                  <a:pt x="50" y="35"/>
                  <a:pt x="50" y="35"/>
                </a:cubicBezTo>
                <a:cubicBezTo>
                  <a:pt x="49" y="35"/>
                  <a:pt x="49" y="35"/>
                  <a:pt x="49" y="35"/>
                </a:cubicBezTo>
                <a:cubicBezTo>
                  <a:pt x="49" y="0"/>
                  <a:pt x="49" y="0"/>
                  <a:pt x="49" y="0"/>
                </a:cubicBezTo>
                <a:cubicBezTo>
                  <a:pt x="44" y="0"/>
                  <a:pt x="44" y="0"/>
                  <a:pt x="44" y="0"/>
                </a:cubicBezTo>
                <a:cubicBezTo>
                  <a:pt x="44" y="35"/>
                  <a:pt x="44" y="35"/>
                  <a:pt x="44" y="35"/>
                </a:cubicBezTo>
                <a:cubicBezTo>
                  <a:pt x="43" y="35"/>
                  <a:pt x="43" y="35"/>
                  <a:pt x="43" y="35"/>
                </a:cubicBezTo>
                <a:cubicBezTo>
                  <a:pt x="43" y="66"/>
                  <a:pt x="43" y="66"/>
                  <a:pt x="43" y="66"/>
                </a:cubicBezTo>
                <a:cubicBezTo>
                  <a:pt x="42" y="66"/>
                  <a:pt x="42" y="66"/>
                  <a:pt x="42" y="66"/>
                </a:cubicBezTo>
                <a:cubicBezTo>
                  <a:pt x="42" y="94"/>
                  <a:pt x="42" y="94"/>
                  <a:pt x="42" y="94"/>
                </a:cubicBezTo>
                <a:cubicBezTo>
                  <a:pt x="40" y="94"/>
                  <a:pt x="40" y="94"/>
                  <a:pt x="40" y="94"/>
                </a:cubicBezTo>
                <a:cubicBezTo>
                  <a:pt x="40" y="165"/>
                  <a:pt x="40" y="165"/>
                  <a:pt x="40" y="165"/>
                </a:cubicBezTo>
                <a:cubicBezTo>
                  <a:pt x="34" y="167"/>
                  <a:pt x="29" y="171"/>
                  <a:pt x="29" y="177"/>
                </a:cubicBezTo>
                <a:cubicBezTo>
                  <a:pt x="29" y="177"/>
                  <a:pt x="29" y="177"/>
                  <a:pt x="29" y="177"/>
                </a:cubicBezTo>
                <a:cubicBezTo>
                  <a:pt x="63" y="177"/>
                  <a:pt x="63" y="177"/>
                  <a:pt x="63" y="177"/>
                </a:cubicBezTo>
                <a:cubicBezTo>
                  <a:pt x="63" y="177"/>
                  <a:pt x="63" y="177"/>
                  <a:pt x="63" y="177"/>
                </a:cubicBezTo>
                <a:close/>
              </a:path>
            </a:pathLst>
          </a:custGeom>
          <a:solidFill>
            <a:schemeClr val="accent4">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19" name="Picture 18"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230" y="6240963"/>
            <a:ext cx="1278510" cy="274137"/>
          </a:xfrm>
          <a:prstGeom prst="rect">
            <a:avLst/>
          </a:prstGeom>
        </p:spPr>
      </p:pic>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grpSp>
        <p:nvGrpSpPr>
          <p:cNvPr id="6" name="Group 4"/>
          <p:cNvGrpSpPr>
            <a:grpSpLocks noChangeAspect="1"/>
          </p:cNvGrpSpPr>
          <p:nvPr userDrawn="1"/>
        </p:nvGrpSpPr>
        <p:grpSpPr bwMode="auto">
          <a:xfrm>
            <a:off x="394443" y="1325247"/>
            <a:ext cx="2592656" cy="2967353"/>
            <a:chOff x="1343" y="-743"/>
            <a:chExt cx="5148" cy="5892"/>
          </a:xfrm>
          <a:solidFill>
            <a:schemeClr val="tx1"/>
          </a:solidFill>
        </p:grpSpPr>
        <p:sp>
          <p:nvSpPr>
            <p:cNvPr id="11" name="Freeform 5"/>
            <p:cNvSpPr>
              <a:spLocks/>
            </p:cNvSpPr>
            <p:nvPr userDrawn="1"/>
          </p:nvSpPr>
          <p:spPr bwMode="auto">
            <a:xfrm>
              <a:off x="1426" y="-689"/>
              <a:ext cx="745" cy="743"/>
            </a:xfrm>
            <a:custGeom>
              <a:avLst/>
              <a:gdLst>
                <a:gd name="T0" fmla="*/ 315 w 315"/>
                <a:gd name="T1" fmla="*/ 314 h 314"/>
                <a:gd name="T2" fmla="*/ 279 w 315"/>
                <a:gd name="T3" fmla="*/ 314 h 314"/>
                <a:gd name="T4" fmla="*/ 279 w 315"/>
                <a:gd name="T5" fmla="*/ 103 h 314"/>
                <a:gd name="T6" fmla="*/ 282 w 315"/>
                <a:gd name="T7" fmla="*/ 42 h 314"/>
                <a:gd name="T8" fmla="*/ 281 w 315"/>
                <a:gd name="T9" fmla="*/ 42 h 314"/>
                <a:gd name="T10" fmla="*/ 272 w 315"/>
                <a:gd name="T11" fmla="*/ 72 h 314"/>
                <a:gd name="T12" fmla="*/ 166 w 315"/>
                <a:gd name="T13" fmla="*/ 314 h 314"/>
                <a:gd name="T14" fmla="*/ 149 w 315"/>
                <a:gd name="T15" fmla="*/ 314 h 314"/>
                <a:gd name="T16" fmla="*/ 43 w 315"/>
                <a:gd name="T17" fmla="*/ 74 h 314"/>
                <a:gd name="T18" fmla="*/ 34 w 315"/>
                <a:gd name="T19" fmla="*/ 42 h 314"/>
                <a:gd name="T20" fmla="*/ 33 w 315"/>
                <a:gd name="T21" fmla="*/ 42 h 314"/>
                <a:gd name="T22" fmla="*/ 35 w 315"/>
                <a:gd name="T23" fmla="*/ 103 h 314"/>
                <a:gd name="T24" fmla="*/ 35 w 315"/>
                <a:gd name="T25" fmla="*/ 314 h 314"/>
                <a:gd name="T26" fmla="*/ 0 w 315"/>
                <a:gd name="T27" fmla="*/ 314 h 314"/>
                <a:gd name="T28" fmla="*/ 0 w 315"/>
                <a:gd name="T29" fmla="*/ 0 h 314"/>
                <a:gd name="T30" fmla="*/ 48 w 315"/>
                <a:gd name="T31" fmla="*/ 0 h 314"/>
                <a:gd name="T32" fmla="*/ 142 w 315"/>
                <a:gd name="T33" fmla="*/ 219 h 314"/>
                <a:gd name="T34" fmla="*/ 156 w 315"/>
                <a:gd name="T35" fmla="*/ 256 h 314"/>
                <a:gd name="T36" fmla="*/ 158 w 315"/>
                <a:gd name="T37" fmla="*/ 256 h 314"/>
                <a:gd name="T38" fmla="*/ 173 w 315"/>
                <a:gd name="T39" fmla="*/ 218 h 314"/>
                <a:gd name="T40" fmla="*/ 270 w 315"/>
                <a:gd name="T41" fmla="*/ 0 h 314"/>
                <a:gd name="T42" fmla="*/ 315 w 315"/>
                <a:gd name="T43" fmla="*/ 0 h 314"/>
                <a:gd name="T44" fmla="*/ 315 w 315"/>
                <a:gd name="T45"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5" h="314">
                  <a:moveTo>
                    <a:pt x="315" y="314"/>
                  </a:moveTo>
                  <a:cubicBezTo>
                    <a:pt x="279" y="314"/>
                    <a:pt x="279" y="314"/>
                    <a:pt x="279" y="314"/>
                  </a:cubicBezTo>
                  <a:cubicBezTo>
                    <a:pt x="279" y="103"/>
                    <a:pt x="279" y="103"/>
                    <a:pt x="279" y="103"/>
                  </a:cubicBezTo>
                  <a:cubicBezTo>
                    <a:pt x="279" y="86"/>
                    <a:pt x="280" y="66"/>
                    <a:pt x="282" y="42"/>
                  </a:cubicBezTo>
                  <a:cubicBezTo>
                    <a:pt x="281" y="42"/>
                    <a:pt x="281" y="42"/>
                    <a:pt x="281" y="42"/>
                  </a:cubicBezTo>
                  <a:cubicBezTo>
                    <a:pt x="277" y="56"/>
                    <a:pt x="274" y="66"/>
                    <a:pt x="272" y="72"/>
                  </a:cubicBezTo>
                  <a:cubicBezTo>
                    <a:pt x="166" y="314"/>
                    <a:pt x="166" y="314"/>
                    <a:pt x="166" y="314"/>
                  </a:cubicBezTo>
                  <a:cubicBezTo>
                    <a:pt x="149" y="314"/>
                    <a:pt x="149" y="314"/>
                    <a:pt x="149" y="314"/>
                  </a:cubicBezTo>
                  <a:cubicBezTo>
                    <a:pt x="43" y="74"/>
                    <a:pt x="43" y="74"/>
                    <a:pt x="43" y="74"/>
                  </a:cubicBezTo>
                  <a:cubicBezTo>
                    <a:pt x="40" y="68"/>
                    <a:pt x="37" y="57"/>
                    <a:pt x="34" y="42"/>
                  </a:cubicBezTo>
                  <a:cubicBezTo>
                    <a:pt x="33" y="42"/>
                    <a:pt x="33" y="42"/>
                    <a:pt x="33" y="42"/>
                  </a:cubicBezTo>
                  <a:cubicBezTo>
                    <a:pt x="34" y="54"/>
                    <a:pt x="35" y="75"/>
                    <a:pt x="35" y="103"/>
                  </a:cubicBezTo>
                  <a:cubicBezTo>
                    <a:pt x="35" y="314"/>
                    <a:pt x="35" y="314"/>
                    <a:pt x="35" y="314"/>
                  </a:cubicBezTo>
                  <a:cubicBezTo>
                    <a:pt x="0" y="314"/>
                    <a:pt x="0" y="314"/>
                    <a:pt x="0" y="314"/>
                  </a:cubicBezTo>
                  <a:cubicBezTo>
                    <a:pt x="0" y="0"/>
                    <a:pt x="0" y="0"/>
                    <a:pt x="0" y="0"/>
                  </a:cubicBezTo>
                  <a:cubicBezTo>
                    <a:pt x="48" y="0"/>
                    <a:pt x="48" y="0"/>
                    <a:pt x="48" y="0"/>
                  </a:cubicBezTo>
                  <a:cubicBezTo>
                    <a:pt x="142" y="219"/>
                    <a:pt x="142" y="219"/>
                    <a:pt x="142" y="219"/>
                  </a:cubicBezTo>
                  <a:cubicBezTo>
                    <a:pt x="150" y="235"/>
                    <a:pt x="154" y="248"/>
                    <a:pt x="156" y="256"/>
                  </a:cubicBezTo>
                  <a:cubicBezTo>
                    <a:pt x="158" y="256"/>
                    <a:pt x="158" y="256"/>
                    <a:pt x="158" y="256"/>
                  </a:cubicBezTo>
                  <a:cubicBezTo>
                    <a:pt x="165" y="236"/>
                    <a:pt x="170" y="223"/>
                    <a:pt x="173" y="218"/>
                  </a:cubicBezTo>
                  <a:cubicBezTo>
                    <a:pt x="270" y="0"/>
                    <a:pt x="270" y="0"/>
                    <a:pt x="270" y="0"/>
                  </a:cubicBezTo>
                  <a:cubicBezTo>
                    <a:pt x="315" y="0"/>
                    <a:pt x="315" y="0"/>
                    <a:pt x="315" y="0"/>
                  </a:cubicBezTo>
                  <a:lnTo>
                    <a:pt x="315" y="3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p:cNvSpPr>
              <a:spLocks noEditPoints="1"/>
            </p:cNvSpPr>
            <p:nvPr userDrawn="1"/>
          </p:nvSpPr>
          <p:spPr bwMode="auto">
            <a:xfrm>
              <a:off x="2339" y="-722"/>
              <a:ext cx="111" cy="776"/>
            </a:xfrm>
            <a:custGeom>
              <a:avLst/>
              <a:gdLst>
                <a:gd name="T0" fmla="*/ 47 w 47"/>
                <a:gd name="T1" fmla="*/ 23 h 328"/>
                <a:gd name="T2" fmla="*/ 40 w 47"/>
                <a:gd name="T3" fmla="*/ 40 h 328"/>
                <a:gd name="T4" fmla="*/ 23 w 47"/>
                <a:gd name="T5" fmla="*/ 46 h 328"/>
                <a:gd name="T6" fmla="*/ 7 w 47"/>
                <a:gd name="T7" fmla="*/ 40 h 328"/>
                <a:gd name="T8" fmla="*/ 0 w 47"/>
                <a:gd name="T9" fmla="*/ 23 h 328"/>
                <a:gd name="T10" fmla="*/ 7 w 47"/>
                <a:gd name="T11" fmla="*/ 7 h 328"/>
                <a:gd name="T12" fmla="*/ 23 w 47"/>
                <a:gd name="T13" fmla="*/ 0 h 328"/>
                <a:gd name="T14" fmla="*/ 40 w 47"/>
                <a:gd name="T15" fmla="*/ 7 h 328"/>
                <a:gd name="T16" fmla="*/ 47 w 47"/>
                <a:gd name="T17" fmla="*/ 23 h 328"/>
                <a:gd name="T18" fmla="*/ 41 w 47"/>
                <a:gd name="T19" fmla="*/ 328 h 328"/>
                <a:gd name="T20" fmla="*/ 5 w 47"/>
                <a:gd name="T21" fmla="*/ 328 h 328"/>
                <a:gd name="T22" fmla="*/ 5 w 47"/>
                <a:gd name="T23" fmla="*/ 103 h 328"/>
                <a:gd name="T24" fmla="*/ 41 w 47"/>
                <a:gd name="T25" fmla="*/ 103 h 328"/>
                <a:gd name="T26" fmla="*/ 41 w 47"/>
                <a:gd name="T27"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328">
                  <a:moveTo>
                    <a:pt x="47" y="23"/>
                  </a:moveTo>
                  <a:cubicBezTo>
                    <a:pt x="47" y="30"/>
                    <a:pt x="44" y="35"/>
                    <a:pt x="40" y="40"/>
                  </a:cubicBezTo>
                  <a:cubicBezTo>
                    <a:pt x="35" y="44"/>
                    <a:pt x="30" y="46"/>
                    <a:pt x="23" y="46"/>
                  </a:cubicBezTo>
                  <a:cubicBezTo>
                    <a:pt x="17" y="46"/>
                    <a:pt x="11" y="44"/>
                    <a:pt x="7" y="40"/>
                  </a:cubicBezTo>
                  <a:cubicBezTo>
                    <a:pt x="3" y="36"/>
                    <a:pt x="0" y="30"/>
                    <a:pt x="0" y="23"/>
                  </a:cubicBezTo>
                  <a:cubicBezTo>
                    <a:pt x="0" y="17"/>
                    <a:pt x="2" y="11"/>
                    <a:pt x="7" y="7"/>
                  </a:cubicBezTo>
                  <a:cubicBezTo>
                    <a:pt x="11" y="2"/>
                    <a:pt x="17" y="0"/>
                    <a:pt x="23" y="0"/>
                  </a:cubicBezTo>
                  <a:cubicBezTo>
                    <a:pt x="30" y="0"/>
                    <a:pt x="35" y="2"/>
                    <a:pt x="40" y="7"/>
                  </a:cubicBezTo>
                  <a:cubicBezTo>
                    <a:pt x="44" y="11"/>
                    <a:pt x="47" y="17"/>
                    <a:pt x="47" y="23"/>
                  </a:cubicBezTo>
                  <a:close/>
                  <a:moveTo>
                    <a:pt x="41" y="328"/>
                  </a:moveTo>
                  <a:cubicBezTo>
                    <a:pt x="5" y="328"/>
                    <a:pt x="5" y="328"/>
                    <a:pt x="5" y="328"/>
                  </a:cubicBezTo>
                  <a:cubicBezTo>
                    <a:pt x="5" y="103"/>
                    <a:pt x="5" y="103"/>
                    <a:pt x="5" y="103"/>
                  </a:cubicBezTo>
                  <a:cubicBezTo>
                    <a:pt x="41" y="103"/>
                    <a:pt x="41" y="103"/>
                    <a:pt x="41" y="103"/>
                  </a:cubicBezTo>
                  <a:lnTo>
                    <a:pt x="41" y="3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userDrawn="1"/>
          </p:nvSpPr>
          <p:spPr bwMode="auto">
            <a:xfrm>
              <a:off x="2564" y="-490"/>
              <a:ext cx="393" cy="555"/>
            </a:xfrm>
            <a:custGeom>
              <a:avLst/>
              <a:gdLst>
                <a:gd name="T0" fmla="*/ 166 w 166"/>
                <a:gd name="T1" fmla="*/ 219 h 235"/>
                <a:gd name="T2" fmla="*/ 105 w 166"/>
                <a:gd name="T3" fmla="*/ 235 h 235"/>
                <a:gd name="T4" fmla="*/ 51 w 166"/>
                <a:gd name="T5" fmla="*/ 221 h 235"/>
                <a:gd name="T6" fmla="*/ 14 w 166"/>
                <a:gd name="T7" fmla="*/ 181 h 235"/>
                <a:gd name="T8" fmla="*/ 0 w 166"/>
                <a:gd name="T9" fmla="*/ 123 h 235"/>
                <a:gd name="T10" fmla="*/ 32 w 166"/>
                <a:gd name="T11" fmla="*/ 34 h 235"/>
                <a:gd name="T12" fmla="*/ 115 w 166"/>
                <a:gd name="T13" fmla="*/ 0 h 235"/>
                <a:gd name="T14" fmla="*/ 166 w 166"/>
                <a:gd name="T15" fmla="*/ 11 h 235"/>
                <a:gd name="T16" fmla="*/ 166 w 166"/>
                <a:gd name="T17" fmla="*/ 48 h 235"/>
                <a:gd name="T18" fmla="*/ 114 w 166"/>
                <a:gd name="T19" fmla="*/ 31 h 235"/>
                <a:gd name="T20" fmla="*/ 58 w 166"/>
                <a:gd name="T21" fmla="*/ 55 h 235"/>
                <a:gd name="T22" fmla="*/ 37 w 166"/>
                <a:gd name="T23" fmla="*/ 120 h 235"/>
                <a:gd name="T24" fmla="*/ 57 w 166"/>
                <a:gd name="T25" fmla="*/ 182 h 235"/>
                <a:gd name="T26" fmla="*/ 111 w 166"/>
                <a:gd name="T27" fmla="*/ 204 h 235"/>
                <a:gd name="T28" fmla="*/ 166 w 166"/>
                <a:gd name="T29" fmla="*/ 185 h 235"/>
                <a:gd name="T30" fmla="*/ 166 w 166"/>
                <a:gd name="T31" fmla="*/ 219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6" h="235">
                  <a:moveTo>
                    <a:pt x="166" y="219"/>
                  </a:moveTo>
                  <a:cubicBezTo>
                    <a:pt x="149" y="230"/>
                    <a:pt x="129" y="235"/>
                    <a:pt x="105" y="235"/>
                  </a:cubicBezTo>
                  <a:cubicBezTo>
                    <a:pt x="85" y="235"/>
                    <a:pt x="67" y="230"/>
                    <a:pt x="51" y="221"/>
                  </a:cubicBezTo>
                  <a:cubicBezTo>
                    <a:pt x="35" y="212"/>
                    <a:pt x="23" y="198"/>
                    <a:pt x="14" y="181"/>
                  </a:cubicBezTo>
                  <a:cubicBezTo>
                    <a:pt x="5" y="164"/>
                    <a:pt x="0" y="144"/>
                    <a:pt x="0" y="123"/>
                  </a:cubicBezTo>
                  <a:cubicBezTo>
                    <a:pt x="0" y="86"/>
                    <a:pt x="11" y="56"/>
                    <a:pt x="32" y="34"/>
                  </a:cubicBezTo>
                  <a:cubicBezTo>
                    <a:pt x="53" y="11"/>
                    <a:pt x="80" y="0"/>
                    <a:pt x="115" y="0"/>
                  </a:cubicBezTo>
                  <a:cubicBezTo>
                    <a:pt x="134" y="0"/>
                    <a:pt x="151" y="4"/>
                    <a:pt x="166" y="11"/>
                  </a:cubicBezTo>
                  <a:cubicBezTo>
                    <a:pt x="166" y="48"/>
                    <a:pt x="166" y="48"/>
                    <a:pt x="166" y="48"/>
                  </a:cubicBezTo>
                  <a:cubicBezTo>
                    <a:pt x="150" y="36"/>
                    <a:pt x="132" y="31"/>
                    <a:pt x="114" y="31"/>
                  </a:cubicBezTo>
                  <a:cubicBezTo>
                    <a:pt x="91" y="31"/>
                    <a:pt x="72" y="39"/>
                    <a:pt x="58" y="55"/>
                  </a:cubicBezTo>
                  <a:cubicBezTo>
                    <a:pt x="44" y="72"/>
                    <a:pt x="37" y="93"/>
                    <a:pt x="37" y="120"/>
                  </a:cubicBezTo>
                  <a:cubicBezTo>
                    <a:pt x="37" y="146"/>
                    <a:pt x="43" y="166"/>
                    <a:pt x="57" y="182"/>
                  </a:cubicBezTo>
                  <a:cubicBezTo>
                    <a:pt x="70" y="197"/>
                    <a:pt x="89" y="204"/>
                    <a:pt x="111" y="204"/>
                  </a:cubicBezTo>
                  <a:cubicBezTo>
                    <a:pt x="131" y="204"/>
                    <a:pt x="149" y="198"/>
                    <a:pt x="166" y="185"/>
                  </a:cubicBezTo>
                  <a:lnTo>
                    <a:pt x="166" y="2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p:cNvSpPr>
              <a:spLocks/>
            </p:cNvSpPr>
            <p:nvPr userDrawn="1"/>
          </p:nvSpPr>
          <p:spPr bwMode="auto">
            <a:xfrm>
              <a:off x="3082" y="-488"/>
              <a:ext cx="272" cy="542"/>
            </a:xfrm>
            <a:custGeom>
              <a:avLst/>
              <a:gdLst>
                <a:gd name="T0" fmla="*/ 115 w 115"/>
                <a:gd name="T1" fmla="*/ 41 h 229"/>
                <a:gd name="T2" fmla="*/ 88 w 115"/>
                <a:gd name="T3" fmla="*/ 33 h 229"/>
                <a:gd name="T4" fmla="*/ 50 w 115"/>
                <a:gd name="T5" fmla="*/ 56 h 229"/>
                <a:gd name="T6" fmla="*/ 36 w 115"/>
                <a:gd name="T7" fmla="*/ 114 h 229"/>
                <a:gd name="T8" fmla="*/ 36 w 115"/>
                <a:gd name="T9" fmla="*/ 229 h 229"/>
                <a:gd name="T10" fmla="*/ 0 w 115"/>
                <a:gd name="T11" fmla="*/ 229 h 229"/>
                <a:gd name="T12" fmla="*/ 0 w 115"/>
                <a:gd name="T13" fmla="*/ 4 h 229"/>
                <a:gd name="T14" fmla="*/ 36 w 115"/>
                <a:gd name="T15" fmla="*/ 4 h 229"/>
                <a:gd name="T16" fmla="*/ 36 w 115"/>
                <a:gd name="T17" fmla="*/ 51 h 229"/>
                <a:gd name="T18" fmla="*/ 36 w 115"/>
                <a:gd name="T19" fmla="*/ 51 h 229"/>
                <a:gd name="T20" fmla="*/ 59 w 115"/>
                <a:gd name="T21" fmla="*/ 14 h 229"/>
                <a:gd name="T22" fmla="*/ 94 w 115"/>
                <a:gd name="T23" fmla="*/ 0 h 229"/>
                <a:gd name="T24" fmla="*/ 115 w 115"/>
                <a:gd name="T25" fmla="*/ 3 h 229"/>
                <a:gd name="T26" fmla="*/ 115 w 115"/>
                <a:gd name="T27" fmla="*/ 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 h="229">
                  <a:moveTo>
                    <a:pt x="115" y="41"/>
                  </a:moveTo>
                  <a:cubicBezTo>
                    <a:pt x="109" y="36"/>
                    <a:pt x="100" y="33"/>
                    <a:pt x="88" y="33"/>
                  </a:cubicBezTo>
                  <a:cubicBezTo>
                    <a:pt x="73" y="33"/>
                    <a:pt x="60" y="41"/>
                    <a:pt x="50" y="56"/>
                  </a:cubicBezTo>
                  <a:cubicBezTo>
                    <a:pt x="40" y="71"/>
                    <a:pt x="36" y="90"/>
                    <a:pt x="36" y="114"/>
                  </a:cubicBezTo>
                  <a:cubicBezTo>
                    <a:pt x="36" y="229"/>
                    <a:pt x="36" y="229"/>
                    <a:pt x="36" y="229"/>
                  </a:cubicBezTo>
                  <a:cubicBezTo>
                    <a:pt x="0" y="229"/>
                    <a:pt x="0" y="229"/>
                    <a:pt x="0" y="229"/>
                  </a:cubicBezTo>
                  <a:cubicBezTo>
                    <a:pt x="0" y="4"/>
                    <a:pt x="0" y="4"/>
                    <a:pt x="0" y="4"/>
                  </a:cubicBezTo>
                  <a:cubicBezTo>
                    <a:pt x="36" y="4"/>
                    <a:pt x="36" y="4"/>
                    <a:pt x="36" y="4"/>
                  </a:cubicBezTo>
                  <a:cubicBezTo>
                    <a:pt x="36" y="51"/>
                    <a:pt x="36" y="51"/>
                    <a:pt x="36" y="51"/>
                  </a:cubicBezTo>
                  <a:cubicBezTo>
                    <a:pt x="36" y="51"/>
                    <a:pt x="36" y="51"/>
                    <a:pt x="36" y="51"/>
                  </a:cubicBezTo>
                  <a:cubicBezTo>
                    <a:pt x="41" y="35"/>
                    <a:pt x="49" y="23"/>
                    <a:pt x="59" y="14"/>
                  </a:cubicBezTo>
                  <a:cubicBezTo>
                    <a:pt x="69" y="5"/>
                    <a:pt x="81" y="0"/>
                    <a:pt x="94" y="0"/>
                  </a:cubicBezTo>
                  <a:cubicBezTo>
                    <a:pt x="103" y="0"/>
                    <a:pt x="110" y="1"/>
                    <a:pt x="115" y="3"/>
                  </a:cubicBezTo>
                  <a:lnTo>
                    <a:pt x="115"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p:cNvSpPr>
              <a:spLocks noEditPoints="1"/>
            </p:cNvSpPr>
            <p:nvPr userDrawn="1"/>
          </p:nvSpPr>
          <p:spPr bwMode="auto">
            <a:xfrm>
              <a:off x="3392" y="-490"/>
              <a:ext cx="513" cy="555"/>
            </a:xfrm>
            <a:custGeom>
              <a:avLst/>
              <a:gdLst>
                <a:gd name="T0" fmla="*/ 217 w 217"/>
                <a:gd name="T1" fmla="*/ 117 h 235"/>
                <a:gd name="T2" fmla="*/ 188 w 217"/>
                <a:gd name="T3" fmla="*/ 203 h 235"/>
                <a:gd name="T4" fmla="*/ 108 w 217"/>
                <a:gd name="T5" fmla="*/ 235 h 235"/>
                <a:gd name="T6" fmla="*/ 29 w 217"/>
                <a:gd name="T7" fmla="*/ 203 h 235"/>
                <a:gd name="T8" fmla="*/ 0 w 217"/>
                <a:gd name="T9" fmla="*/ 120 h 235"/>
                <a:gd name="T10" fmla="*/ 30 w 217"/>
                <a:gd name="T11" fmla="*/ 32 h 235"/>
                <a:gd name="T12" fmla="*/ 113 w 217"/>
                <a:gd name="T13" fmla="*/ 0 h 235"/>
                <a:gd name="T14" fmla="*/ 190 w 217"/>
                <a:gd name="T15" fmla="*/ 31 h 235"/>
                <a:gd name="T16" fmla="*/ 217 w 217"/>
                <a:gd name="T17" fmla="*/ 117 h 235"/>
                <a:gd name="T18" fmla="*/ 181 w 217"/>
                <a:gd name="T19" fmla="*/ 118 h 235"/>
                <a:gd name="T20" fmla="*/ 163 w 217"/>
                <a:gd name="T21" fmla="*/ 53 h 235"/>
                <a:gd name="T22" fmla="*/ 110 w 217"/>
                <a:gd name="T23" fmla="*/ 31 h 235"/>
                <a:gd name="T24" fmla="*/ 56 w 217"/>
                <a:gd name="T25" fmla="*/ 54 h 235"/>
                <a:gd name="T26" fmla="*/ 36 w 217"/>
                <a:gd name="T27" fmla="*/ 119 h 235"/>
                <a:gd name="T28" fmla="*/ 56 w 217"/>
                <a:gd name="T29" fmla="*/ 182 h 235"/>
                <a:gd name="T30" fmla="*/ 110 w 217"/>
                <a:gd name="T31" fmla="*/ 204 h 235"/>
                <a:gd name="T32" fmla="*/ 163 w 217"/>
                <a:gd name="T33" fmla="*/ 182 h 235"/>
                <a:gd name="T34" fmla="*/ 181 w 217"/>
                <a:gd name="T35"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7" h="235">
                  <a:moveTo>
                    <a:pt x="217" y="117"/>
                  </a:moveTo>
                  <a:cubicBezTo>
                    <a:pt x="217" y="152"/>
                    <a:pt x="207" y="181"/>
                    <a:pt x="188" y="203"/>
                  </a:cubicBezTo>
                  <a:cubicBezTo>
                    <a:pt x="168" y="224"/>
                    <a:pt x="141" y="235"/>
                    <a:pt x="108" y="235"/>
                  </a:cubicBezTo>
                  <a:cubicBezTo>
                    <a:pt x="75" y="235"/>
                    <a:pt x="49" y="225"/>
                    <a:pt x="29" y="203"/>
                  </a:cubicBezTo>
                  <a:cubicBezTo>
                    <a:pt x="10" y="182"/>
                    <a:pt x="0" y="155"/>
                    <a:pt x="0" y="120"/>
                  </a:cubicBezTo>
                  <a:cubicBezTo>
                    <a:pt x="0" y="83"/>
                    <a:pt x="10" y="54"/>
                    <a:pt x="30" y="32"/>
                  </a:cubicBezTo>
                  <a:cubicBezTo>
                    <a:pt x="50" y="11"/>
                    <a:pt x="78" y="0"/>
                    <a:pt x="113" y="0"/>
                  </a:cubicBezTo>
                  <a:cubicBezTo>
                    <a:pt x="145" y="0"/>
                    <a:pt x="171" y="10"/>
                    <a:pt x="190" y="31"/>
                  </a:cubicBezTo>
                  <a:cubicBezTo>
                    <a:pt x="208" y="52"/>
                    <a:pt x="217" y="80"/>
                    <a:pt x="217" y="117"/>
                  </a:cubicBezTo>
                  <a:close/>
                  <a:moveTo>
                    <a:pt x="181" y="118"/>
                  </a:moveTo>
                  <a:cubicBezTo>
                    <a:pt x="181" y="90"/>
                    <a:pt x="175" y="68"/>
                    <a:pt x="163" y="53"/>
                  </a:cubicBezTo>
                  <a:cubicBezTo>
                    <a:pt x="151" y="38"/>
                    <a:pt x="133" y="31"/>
                    <a:pt x="110" y="31"/>
                  </a:cubicBezTo>
                  <a:cubicBezTo>
                    <a:pt x="87" y="31"/>
                    <a:pt x="69" y="38"/>
                    <a:pt x="56" y="54"/>
                  </a:cubicBezTo>
                  <a:cubicBezTo>
                    <a:pt x="43" y="69"/>
                    <a:pt x="36" y="91"/>
                    <a:pt x="36" y="119"/>
                  </a:cubicBezTo>
                  <a:cubicBezTo>
                    <a:pt x="36" y="146"/>
                    <a:pt x="43" y="167"/>
                    <a:pt x="56" y="182"/>
                  </a:cubicBezTo>
                  <a:cubicBezTo>
                    <a:pt x="70" y="197"/>
                    <a:pt x="88" y="204"/>
                    <a:pt x="110" y="204"/>
                  </a:cubicBezTo>
                  <a:cubicBezTo>
                    <a:pt x="133" y="204"/>
                    <a:pt x="151" y="197"/>
                    <a:pt x="163" y="182"/>
                  </a:cubicBezTo>
                  <a:cubicBezTo>
                    <a:pt x="175" y="167"/>
                    <a:pt x="181" y="146"/>
                    <a:pt x="18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p:cNvSpPr>
              <a:spLocks/>
            </p:cNvSpPr>
            <p:nvPr userDrawn="1"/>
          </p:nvSpPr>
          <p:spPr bwMode="auto">
            <a:xfrm>
              <a:off x="4000" y="-490"/>
              <a:ext cx="322" cy="555"/>
            </a:xfrm>
            <a:custGeom>
              <a:avLst/>
              <a:gdLst>
                <a:gd name="T0" fmla="*/ 136 w 136"/>
                <a:gd name="T1" fmla="*/ 170 h 235"/>
                <a:gd name="T2" fmla="*/ 113 w 136"/>
                <a:gd name="T3" fmla="*/ 217 h 235"/>
                <a:gd name="T4" fmla="*/ 55 w 136"/>
                <a:gd name="T5" fmla="*/ 235 h 235"/>
                <a:gd name="T6" fmla="*/ 0 w 136"/>
                <a:gd name="T7" fmla="*/ 222 h 235"/>
                <a:gd name="T8" fmla="*/ 0 w 136"/>
                <a:gd name="T9" fmla="*/ 183 h 235"/>
                <a:gd name="T10" fmla="*/ 57 w 136"/>
                <a:gd name="T11" fmla="*/ 204 h 235"/>
                <a:gd name="T12" fmla="*/ 99 w 136"/>
                <a:gd name="T13" fmla="*/ 173 h 235"/>
                <a:gd name="T14" fmla="*/ 91 w 136"/>
                <a:gd name="T15" fmla="*/ 152 h 235"/>
                <a:gd name="T16" fmla="*/ 54 w 136"/>
                <a:gd name="T17" fmla="*/ 131 h 235"/>
                <a:gd name="T18" fmla="*/ 13 w 136"/>
                <a:gd name="T19" fmla="*/ 104 h 235"/>
                <a:gd name="T20" fmla="*/ 0 w 136"/>
                <a:gd name="T21" fmla="*/ 65 h 235"/>
                <a:gd name="T22" fmla="*/ 22 w 136"/>
                <a:gd name="T23" fmla="*/ 18 h 235"/>
                <a:gd name="T24" fmla="*/ 78 w 136"/>
                <a:gd name="T25" fmla="*/ 0 h 235"/>
                <a:gd name="T26" fmla="*/ 125 w 136"/>
                <a:gd name="T27" fmla="*/ 10 h 235"/>
                <a:gd name="T28" fmla="*/ 125 w 136"/>
                <a:gd name="T29" fmla="*/ 47 h 235"/>
                <a:gd name="T30" fmla="*/ 75 w 136"/>
                <a:gd name="T31" fmla="*/ 31 h 235"/>
                <a:gd name="T32" fmla="*/ 47 w 136"/>
                <a:gd name="T33" fmla="*/ 39 h 235"/>
                <a:gd name="T34" fmla="*/ 37 w 136"/>
                <a:gd name="T35" fmla="*/ 62 h 235"/>
                <a:gd name="T36" fmla="*/ 45 w 136"/>
                <a:gd name="T37" fmla="*/ 85 h 235"/>
                <a:gd name="T38" fmla="*/ 79 w 136"/>
                <a:gd name="T39" fmla="*/ 104 h 235"/>
                <a:gd name="T40" fmla="*/ 123 w 136"/>
                <a:gd name="T41" fmla="*/ 132 h 235"/>
                <a:gd name="T42" fmla="*/ 136 w 136"/>
                <a:gd name="T43" fmla="*/ 17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6" h="235">
                  <a:moveTo>
                    <a:pt x="136" y="170"/>
                  </a:moveTo>
                  <a:cubicBezTo>
                    <a:pt x="136" y="189"/>
                    <a:pt x="128" y="205"/>
                    <a:pt x="113" y="217"/>
                  </a:cubicBezTo>
                  <a:cubicBezTo>
                    <a:pt x="99" y="229"/>
                    <a:pt x="79" y="235"/>
                    <a:pt x="55" y="235"/>
                  </a:cubicBezTo>
                  <a:cubicBezTo>
                    <a:pt x="34" y="235"/>
                    <a:pt x="16" y="231"/>
                    <a:pt x="0" y="222"/>
                  </a:cubicBezTo>
                  <a:cubicBezTo>
                    <a:pt x="0" y="183"/>
                    <a:pt x="0" y="183"/>
                    <a:pt x="0" y="183"/>
                  </a:cubicBezTo>
                  <a:cubicBezTo>
                    <a:pt x="17" y="197"/>
                    <a:pt x="37" y="204"/>
                    <a:pt x="57" y="204"/>
                  </a:cubicBezTo>
                  <a:cubicBezTo>
                    <a:pt x="85" y="204"/>
                    <a:pt x="99" y="194"/>
                    <a:pt x="99" y="173"/>
                  </a:cubicBezTo>
                  <a:cubicBezTo>
                    <a:pt x="99" y="165"/>
                    <a:pt x="97" y="158"/>
                    <a:pt x="91" y="152"/>
                  </a:cubicBezTo>
                  <a:cubicBezTo>
                    <a:pt x="86" y="147"/>
                    <a:pt x="73" y="140"/>
                    <a:pt x="54" y="131"/>
                  </a:cubicBezTo>
                  <a:cubicBezTo>
                    <a:pt x="34" y="122"/>
                    <a:pt x="21" y="113"/>
                    <a:pt x="13" y="104"/>
                  </a:cubicBezTo>
                  <a:cubicBezTo>
                    <a:pt x="5" y="94"/>
                    <a:pt x="0" y="81"/>
                    <a:pt x="0" y="65"/>
                  </a:cubicBezTo>
                  <a:cubicBezTo>
                    <a:pt x="0" y="46"/>
                    <a:pt x="8" y="31"/>
                    <a:pt x="22" y="18"/>
                  </a:cubicBezTo>
                  <a:cubicBezTo>
                    <a:pt x="37" y="6"/>
                    <a:pt x="56" y="0"/>
                    <a:pt x="78" y="0"/>
                  </a:cubicBezTo>
                  <a:cubicBezTo>
                    <a:pt x="96" y="0"/>
                    <a:pt x="111" y="3"/>
                    <a:pt x="125" y="10"/>
                  </a:cubicBezTo>
                  <a:cubicBezTo>
                    <a:pt x="125" y="47"/>
                    <a:pt x="125" y="47"/>
                    <a:pt x="125" y="47"/>
                  </a:cubicBezTo>
                  <a:cubicBezTo>
                    <a:pt x="111" y="36"/>
                    <a:pt x="94" y="31"/>
                    <a:pt x="75" y="31"/>
                  </a:cubicBezTo>
                  <a:cubicBezTo>
                    <a:pt x="64" y="31"/>
                    <a:pt x="54" y="33"/>
                    <a:pt x="47" y="39"/>
                  </a:cubicBezTo>
                  <a:cubicBezTo>
                    <a:pt x="40" y="45"/>
                    <a:pt x="37" y="53"/>
                    <a:pt x="37" y="62"/>
                  </a:cubicBezTo>
                  <a:cubicBezTo>
                    <a:pt x="37" y="72"/>
                    <a:pt x="39" y="79"/>
                    <a:pt x="45" y="85"/>
                  </a:cubicBezTo>
                  <a:cubicBezTo>
                    <a:pt x="50" y="90"/>
                    <a:pt x="62" y="96"/>
                    <a:pt x="79" y="104"/>
                  </a:cubicBezTo>
                  <a:cubicBezTo>
                    <a:pt x="100" y="113"/>
                    <a:pt x="114" y="122"/>
                    <a:pt x="123" y="132"/>
                  </a:cubicBezTo>
                  <a:cubicBezTo>
                    <a:pt x="131" y="142"/>
                    <a:pt x="136" y="155"/>
                    <a:pt x="136"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p:cNvSpPr>
              <a:spLocks noEditPoints="1"/>
            </p:cNvSpPr>
            <p:nvPr userDrawn="1"/>
          </p:nvSpPr>
          <p:spPr bwMode="auto">
            <a:xfrm>
              <a:off x="4402" y="-490"/>
              <a:ext cx="516" cy="555"/>
            </a:xfrm>
            <a:custGeom>
              <a:avLst/>
              <a:gdLst>
                <a:gd name="T0" fmla="*/ 218 w 218"/>
                <a:gd name="T1" fmla="*/ 117 h 235"/>
                <a:gd name="T2" fmla="*/ 188 w 218"/>
                <a:gd name="T3" fmla="*/ 203 h 235"/>
                <a:gd name="T4" fmla="*/ 108 w 218"/>
                <a:gd name="T5" fmla="*/ 235 h 235"/>
                <a:gd name="T6" fmla="*/ 30 w 218"/>
                <a:gd name="T7" fmla="*/ 203 h 235"/>
                <a:gd name="T8" fmla="*/ 0 w 218"/>
                <a:gd name="T9" fmla="*/ 120 h 235"/>
                <a:gd name="T10" fmla="*/ 30 w 218"/>
                <a:gd name="T11" fmla="*/ 32 h 235"/>
                <a:gd name="T12" fmla="*/ 113 w 218"/>
                <a:gd name="T13" fmla="*/ 0 h 235"/>
                <a:gd name="T14" fmla="*/ 190 w 218"/>
                <a:gd name="T15" fmla="*/ 31 h 235"/>
                <a:gd name="T16" fmla="*/ 218 w 218"/>
                <a:gd name="T17" fmla="*/ 117 h 235"/>
                <a:gd name="T18" fmla="*/ 181 w 218"/>
                <a:gd name="T19" fmla="*/ 118 h 235"/>
                <a:gd name="T20" fmla="*/ 163 w 218"/>
                <a:gd name="T21" fmla="*/ 53 h 235"/>
                <a:gd name="T22" fmla="*/ 110 w 218"/>
                <a:gd name="T23" fmla="*/ 31 h 235"/>
                <a:gd name="T24" fmla="*/ 57 w 218"/>
                <a:gd name="T25" fmla="*/ 54 h 235"/>
                <a:gd name="T26" fmla="*/ 37 w 218"/>
                <a:gd name="T27" fmla="*/ 119 h 235"/>
                <a:gd name="T28" fmla="*/ 57 w 218"/>
                <a:gd name="T29" fmla="*/ 182 h 235"/>
                <a:gd name="T30" fmla="*/ 110 w 218"/>
                <a:gd name="T31" fmla="*/ 204 h 235"/>
                <a:gd name="T32" fmla="*/ 163 w 218"/>
                <a:gd name="T33" fmla="*/ 182 h 235"/>
                <a:gd name="T34" fmla="*/ 181 w 218"/>
                <a:gd name="T35"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8" h="235">
                  <a:moveTo>
                    <a:pt x="218" y="117"/>
                  </a:moveTo>
                  <a:cubicBezTo>
                    <a:pt x="218" y="152"/>
                    <a:pt x="208" y="181"/>
                    <a:pt x="188" y="203"/>
                  </a:cubicBezTo>
                  <a:cubicBezTo>
                    <a:pt x="168" y="224"/>
                    <a:pt x="141" y="235"/>
                    <a:pt x="108" y="235"/>
                  </a:cubicBezTo>
                  <a:cubicBezTo>
                    <a:pt x="75" y="235"/>
                    <a:pt x="49" y="225"/>
                    <a:pt x="30" y="203"/>
                  </a:cubicBezTo>
                  <a:cubicBezTo>
                    <a:pt x="10" y="182"/>
                    <a:pt x="0" y="155"/>
                    <a:pt x="0" y="120"/>
                  </a:cubicBezTo>
                  <a:cubicBezTo>
                    <a:pt x="0" y="83"/>
                    <a:pt x="10" y="54"/>
                    <a:pt x="30" y="32"/>
                  </a:cubicBezTo>
                  <a:cubicBezTo>
                    <a:pt x="50" y="11"/>
                    <a:pt x="78" y="0"/>
                    <a:pt x="113" y="0"/>
                  </a:cubicBezTo>
                  <a:cubicBezTo>
                    <a:pt x="146" y="0"/>
                    <a:pt x="171" y="10"/>
                    <a:pt x="190" y="31"/>
                  </a:cubicBezTo>
                  <a:cubicBezTo>
                    <a:pt x="208" y="52"/>
                    <a:pt x="218" y="80"/>
                    <a:pt x="218" y="117"/>
                  </a:cubicBezTo>
                  <a:close/>
                  <a:moveTo>
                    <a:pt x="181" y="118"/>
                  </a:moveTo>
                  <a:cubicBezTo>
                    <a:pt x="181" y="90"/>
                    <a:pt x="175" y="68"/>
                    <a:pt x="163" y="53"/>
                  </a:cubicBezTo>
                  <a:cubicBezTo>
                    <a:pt x="151" y="38"/>
                    <a:pt x="133" y="31"/>
                    <a:pt x="110" y="31"/>
                  </a:cubicBezTo>
                  <a:cubicBezTo>
                    <a:pt x="88" y="31"/>
                    <a:pt x="70" y="38"/>
                    <a:pt x="57" y="54"/>
                  </a:cubicBezTo>
                  <a:cubicBezTo>
                    <a:pt x="43" y="69"/>
                    <a:pt x="37" y="91"/>
                    <a:pt x="37" y="119"/>
                  </a:cubicBezTo>
                  <a:cubicBezTo>
                    <a:pt x="37" y="146"/>
                    <a:pt x="43" y="167"/>
                    <a:pt x="57" y="182"/>
                  </a:cubicBezTo>
                  <a:cubicBezTo>
                    <a:pt x="70" y="197"/>
                    <a:pt x="88" y="204"/>
                    <a:pt x="110" y="204"/>
                  </a:cubicBezTo>
                  <a:cubicBezTo>
                    <a:pt x="133" y="204"/>
                    <a:pt x="151" y="197"/>
                    <a:pt x="163" y="182"/>
                  </a:cubicBezTo>
                  <a:cubicBezTo>
                    <a:pt x="175" y="167"/>
                    <a:pt x="181" y="146"/>
                    <a:pt x="18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2"/>
            <p:cNvSpPr>
              <a:spLocks/>
            </p:cNvSpPr>
            <p:nvPr userDrawn="1"/>
          </p:nvSpPr>
          <p:spPr bwMode="auto">
            <a:xfrm>
              <a:off x="4970" y="-743"/>
              <a:ext cx="314" cy="797"/>
            </a:xfrm>
            <a:custGeom>
              <a:avLst/>
              <a:gdLst>
                <a:gd name="T0" fmla="*/ 133 w 133"/>
                <a:gd name="T1" fmla="*/ 36 h 337"/>
                <a:gd name="T2" fmla="*/ 110 w 133"/>
                <a:gd name="T3" fmla="*/ 30 h 337"/>
                <a:gd name="T4" fmla="*/ 73 w 133"/>
                <a:gd name="T5" fmla="*/ 78 h 337"/>
                <a:gd name="T6" fmla="*/ 73 w 133"/>
                <a:gd name="T7" fmla="*/ 112 h 337"/>
                <a:gd name="T8" fmla="*/ 125 w 133"/>
                <a:gd name="T9" fmla="*/ 112 h 337"/>
                <a:gd name="T10" fmla="*/ 125 w 133"/>
                <a:gd name="T11" fmla="*/ 143 h 337"/>
                <a:gd name="T12" fmla="*/ 73 w 133"/>
                <a:gd name="T13" fmla="*/ 143 h 337"/>
                <a:gd name="T14" fmla="*/ 73 w 133"/>
                <a:gd name="T15" fmla="*/ 337 h 337"/>
                <a:gd name="T16" fmla="*/ 38 w 133"/>
                <a:gd name="T17" fmla="*/ 337 h 337"/>
                <a:gd name="T18" fmla="*/ 38 w 133"/>
                <a:gd name="T19" fmla="*/ 143 h 337"/>
                <a:gd name="T20" fmla="*/ 0 w 133"/>
                <a:gd name="T21" fmla="*/ 143 h 337"/>
                <a:gd name="T22" fmla="*/ 0 w 133"/>
                <a:gd name="T23" fmla="*/ 112 h 337"/>
                <a:gd name="T24" fmla="*/ 38 w 133"/>
                <a:gd name="T25" fmla="*/ 112 h 337"/>
                <a:gd name="T26" fmla="*/ 38 w 133"/>
                <a:gd name="T27" fmla="*/ 76 h 337"/>
                <a:gd name="T28" fmla="*/ 57 w 133"/>
                <a:gd name="T29" fmla="*/ 21 h 337"/>
                <a:gd name="T30" fmla="*/ 108 w 133"/>
                <a:gd name="T31" fmla="*/ 0 h 337"/>
                <a:gd name="T32" fmla="*/ 133 w 133"/>
                <a:gd name="T33" fmla="*/ 4 h 337"/>
                <a:gd name="T34" fmla="*/ 133 w 133"/>
                <a:gd name="T35" fmla="*/ 36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3" h="337">
                  <a:moveTo>
                    <a:pt x="133" y="36"/>
                  </a:moveTo>
                  <a:cubicBezTo>
                    <a:pt x="127" y="32"/>
                    <a:pt x="119" y="30"/>
                    <a:pt x="110" y="30"/>
                  </a:cubicBezTo>
                  <a:cubicBezTo>
                    <a:pt x="85" y="30"/>
                    <a:pt x="73" y="46"/>
                    <a:pt x="73" y="78"/>
                  </a:cubicBezTo>
                  <a:cubicBezTo>
                    <a:pt x="73" y="112"/>
                    <a:pt x="73" y="112"/>
                    <a:pt x="73" y="112"/>
                  </a:cubicBezTo>
                  <a:cubicBezTo>
                    <a:pt x="125" y="112"/>
                    <a:pt x="125" y="112"/>
                    <a:pt x="125" y="112"/>
                  </a:cubicBezTo>
                  <a:cubicBezTo>
                    <a:pt x="125" y="143"/>
                    <a:pt x="125" y="143"/>
                    <a:pt x="125" y="143"/>
                  </a:cubicBezTo>
                  <a:cubicBezTo>
                    <a:pt x="73" y="143"/>
                    <a:pt x="73" y="143"/>
                    <a:pt x="73" y="143"/>
                  </a:cubicBezTo>
                  <a:cubicBezTo>
                    <a:pt x="73" y="337"/>
                    <a:pt x="73" y="337"/>
                    <a:pt x="73" y="337"/>
                  </a:cubicBezTo>
                  <a:cubicBezTo>
                    <a:pt x="38" y="337"/>
                    <a:pt x="38" y="337"/>
                    <a:pt x="38" y="337"/>
                  </a:cubicBezTo>
                  <a:cubicBezTo>
                    <a:pt x="38" y="143"/>
                    <a:pt x="38" y="143"/>
                    <a:pt x="38" y="143"/>
                  </a:cubicBezTo>
                  <a:cubicBezTo>
                    <a:pt x="0" y="143"/>
                    <a:pt x="0" y="143"/>
                    <a:pt x="0" y="143"/>
                  </a:cubicBezTo>
                  <a:cubicBezTo>
                    <a:pt x="0" y="112"/>
                    <a:pt x="0" y="112"/>
                    <a:pt x="0" y="112"/>
                  </a:cubicBezTo>
                  <a:cubicBezTo>
                    <a:pt x="38" y="112"/>
                    <a:pt x="38" y="112"/>
                    <a:pt x="38" y="112"/>
                  </a:cubicBezTo>
                  <a:cubicBezTo>
                    <a:pt x="38" y="76"/>
                    <a:pt x="38" y="76"/>
                    <a:pt x="38" y="76"/>
                  </a:cubicBezTo>
                  <a:cubicBezTo>
                    <a:pt x="38" y="53"/>
                    <a:pt x="44" y="35"/>
                    <a:pt x="57" y="21"/>
                  </a:cubicBezTo>
                  <a:cubicBezTo>
                    <a:pt x="71" y="7"/>
                    <a:pt x="87" y="0"/>
                    <a:pt x="108" y="0"/>
                  </a:cubicBezTo>
                  <a:cubicBezTo>
                    <a:pt x="119" y="0"/>
                    <a:pt x="127" y="1"/>
                    <a:pt x="133" y="4"/>
                  </a:cubicBezTo>
                  <a:lnTo>
                    <a:pt x="133"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3"/>
            <p:cNvSpPr>
              <a:spLocks/>
            </p:cNvSpPr>
            <p:nvPr userDrawn="1"/>
          </p:nvSpPr>
          <p:spPr bwMode="auto">
            <a:xfrm>
              <a:off x="5310" y="-635"/>
              <a:ext cx="305" cy="700"/>
            </a:xfrm>
            <a:custGeom>
              <a:avLst/>
              <a:gdLst>
                <a:gd name="T0" fmla="*/ 129 w 129"/>
                <a:gd name="T1" fmla="*/ 288 h 296"/>
                <a:gd name="T2" fmla="*/ 96 w 129"/>
                <a:gd name="T3" fmla="*/ 296 h 296"/>
                <a:gd name="T4" fmla="*/ 38 w 129"/>
                <a:gd name="T5" fmla="*/ 230 h 296"/>
                <a:gd name="T6" fmla="*/ 38 w 129"/>
                <a:gd name="T7" fmla="*/ 97 h 296"/>
                <a:gd name="T8" fmla="*/ 0 w 129"/>
                <a:gd name="T9" fmla="*/ 97 h 296"/>
                <a:gd name="T10" fmla="*/ 0 w 129"/>
                <a:gd name="T11" fmla="*/ 66 h 296"/>
                <a:gd name="T12" fmla="*/ 38 w 129"/>
                <a:gd name="T13" fmla="*/ 66 h 296"/>
                <a:gd name="T14" fmla="*/ 38 w 129"/>
                <a:gd name="T15" fmla="*/ 12 h 296"/>
                <a:gd name="T16" fmla="*/ 73 w 129"/>
                <a:gd name="T17" fmla="*/ 0 h 296"/>
                <a:gd name="T18" fmla="*/ 73 w 129"/>
                <a:gd name="T19" fmla="*/ 66 h 296"/>
                <a:gd name="T20" fmla="*/ 129 w 129"/>
                <a:gd name="T21" fmla="*/ 66 h 296"/>
                <a:gd name="T22" fmla="*/ 129 w 129"/>
                <a:gd name="T23" fmla="*/ 97 h 296"/>
                <a:gd name="T24" fmla="*/ 73 w 129"/>
                <a:gd name="T25" fmla="*/ 97 h 296"/>
                <a:gd name="T26" fmla="*/ 73 w 129"/>
                <a:gd name="T27" fmla="*/ 223 h 296"/>
                <a:gd name="T28" fmla="*/ 81 w 129"/>
                <a:gd name="T29" fmla="*/ 255 h 296"/>
                <a:gd name="T30" fmla="*/ 106 w 129"/>
                <a:gd name="T31" fmla="*/ 265 h 296"/>
                <a:gd name="T32" fmla="*/ 129 w 129"/>
                <a:gd name="T33" fmla="*/ 258 h 296"/>
                <a:gd name="T34" fmla="*/ 129 w 129"/>
                <a:gd name="T35" fmla="*/ 28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9" h="296">
                  <a:moveTo>
                    <a:pt x="129" y="288"/>
                  </a:moveTo>
                  <a:cubicBezTo>
                    <a:pt x="120" y="293"/>
                    <a:pt x="109" y="296"/>
                    <a:pt x="96" y="296"/>
                  </a:cubicBezTo>
                  <a:cubicBezTo>
                    <a:pt x="57" y="296"/>
                    <a:pt x="38" y="274"/>
                    <a:pt x="38" y="230"/>
                  </a:cubicBezTo>
                  <a:cubicBezTo>
                    <a:pt x="38" y="97"/>
                    <a:pt x="38" y="97"/>
                    <a:pt x="38" y="97"/>
                  </a:cubicBezTo>
                  <a:cubicBezTo>
                    <a:pt x="0" y="97"/>
                    <a:pt x="0" y="97"/>
                    <a:pt x="0" y="97"/>
                  </a:cubicBezTo>
                  <a:cubicBezTo>
                    <a:pt x="0" y="66"/>
                    <a:pt x="0" y="66"/>
                    <a:pt x="0" y="66"/>
                  </a:cubicBezTo>
                  <a:cubicBezTo>
                    <a:pt x="38" y="66"/>
                    <a:pt x="38" y="66"/>
                    <a:pt x="38" y="66"/>
                  </a:cubicBezTo>
                  <a:cubicBezTo>
                    <a:pt x="38" y="12"/>
                    <a:pt x="38" y="12"/>
                    <a:pt x="38" y="12"/>
                  </a:cubicBezTo>
                  <a:cubicBezTo>
                    <a:pt x="73" y="0"/>
                    <a:pt x="73" y="0"/>
                    <a:pt x="73" y="0"/>
                  </a:cubicBezTo>
                  <a:cubicBezTo>
                    <a:pt x="73" y="66"/>
                    <a:pt x="73" y="66"/>
                    <a:pt x="73" y="66"/>
                  </a:cubicBezTo>
                  <a:cubicBezTo>
                    <a:pt x="129" y="66"/>
                    <a:pt x="129" y="66"/>
                    <a:pt x="129" y="66"/>
                  </a:cubicBezTo>
                  <a:cubicBezTo>
                    <a:pt x="129" y="97"/>
                    <a:pt x="129" y="97"/>
                    <a:pt x="129" y="97"/>
                  </a:cubicBezTo>
                  <a:cubicBezTo>
                    <a:pt x="73" y="97"/>
                    <a:pt x="73" y="97"/>
                    <a:pt x="73" y="97"/>
                  </a:cubicBezTo>
                  <a:cubicBezTo>
                    <a:pt x="73" y="223"/>
                    <a:pt x="73" y="223"/>
                    <a:pt x="73" y="223"/>
                  </a:cubicBezTo>
                  <a:cubicBezTo>
                    <a:pt x="73" y="238"/>
                    <a:pt x="76" y="249"/>
                    <a:pt x="81" y="255"/>
                  </a:cubicBezTo>
                  <a:cubicBezTo>
                    <a:pt x="86" y="262"/>
                    <a:pt x="94" y="265"/>
                    <a:pt x="106" y="265"/>
                  </a:cubicBezTo>
                  <a:cubicBezTo>
                    <a:pt x="115" y="265"/>
                    <a:pt x="122" y="263"/>
                    <a:pt x="129" y="258"/>
                  </a:cubicBezTo>
                  <a:lnTo>
                    <a:pt x="129"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4"/>
            <p:cNvSpPr>
              <a:spLocks/>
            </p:cNvSpPr>
            <p:nvPr userDrawn="1"/>
          </p:nvSpPr>
          <p:spPr bwMode="auto">
            <a:xfrm>
              <a:off x="1343" y="434"/>
              <a:ext cx="949" cy="743"/>
            </a:xfrm>
            <a:custGeom>
              <a:avLst/>
              <a:gdLst>
                <a:gd name="T0" fmla="*/ 401 w 401"/>
                <a:gd name="T1" fmla="*/ 0 h 314"/>
                <a:gd name="T2" fmla="*/ 314 w 401"/>
                <a:gd name="T3" fmla="*/ 314 h 314"/>
                <a:gd name="T4" fmla="*/ 271 w 401"/>
                <a:gd name="T5" fmla="*/ 314 h 314"/>
                <a:gd name="T6" fmla="*/ 208 w 401"/>
                <a:gd name="T7" fmla="*/ 84 h 314"/>
                <a:gd name="T8" fmla="*/ 203 w 401"/>
                <a:gd name="T9" fmla="*/ 52 h 314"/>
                <a:gd name="T10" fmla="*/ 202 w 401"/>
                <a:gd name="T11" fmla="*/ 52 h 314"/>
                <a:gd name="T12" fmla="*/ 196 w 401"/>
                <a:gd name="T13" fmla="*/ 83 h 314"/>
                <a:gd name="T14" fmla="*/ 132 w 401"/>
                <a:gd name="T15" fmla="*/ 314 h 314"/>
                <a:gd name="T16" fmla="*/ 90 w 401"/>
                <a:gd name="T17" fmla="*/ 314 h 314"/>
                <a:gd name="T18" fmla="*/ 0 w 401"/>
                <a:gd name="T19" fmla="*/ 0 h 314"/>
                <a:gd name="T20" fmla="*/ 40 w 401"/>
                <a:gd name="T21" fmla="*/ 0 h 314"/>
                <a:gd name="T22" fmla="*/ 105 w 401"/>
                <a:gd name="T23" fmla="*/ 240 h 314"/>
                <a:gd name="T24" fmla="*/ 111 w 401"/>
                <a:gd name="T25" fmla="*/ 272 h 314"/>
                <a:gd name="T26" fmla="*/ 112 w 401"/>
                <a:gd name="T27" fmla="*/ 272 h 314"/>
                <a:gd name="T28" fmla="*/ 118 w 401"/>
                <a:gd name="T29" fmla="*/ 240 h 314"/>
                <a:gd name="T30" fmla="*/ 187 w 401"/>
                <a:gd name="T31" fmla="*/ 0 h 314"/>
                <a:gd name="T32" fmla="*/ 222 w 401"/>
                <a:gd name="T33" fmla="*/ 0 h 314"/>
                <a:gd name="T34" fmla="*/ 287 w 401"/>
                <a:gd name="T35" fmla="*/ 242 h 314"/>
                <a:gd name="T36" fmla="*/ 292 w 401"/>
                <a:gd name="T37" fmla="*/ 271 h 314"/>
                <a:gd name="T38" fmla="*/ 293 w 401"/>
                <a:gd name="T39" fmla="*/ 271 h 314"/>
                <a:gd name="T40" fmla="*/ 299 w 401"/>
                <a:gd name="T41" fmla="*/ 241 h 314"/>
                <a:gd name="T42" fmla="*/ 362 w 401"/>
                <a:gd name="T43" fmla="*/ 0 h 314"/>
                <a:gd name="T44" fmla="*/ 401 w 401"/>
                <a:gd name="T45"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1" h="314">
                  <a:moveTo>
                    <a:pt x="401" y="0"/>
                  </a:moveTo>
                  <a:cubicBezTo>
                    <a:pt x="314" y="314"/>
                    <a:pt x="314" y="314"/>
                    <a:pt x="314" y="314"/>
                  </a:cubicBezTo>
                  <a:cubicBezTo>
                    <a:pt x="271" y="314"/>
                    <a:pt x="271" y="314"/>
                    <a:pt x="271" y="314"/>
                  </a:cubicBezTo>
                  <a:cubicBezTo>
                    <a:pt x="208" y="84"/>
                    <a:pt x="208" y="84"/>
                    <a:pt x="208" y="84"/>
                  </a:cubicBezTo>
                  <a:cubicBezTo>
                    <a:pt x="205" y="75"/>
                    <a:pt x="204" y="65"/>
                    <a:pt x="203" y="52"/>
                  </a:cubicBezTo>
                  <a:cubicBezTo>
                    <a:pt x="202" y="52"/>
                    <a:pt x="202" y="52"/>
                    <a:pt x="202" y="52"/>
                  </a:cubicBezTo>
                  <a:cubicBezTo>
                    <a:pt x="201" y="63"/>
                    <a:pt x="199" y="73"/>
                    <a:pt x="196" y="83"/>
                  </a:cubicBezTo>
                  <a:cubicBezTo>
                    <a:pt x="132" y="314"/>
                    <a:pt x="132" y="314"/>
                    <a:pt x="132" y="314"/>
                  </a:cubicBezTo>
                  <a:cubicBezTo>
                    <a:pt x="90" y="314"/>
                    <a:pt x="90" y="314"/>
                    <a:pt x="90" y="314"/>
                  </a:cubicBezTo>
                  <a:cubicBezTo>
                    <a:pt x="0" y="0"/>
                    <a:pt x="0" y="0"/>
                    <a:pt x="0" y="0"/>
                  </a:cubicBezTo>
                  <a:cubicBezTo>
                    <a:pt x="40" y="0"/>
                    <a:pt x="40" y="0"/>
                    <a:pt x="40" y="0"/>
                  </a:cubicBezTo>
                  <a:cubicBezTo>
                    <a:pt x="105" y="240"/>
                    <a:pt x="105" y="240"/>
                    <a:pt x="105" y="240"/>
                  </a:cubicBezTo>
                  <a:cubicBezTo>
                    <a:pt x="108" y="251"/>
                    <a:pt x="110" y="262"/>
                    <a:pt x="111" y="272"/>
                  </a:cubicBezTo>
                  <a:cubicBezTo>
                    <a:pt x="112" y="272"/>
                    <a:pt x="112" y="272"/>
                    <a:pt x="112" y="272"/>
                  </a:cubicBezTo>
                  <a:cubicBezTo>
                    <a:pt x="112" y="263"/>
                    <a:pt x="115" y="253"/>
                    <a:pt x="118" y="240"/>
                  </a:cubicBezTo>
                  <a:cubicBezTo>
                    <a:pt x="187" y="0"/>
                    <a:pt x="187" y="0"/>
                    <a:pt x="187" y="0"/>
                  </a:cubicBezTo>
                  <a:cubicBezTo>
                    <a:pt x="222" y="0"/>
                    <a:pt x="222" y="0"/>
                    <a:pt x="222" y="0"/>
                  </a:cubicBezTo>
                  <a:cubicBezTo>
                    <a:pt x="287" y="242"/>
                    <a:pt x="287" y="242"/>
                    <a:pt x="287" y="242"/>
                  </a:cubicBezTo>
                  <a:cubicBezTo>
                    <a:pt x="289" y="251"/>
                    <a:pt x="291" y="261"/>
                    <a:pt x="292" y="271"/>
                  </a:cubicBezTo>
                  <a:cubicBezTo>
                    <a:pt x="293" y="271"/>
                    <a:pt x="293" y="271"/>
                    <a:pt x="293" y="271"/>
                  </a:cubicBezTo>
                  <a:cubicBezTo>
                    <a:pt x="294" y="264"/>
                    <a:pt x="296" y="254"/>
                    <a:pt x="299" y="241"/>
                  </a:cubicBezTo>
                  <a:cubicBezTo>
                    <a:pt x="362" y="0"/>
                    <a:pt x="362" y="0"/>
                    <a:pt x="362" y="0"/>
                  </a:cubicBezTo>
                  <a:lnTo>
                    <a:pt x="40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5"/>
            <p:cNvSpPr>
              <a:spLocks noEditPoints="1"/>
            </p:cNvSpPr>
            <p:nvPr userDrawn="1"/>
          </p:nvSpPr>
          <p:spPr bwMode="auto">
            <a:xfrm>
              <a:off x="2325" y="633"/>
              <a:ext cx="513" cy="556"/>
            </a:xfrm>
            <a:custGeom>
              <a:avLst/>
              <a:gdLst>
                <a:gd name="T0" fmla="*/ 217 w 217"/>
                <a:gd name="T1" fmla="*/ 117 h 235"/>
                <a:gd name="T2" fmla="*/ 187 w 217"/>
                <a:gd name="T3" fmla="*/ 203 h 235"/>
                <a:gd name="T4" fmla="*/ 107 w 217"/>
                <a:gd name="T5" fmla="*/ 235 h 235"/>
                <a:gd name="T6" fmla="*/ 29 w 217"/>
                <a:gd name="T7" fmla="*/ 203 h 235"/>
                <a:gd name="T8" fmla="*/ 0 w 217"/>
                <a:gd name="T9" fmla="*/ 120 h 235"/>
                <a:gd name="T10" fmla="*/ 30 w 217"/>
                <a:gd name="T11" fmla="*/ 32 h 235"/>
                <a:gd name="T12" fmla="*/ 112 w 217"/>
                <a:gd name="T13" fmla="*/ 0 h 235"/>
                <a:gd name="T14" fmla="*/ 189 w 217"/>
                <a:gd name="T15" fmla="*/ 31 h 235"/>
                <a:gd name="T16" fmla="*/ 217 w 217"/>
                <a:gd name="T17" fmla="*/ 117 h 235"/>
                <a:gd name="T18" fmla="*/ 181 w 217"/>
                <a:gd name="T19" fmla="*/ 118 h 235"/>
                <a:gd name="T20" fmla="*/ 162 w 217"/>
                <a:gd name="T21" fmla="*/ 53 h 235"/>
                <a:gd name="T22" fmla="*/ 110 w 217"/>
                <a:gd name="T23" fmla="*/ 31 h 235"/>
                <a:gd name="T24" fmla="*/ 56 w 217"/>
                <a:gd name="T25" fmla="*/ 54 h 235"/>
                <a:gd name="T26" fmla="*/ 36 w 217"/>
                <a:gd name="T27" fmla="*/ 119 h 235"/>
                <a:gd name="T28" fmla="*/ 56 w 217"/>
                <a:gd name="T29" fmla="*/ 182 h 235"/>
                <a:gd name="T30" fmla="*/ 110 w 217"/>
                <a:gd name="T31" fmla="*/ 204 h 235"/>
                <a:gd name="T32" fmla="*/ 163 w 217"/>
                <a:gd name="T33" fmla="*/ 182 h 235"/>
                <a:gd name="T34" fmla="*/ 181 w 217"/>
                <a:gd name="T35"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7" h="235">
                  <a:moveTo>
                    <a:pt x="217" y="117"/>
                  </a:moveTo>
                  <a:cubicBezTo>
                    <a:pt x="217" y="152"/>
                    <a:pt x="207" y="181"/>
                    <a:pt x="187" y="203"/>
                  </a:cubicBezTo>
                  <a:cubicBezTo>
                    <a:pt x="167" y="224"/>
                    <a:pt x="141" y="235"/>
                    <a:pt x="107" y="235"/>
                  </a:cubicBezTo>
                  <a:cubicBezTo>
                    <a:pt x="75" y="235"/>
                    <a:pt x="48" y="225"/>
                    <a:pt x="29" y="203"/>
                  </a:cubicBezTo>
                  <a:cubicBezTo>
                    <a:pt x="10" y="182"/>
                    <a:pt x="0" y="155"/>
                    <a:pt x="0" y="120"/>
                  </a:cubicBezTo>
                  <a:cubicBezTo>
                    <a:pt x="0" y="83"/>
                    <a:pt x="10" y="54"/>
                    <a:pt x="30" y="32"/>
                  </a:cubicBezTo>
                  <a:cubicBezTo>
                    <a:pt x="50" y="11"/>
                    <a:pt x="77" y="0"/>
                    <a:pt x="112" y="0"/>
                  </a:cubicBezTo>
                  <a:cubicBezTo>
                    <a:pt x="145" y="0"/>
                    <a:pt x="171" y="10"/>
                    <a:pt x="189" y="31"/>
                  </a:cubicBezTo>
                  <a:cubicBezTo>
                    <a:pt x="208" y="52"/>
                    <a:pt x="217" y="80"/>
                    <a:pt x="217" y="117"/>
                  </a:cubicBezTo>
                  <a:close/>
                  <a:moveTo>
                    <a:pt x="181" y="118"/>
                  </a:moveTo>
                  <a:cubicBezTo>
                    <a:pt x="181" y="90"/>
                    <a:pt x="175" y="68"/>
                    <a:pt x="162" y="53"/>
                  </a:cubicBezTo>
                  <a:cubicBezTo>
                    <a:pt x="150" y="38"/>
                    <a:pt x="133" y="31"/>
                    <a:pt x="110" y="31"/>
                  </a:cubicBezTo>
                  <a:cubicBezTo>
                    <a:pt x="87" y="31"/>
                    <a:pt x="69" y="38"/>
                    <a:pt x="56" y="54"/>
                  </a:cubicBezTo>
                  <a:cubicBezTo>
                    <a:pt x="43" y="69"/>
                    <a:pt x="36" y="91"/>
                    <a:pt x="36" y="119"/>
                  </a:cubicBezTo>
                  <a:cubicBezTo>
                    <a:pt x="36" y="146"/>
                    <a:pt x="43" y="167"/>
                    <a:pt x="56" y="182"/>
                  </a:cubicBezTo>
                  <a:cubicBezTo>
                    <a:pt x="69" y="197"/>
                    <a:pt x="87" y="204"/>
                    <a:pt x="110" y="204"/>
                  </a:cubicBezTo>
                  <a:cubicBezTo>
                    <a:pt x="133" y="204"/>
                    <a:pt x="150" y="197"/>
                    <a:pt x="163" y="182"/>
                  </a:cubicBezTo>
                  <a:cubicBezTo>
                    <a:pt x="175" y="167"/>
                    <a:pt x="181" y="146"/>
                    <a:pt x="18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6"/>
            <p:cNvSpPr>
              <a:spLocks/>
            </p:cNvSpPr>
            <p:nvPr userDrawn="1"/>
          </p:nvSpPr>
          <p:spPr bwMode="auto">
            <a:xfrm>
              <a:off x="2968" y="635"/>
              <a:ext cx="272" cy="542"/>
            </a:xfrm>
            <a:custGeom>
              <a:avLst/>
              <a:gdLst>
                <a:gd name="T0" fmla="*/ 115 w 115"/>
                <a:gd name="T1" fmla="*/ 41 h 229"/>
                <a:gd name="T2" fmla="*/ 88 w 115"/>
                <a:gd name="T3" fmla="*/ 33 h 229"/>
                <a:gd name="T4" fmla="*/ 50 w 115"/>
                <a:gd name="T5" fmla="*/ 56 h 229"/>
                <a:gd name="T6" fmla="*/ 35 w 115"/>
                <a:gd name="T7" fmla="*/ 114 h 229"/>
                <a:gd name="T8" fmla="*/ 35 w 115"/>
                <a:gd name="T9" fmla="*/ 229 h 229"/>
                <a:gd name="T10" fmla="*/ 0 w 115"/>
                <a:gd name="T11" fmla="*/ 229 h 229"/>
                <a:gd name="T12" fmla="*/ 0 w 115"/>
                <a:gd name="T13" fmla="*/ 4 h 229"/>
                <a:gd name="T14" fmla="*/ 35 w 115"/>
                <a:gd name="T15" fmla="*/ 4 h 229"/>
                <a:gd name="T16" fmla="*/ 35 w 115"/>
                <a:gd name="T17" fmla="*/ 51 h 229"/>
                <a:gd name="T18" fmla="*/ 36 w 115"/>
                <a:gd name="T19" fmla="*/ 51 h 229"/>
                <a:gd name="T20" fmla="*/ 59 w 115"/>
                <a:gd name="T21" fmla="*/ 14 h 229"/>
                <a:gd name="T22" fmla="*/ 94 w 115"/>
                <a:gd name="T23" fmla="*/ 0 h 229"/>
                <a:gd name="T24" fmla="*/ 115 w 115"/>
                <a:gd name="T25" fmla="*/ 3 h 229"/>
                <a:gd name="T26" fmla="*/ 115 w 115"/>
                <a:gd name="T27" fmla="*/ 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 h="229">
                  <a:moveTo>
                    <a:pt x="115" y="41"/>
                  </a:moveTo>
                  <a:cubicBezTo>
                    <a:pt x="108" y="36"/>
                    <a:pt x="100" y="33"/>
                    <a:pt x="88" y="33"/>
                  </a:cubicBezTo>
                  <a:cubicBezTo>
                    <a:pt x="72" y="33"/>
                    <a:pt x="59" y="41"/>
                    <a:pt x="50" y="56"/>
                  </a:cubicBezTo>
                  <a:cubicBezTo>
                    <a:pt x="40" y="71"/>
                    <a:pt x="35" y="90"/>
                    <a:pt x="35" y="114"/>
                  </a:cubicBezTo>
                  <a:cubicBezTo>
                    <a:pt x="35" y="229"/>
                    <a:pt x="35" y="229"/>
                    <a:pt x="35" y="229"/>
                  </a:cubicBezTo>
                  <a:cubicBezTo>
                    <a:pt x="0" y="229"/>
                    <a:pt x="0" y="229"/>
                    <a:pt x="0" y="229"/>
                  </a:cubicBezTo>
                  <a:cubicBezTo>
                    <a:pt x="0" y="4"/>
                    <a:pt x="0" y="4"/>
                    <a:pt x="0" y="4"/>
                  </a:cubicBezTo>
                  <a:cubicBezTo>
                    <a:pt x="35" y="4"/>
                    <a:pt x="35" y="4"/>
                    <a:pt x="35" y="4"/>
                  </a:cubicBezTo>
                  <a:cubicBezTo>
                    <a:pt x="35" y="51"/>
                    <a:pt x="35" y="51"/>
                    <a:pt x="35" y="51"/>
                  </a:cubicBezTo>
                  <a:cubicBezTo>
                    <a:pt x="36" y="51"/>
                    <a:pt x="36" y="51"/>
                    <a:pt x="36" y="51"/>
                  </a:cubicBezTo>
                  <a:cubicBezTo>
                    <a:pt x="41" y="35"/>
                    <a:pt x="48" y="23"/>
                    <a:pt x="59" y="14"/>
                  </a:cubicBezTo>
                  <a:cubicBezTo>
                    <a:pt x="69" y="5"/>
                    <a:pt x="80" y="0"/>
                    <a:pt x="94" y="0"/>
                  </a:cubicBezTo>
                  <a:cubicBezTo>
                    <a:pt x="103" y="0"/>
                    <a:pt x="110" y="1"/>
                    <a:pt x="115" y="3"/>
                  </a:cubicBezTo>
                  <a:lnTo>
                    <a:pt x="115"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Rectangle 17"/>
            <p:cNvSpPr>
              <a:spLocks noChangeArrowheads="1"/>
            </p:cNvSpPr>
            <p:nvPr userDrawn="1"/>
          </p:nvSpPr>
          <p:spPr bwMode="auto">
            <a:xfrm>
              <a:off x="3330" y="392"/>
              <a:ext cx="86" cy="7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noEditPoints="1"/>
            </p:cNvSpPr>
            <p:nvPr userDrawn="1"/>
          </p:nvSpPr>
          <p:spPr bwMode="auto">
            <a:xfrm>
              <a:off x="3543" y="392"/>
              <a:ext cx="483" cy="797"/>
            </a:xfrm>
            <a:custGeom>
              <a:avLst/>
              <a:gdLst>
                <a:gd name="T0" fmla="*/ 204 w 204"/>
                <a:gd name="T1" fmla="*/ 332 h 337"/>
                <a:gd name="T2" fmla="*/ 168 w 204"/>
                <a:gd name="T3" fmla="*/ 332 h 337"/>
                <a:gd name="T4" fmla="*/ 168 w 204"/>
                <a:gd name="T5" fmla="*/ 294 h 337"/>
                <a:gd name="T6" fmla="*/ 168 w 204"/>
                <a:gd name="T7" fmla="*/ 294 h 337"/>
                <a:gd name="T8" fmla="*/ 92 w 204"/>
                <a:gd name="T9" fmla="*/ 337 h 337"/>
                <a:gd name="T10" fmla="*/ 25 w 204"/>
                <a:gd name="T11" fmla="*/ 307 h 337"/>
                <a:gd name="T12" fmla="*/ 0 w 204"/>
                <a:gd name="T13" fmla="*/ 225 h 337"/>
                <a:gd name="T14" fmla="*/ 28 w 204"/>
                <a:gd name="T15" fmla="*/ 136 h 337"/>
                <a:gd name="T16" fmla="*/ 101 w 204"/>
                <a:gd name="T17" fmla="*/ 102 h 337"/>
                <a:gd name="T18" fmla="*/ 168 w 204"/>
                <a:gd name="T19" fmla="*/ 138 h 337"/>
                <a:gd name="T20" fmla="*/ 168 w 204"/>
                <a:gd name="T21" fmla="*/ 138 h 337"/>
                <a:gd name="T22" fmla="*/ 168 w 204"/>
                <a:gd name="T23" fmla="*/ 0 h 337"/>
                <a:gd name="T24" fmla="*/ 204 w 204"/>
                <a:gd name="T25" fmla="*/ 0 h 337"/>
                <a:gd name="T26" fmla="*/ 204 w 204"/>
                <a:gd name="T27" fmla="*/ 332 h 337"/>
                <a:gd name="T28" fmla="*/ 168 w 204"/>
                <a:gd name="T29" fmla="*/ 230 h 337"/>
                <a:gd name="T30" fmla="*/ 168 w 204"/>
                <a:gd name="T31" fmla="*/ 197 h 337"/>
                <a:gd name="T32" fmla="*/ 150 w 204"/>
                <a:gd name="T33" fmla="*/ 151 h 337"/>
                <a:gd name="T34" fmla="*/ 106 w 204"/>
                <a:gd name="T35" fmla="*/ 133 h 337"/>
                <a:gd name="T36" fmla="*/ 55 w 204"/>
                <a:gd name="T37" fmla="*/ 157 h 337"/>
                <a:gd name="T38" fmla="*/ 37 w 204"/>
                <a:gd name="T39" fmla="*/ 223 h 337"/>
                <a:gd name="T40" fmla="*/ 54 w 204"/>
                <a:gd name="T41" fmla="*/ 284 h 337"/>
                <a:gd name="T42" fmla="*/ 102 w 204"/>
                <a:gd name="T43" fmla="*/ 306 h 337"/>
                <a:gd name="T44" fmla="*/ 150 w 204"/>
                <a:gd name="T45" fmla="*/ 285 h 337"/>
                <a:gd name="T46" fmla="*/ 168 w 204"/>
                <a:gd name="T47" fmla="*/ 23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4" h="337">
                  <a:moveTo>
                    <a:pt x="204" y="332"/>
                  </a:moveTo>
                  <a:cubicBezTo>
                    <a:pt x="168" y="332"/>
                    <a:pt x="168" y="332"/>
                    <a:pt x="168" y="332"/>
                  </a:cubicBezTo>
                  <a:cubicBezTo>
                    <a:pt x="168" y="294"/>
                    <a:pt x="168" y="294"/>
                    <a:pt x="168" y="294"/>
                  </a:cubicBezTo>
                  <a:cubicBezTo>
                    <a:pt x="168" y="294"/>
                    <a:pt x="168" y="294"/>
                    <a:pt x="168" y="294"/>
                  </a:cubicBezTo>
                  <a:cubicBezTo>
                    <a:pt x="151" y="323"/>
                    <a:pt x="126" y="337"/>
                    <a:pt x="92" y="337"/>
                  </a:cubicBezTo>
                  <a:cubicBezTo>
                    <a:pt x="64" y="337"/>
                    <a:pt x="42" y="327"/>
                    <a:pt x="25" y="307"/>
                  </a:cubicBezTo>
                  <a:cubicBezTo>
                    <a:pt x="9" y="286"/>
                    <a:pt x="0" y="259"/>
                    <a:pt x="0" y="225"/>
                  </a:cubicBezTo>
                  <a:cubicBezTo>
                    <a:pt x="0" y="188"/>
                    <a:pt x="10" y="158"/>
                    <a:pt x="28" y="136"/>
                  </a:cubicBezTo>
                  <a:cubicBezTo>
                    <a:pt x="46" y="113"/>
                    <a:pt x="71" y="102"/>
                    <a:pt x="101" y="102"/>
                  </a:cubicBezTo>
                  <a:cubicBezTo>
                    <a:pt x="132" y="102"/>
                    <a:pt x="154" y="114"/>
                    <a:pt x="168" y="138"/>
                  </a:cubicBezTo>
                  <a:cubicBezTo>
                    <a:pt x="168" y="138"/>
                    <a:pt x="168" y="138"/>
                    <a:pt x="168" y="138"/>
                  </a:cubicBezTo>
                  <a:cubicBezTo>
                    <a:pt x="168" y="0"/>
                    <a:pt x="168" y="0"/>
                    <a:pt x="168" y="0"/>
                  </a:cubicBezTo>
                  <a:cubicBezTo>
                    <a:pt x="204" y="0"/>
                    <a:pt x="204" y="0"/>
                    <a:pt x="204" y="0"/>
                  </a:cubicBezTo>
                  <a:lnTo>
                    <a:pt x="204" y="332"/>
                  </a:lnTo>
                  <a:close/>
                  <a:moveTo>
                    <a:pt x="168" y="230"/>
                  </a:moveTo>
                  <a:cubicBezTo>
                    <a:pt x="168" y="197"/>
                    <a:pt x="168" y="197"/>
                    <a:pt x="168" y="197"/>
                  </a:cubicBezTo>
                  <a:cubicBezTo>
                    <a:pt x="168" y="179"/>
                    <a:pt x="162" y="163"/>
                    <a:pt x="150" y="151"/>
                  </a:cubicBezTo>
                  <a:cubicBezTo>
                    <a:pt x="138" y="139"/>
                    <a:pt x="123" y="133"/>
                    <a:pt x="106" y="133"/>
                  </a:cubicBezTo>
                  <a:cubicBezTo>
                    <a:pt x="85" y="133"/>
                    <a:pt x="68" y="141"/>
                    <a:pt x="55" y="157"/>
                  </a:cubicBezTo>
                  <a:cubicBezTo>
                    <a:pt x="43" y="173"/>
                    <a:pt x="37" y="195"/>
                    <a:pt x="37" y="223"/>
                  </a:cubicBezTo>
                  <a:cubicBezTo>
                    <a:pt x="37" y="249"/>
                    <a:pt x="43" y="269"/>
                    <a:pt x="54" y="284"/>
                  </a:cubicBezTo>
                  <a:cubicBezTo>
                    <a:pt x="66" y="299"/>
                    <a:pt x="82" y="306"/>
                    <a:pt x="102" y="306"/>
                  </a:cubicBezTo>
                  <a:cubicBezTo>
                    <a:pt x="121" y="306"/>
                    <a:pt x="137" y="299"/>
                    <a:pt x="150" y="285"/>
                  </a:cubicBezTo>
                  <a:cubicBezTo>
                    <a:pt x="162" y="271"/>
                    <a:pt x="168" y="252"/>
                    <a:pt x="168" y="2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9"/>
            <p:cNvSpPr>
              <a:spLocks/>
            </p:cNvSpPr>
            <p:nvPr userDrawn="1"/>
          </p:nvSpPr>
          <p:spPr bwMode="auto">
            <a:xfrm>
              <a:off x="4123" y="645"/>
              <a:ext cx="728" cy="532"/>
            </a:xfrm>
            <a:custGeom>
              <a:avLst/>
              <a:gdLst>
                <a:gd name="T0" fmla="*/ 308 w 308"/>
                <a:gd name="T1" fmla="*/ 0 h 225"/>
                <a:gd name="T2" fmla="*/ 242 w 308"/>
                <a:gd name="T3" fmla="*/ 225 h 225"/>
                <a:gd name="T4" fmla="*/ 206 w 308"/>
                <a:gd name="T5" fmla="*/ 225 h 225"/>
                <a:gd name="T6" fmla="*/ 160 w 308"/>
                <a:gd name="T7" fmla="*/ 64 h 225"/>
                <a:gd name="T8" fmla="*/ 157 w 308"/>
                <a:gd name="T9" fmla="*/ 43 h 225"/>
                <a:gd name="T10" fmla="*/ 156 w 308"/>
                <a:gd name="T11" fmla="*/ 43 h 225"/>
                <a:gd name="T12" fmla="*/ 151 w 308"/>
                <a:gd name="T13" fmla="*/ 64 h 225"/>
                <a:gd name="T14" fmla="*/ 102 w 308"/>
                <a:gd name="T15" fmla="*/ 225 h 225"/>
                <a:gd name="T16" fmla="*/ 67 w 308"/>
                <a:gd name="T17" fmla="*/ 225 h 225"/>
                <a:gd name="T18" fmla="*/ 0 w 308"/>
                <a:gd name="T19" fmla="*/ 0 h 225"/>
                <a:gd name="T20" fmla="*/ 37 w 308"/>
                <a:gd name="T21" fmla="*/ 0 h 225"/>
                <a:gd name="T22" fmla="*/ 83 w 308"/>
                <a:gd name="T23" fmla="*/ 169 h 225"/>
                <a:gd name="T24" fmla="*/ 86 w 308"/>
                <a:gd name="T25" fmla="*/ 189 h 225"/>
                <a:gd name="T26" fmla="*/ 87 w 308"/>
                <a:gd name="T27" fmla="*/ 189 h 225"/>
                <a:gd name="T28" fmla="*/ 91 w 308"/>
                <a:gd name="T29" fmla="*/ 169 h 225"/>
                <a:gd name="T30" fmla="*/ 142 w 308"/>
                <a:gd name="T31" fmla="*/ 0 h 225"/>
                <a:gd name="T32" fmla="*/ 174 w 308"/>
                <a:gd name="T33" fmla="*/ 0 h 225"/>
                <a:gd name="T34" fmla="*/ 220 w 308"/>
                <a:gd name="T35" fmla="*/ 169 h 225"/>
                <a:gd name="T36" fmla="*/ 223 w 308"/>
                <a:gd name="T37" fmla="*/ 190 h 225"/>
                <a:gd name="T38" fmla="*/ 225 w 308"/>
                <a:gd name="T39" fmla="*/ 190 h 225"/>
                <a:gd name="T40" fmla="*/ 228 w 308"/>
                <a:gd name="T41" fmla="*/ 169 h 225"/>
                <a:gd name="T42" fmla="*/ 273 w 308"/>
                <a:gd name="T43" fmla="*/ 0 h 225"/>
                <a:gd name="T44" fmla="*/ 308 w 308"/>
                <a:gd name="T45"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8" h="225">
                  <a:moveTo>
                    <a:pt x="308" y="0"/>
                  </a:moveTo>
                  <a:cubicBezTo>
                    <a:pt x="242" y="225"/>
                    <a:pt x="242" y="225"/>
                    <a:pt x="242" y="225"/>
                  </a:cubicBezTo>
                  <a:cubicBezTo>
                    <a:pt x="206" y="225"/>
                    <a:pt x="206" y="225"/>
                    <a:pt x="206" y="225"/>
                  </a:cubicBezTo>
                  <a:cubicBezTo>
                    <a:pt x="160" y="64"/>
                    <a:pt x="160" y="64"/>
                    <a:pt x="160" y="64"/>
                  </a:cubicBezTo>
                  <a:cubicBezTo>
                    <a:pt x="158" y="59"/>
                    <a:pt x="157" y="52"/>
                    <a:pt x="157" y="43"/>
                  </a:cubicBezTo>
                  <a:cubicBezTo>
                    <a:pt x="156" y="43"/>
                    <a:pt x="156" y="43"/>
                    <a:pt x="156" y="43"/>
                  </a:cubicBezTo>
                  <a:cubicBezTo>
                    <a:pt x="155" y="49"/>
                    <a:pt x="154" y="55"/>
                    <a:pt x="151" y="64"/>
                  </a:cubicBezTo>
                  <a:cubicBezTo>
                    <a:pt x="102" y="225"/>
                    <a:pt x="102" y="225"/>
                    <a:pt x="102" y="225"/>
                  </a:cubicBezTo>
                  <a:cubicBezTo>
                    <a:pt x="67" y="225"/>
                    <a:pt x="67" y="225"/>
                    <a:pt x="67" y="225"/>
                  </a:cubicBezTo>
                  <a:cubicBezTo>
                    <a:pt x="0" y="0"/>
                    <a:pt x="0" y="0"/>
                    <a:pt x="0" y="0"/>
                  </a:cubicBezTo>
                  <a:cubicBezTo>
                    <a:pt x="37" y="0"/>
                    <a:pt x="37" y="0"/>
                    <a:pt x="37" y="0"/>
                  </a:cubicBezTo>
                  <a:cubicBezTo>
                    <a:pt x="83" y="169"/>
                    <a:pt x="83" y="169"/>
                    <a:pt x="83" y="169"/>
                  </a:cubicBezTo>
                  <a:cubicBezTo>
                    <a:pt x="84" y="175"/>
                    <a:pt x="85" y="182"/>
                    <a:pt x="86" y="189"/>
                  </a:cubicBezTo>
                  <a:cubicBezTo>
                    <a:pt x="87" y="189"/>
                    <a:pt x="87" y="189"/>
                    <a:pt x="87" y="189"/>
                  </a:cubicBezTo>
                  <a:cubicBezTo>
                    <a:pt x="88" y="184"/>
                    <a:pt x="89" y="177"/>
                    <a:pt x="91" y="169"/>
                  </a:cubicBezTo>
                  <a:cubicBezTo>
                    <a:pt x="142" y="0"/>
                    <a:pt x="142" y="0"/>
                    <a:pt x="142" y="0"/>
                  </a:cubicBezTo>
                  <a:cubicBezTo>
                    <a:pt x="174" y="0"/>
                    <a:pt x="174" y="0"/>
                    <a:pt x="174" y="0"/>
                  </a:cubicBezTo>
                  <a:cubicBezTo>
                    <a:pt x="220" y="169"/>
                    <a:pt x="220" y="169"/>
                    <a:pt x="220" y="169"/>
                  </a:cubicBezTo>
                  <a:cubicBezTo>
                    <a:pt x="222" y="175"/>
                    <a:pt x="223" y="182"/>
                    <a:pt x="223" y="190"/>
                  </a:cubicBezTo>
                  <a:cubicBezTo>
                    <a:pt x="225" y="190"/>
                    <a:pt x="225" y="190"/>
                    <a:pt x="225" y="190"/>
                  </a:cubicBezTo>
                  <a:cubicBezTo>
                    <a:pt x="225" y="183"/>
                    <a:pt x="226" y="176"/>
                    <a:pt x="228" y="169"/>
                  </a:cubicBezTo>
                  <a:cubicBezTo>
                    <a:pt x="273" y="0"/>
                    <a:pt x="273" y="0"/>
                    <a:pt x="273" y="0"/>
                  </a:cubicBezTo>
                  <a:lnTo>
                    <a:pt x="30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0"/>
            <p:cNvSpPr>
              <a:spLocks noEditPoints="1"/>
            </p:cNvSpPr>
            <p:nvPr userDrawn="1"/>
          </p:nvSpPr>
          <p:spPr bwMode="auto">
            <a:xfrm>
              <a:off x="4939" y="401"/>
              <a:ext cx="109" cy="776"/>
            </a:xfrm>
            <a:custGeom>
              <a:avLst/>
              <a:gdLst>
                <a:gd name="T0" fmla="*/ 46 w 46"/>
                <a:gd name="T1" fmla="*/ 23 h 328"/>
                <a:gd name="T2" fmla="*/ 39 w 46"/>
                <a:gd name="T3" fmla="*/ 40 h 328"/>
                <a:gd name="T4" fmla="*/ 23 w 46"/>
                <a:gd name="T5" fmla="*/ 46 h 328"/>
                <a:gd name="T6" fmla="*/ 6 w 46"/>
                <a:gd name="T7" fmla="*/ 40 h 328"/>
                <a:gd name="T8" fmla="*/ 0 w 46"/>
                <a:gd name="T9" fmla="*/ 23 h 328"/>
                <a:gd name="T10" fmla="*/ 6 w 46"/>
                <a:gd name="T11" fmla="*/ 7 h 328"/>
                <a:gd name="T12" fmla="*/ 23 w 46"/>
                <a:gd name="T13" fmla="*/ 0 h 328"/>
                <a:gd name="T14" fmla="*/ 39 w 46"/>
                <a:gd name="T15" fmla="*/ 7 h 328"/>
                <a:gd name="T16" fmla="*/ 46 w 46"/>
                <a:gd name="T17" fmla="*/ 23 h 328"/>
                <a:gd name="T18" fmla="*/ 40 w 46"/>
                <a:gd name="T19" fmla="*/ 328 h 328"/>
                <a:gd name="T20" fmla="*/ 4 w 46"/>
                <a:gd name="T21" fmla="*/ 328 h 328"/>
                <a:gd name="T22" fmla="*/ 4 w 46"/>
                <a:gd name="T23" fmla="*/ 103 h 328"/>
                <a:gd name="T24" fmla="*/ 40 w 46"/>
                <a:gd name="T25" fmla="*/ 103 h 328"/>
                <a:gd name="T26" fmla="*/ 40 w 46"/>
                <a:gd name="T27"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328">
                  <a:moveTo>
                    <a:pt x="46" y="23"/>
                  </a:moveTo>
                  <a:cubicBezTo>
                    <a:pt x="46" y="30"/>
                    <a:pt x="44" y="35"/>
                    <a:pt x="39" y="40"/>
                  </a:cubicBezTo>
                  <a:cubicBezTo>
                    <a:pt x="34" y="44"/>
                    <a:pt x="29" y="46"/>
                    <a:pt x="23" y="46"/>
                  </a:cubicBezTo>
                  <a:cubicBezTo>
                    <a:pt x="16" y="46"/>
                    <a:pt x="11" y="44"/>
                    <a:pt x="6" y="40"/>
                  </a:cubicBezTo>
                  <a:cubicBezTo>
                    <a:pt x="2" y="36"/>
                    <a:pt x="0" y="30"/>
                    <a:pt x="0" y="23"/>
                  </a:cubicBezTo>
                  <a:cubicBezTo>
                    <a:pt x="0" y="17"/>
                    <a:pt x="2" y="11"/>
                    <a:pt x="6" y="7"/>
                  </a:cubicBezTo>
                  <a:cubicBezTo>
                    <a:pt x="10" y="2"/>
                    <a:pt x="16" y="0"/>
                    <a:pt x="23" y="0"/>
                  </a:cubicBezTo>
                  <a:cubicBezTo>
                    <a:pt x="29" y="0"/>
                    <a:pt x="35" y="2"/>
                    <a:pt x="39" y="7"/>
                  </a:cubicBezTo>
                  <a:cubicBezTo>
                    <a:pt x="44" y="11"/>
                    <a:pt x="46" y="17"/>
                    <a:pt x="46" y="23"/>
                  </a:cubicBezTo>
                  <a:close/>
                  <a:moveTo>
                    <a:pt x="40" y="328"/>
                  </a:moveTo>
                  <a:cubicBezTo>
                    <a:pt x="4" y="328"/>
                    <a:pt x="4" y="328"/>
                    <a:pt x="4" y="328"/>
                  </a:cubicBezTo>
                  <a:cubicBezTo>
                    <a:pt x="4" y="103"/>
                    <a:pt x="4" y="103"/>
                    <a:pt x="4" y="103"/>
                  </a:cubicBezTo>
                  <a:cubicBezTo>
                    <a:pt x="40" y="103"/>
                    <a:pt x="40" y="103"/>
                    <a:pt x="40" y="103"/>
                  </a:cubicBezTo>
                  <a:lnTo>
                    <a:pt x="40" y="3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1"/>
            <p:cNvSpPr>
              <a:spLocks noEditPoints="1"/>
            </p:cNvSpPr>
            <p:nvPr userDrawn="1"/>
          </p:nvSpPr>
          <p:spPr bwMode="auto">
            <a:xfrm>
              <a:off x="5164" y="392"/>
              <a:ext cx="480" cy="797"/>
            </a:xfrm>
            <a:custGeom>
              <a:avLst/>
              <a:gdLst>
                <a:gd name="T0" fmla="*/ 203 w 203"/>
                <a:gd name="T1" fmla="*/ 332 h 337"/>
                <a:gd name="T2" fmla="*/ 168 w 203"/>
                <a:gd name="T3" fmla="*/ 332 h 337"/>
                <a:gd name="T4" fmla="*/ 168 w 203"/>
                <a:gd name="T5" fmla="*/ 294 h 337"/>
                <a:gd name="T6" fmla="*/ 167 w 203"/>
                <a:gd name="T7" fmla="*/ 294 h 337"/>
                <a:gd name="T8" fmla="*/ 91 w 203"/>
                <a:gd name="T9" fmla="*/ 337 h 337"/>
                <a:gd name="T10" fmla="*/ 24 w 203"/>
                <a:gd name="T11" fmla="*/ 307 h 337"/>
                <a:gd name="T12" fmla="*/ 0 w 203"/>
                <a:gd name="T13" fmla="*/ 225 h 337"/>
                <a:gd name="T14" fmla="*/ 27 w 203"/>
                <a:gd name="T15" fmla="*/ 136 h 337"/>
                <a:gd name="T16" fmla="*/ 101 w 203"/>
                <a:gd name="T17" fmla="*/ 102 h 337"/>
                <a:gd name="T18" fmla="*/ 167 w 203"/>
                <a:gd name="T19" fmla="*/ 138 h 337"/>
                <a:gd name="T20" fmla="*/ 168 w 203"/>
                <a:gd name="T21" fmla="*/ 138 h 337"/>
                <a:gd name="T22" fmla="*/ 168 w 203"/>
                <a:gd name="T23" fmla="*/ 0 h 337"/>
                <a:gd name="T24" fmla="*/ 203 w 203"/>
                <a:gd name="T25" fmla="*/ 0 h 337"/>
                <a:gd name="T26" fmla="*/ 203 w 203"/>
                <a:gd name="T27" fmla="*/ 332 h 337"/>
                <a:gd name="T28" fmla="*/ 168 w 203"/>
                <a:gd name="T29" fmla="*/ 230 h 337"/>
                <a:gd name="T30" fmla="*/ 168 w 203"/>
                <a:gd name="T31" fmla="*/ 197 h 337"/>
                <a:gd name="T32" fmla="*/ 149 w 203"/>
                <a:gd name="T33" fmla="*/ 151 h 337"/>
                <a:gd name="T34" fmla="*/ 105 w 203"/>
                <a:gd name="T35" fmla="*/ 133 h 337"/>
                <a:gd name="T36" fmla="*/ 54 w 203"/>
                <a:gd name="T37" fmla="*/ 157 h 337"/>
                <a:gd name="T38" fmla="*/ 36 w 203"/>
                <a:gd name="T39" fmla="*/ 223 h 337"/>
                <a:gd name="T40" fmla="*/ 53 w 203"/>
                <a:gd name="T41" fmla="*/ 284 h 337"/>
                <a:gd name="T42" fmla="*/ 101 w 203"/>
                <a:gd name="T43" fmla="*/ 306 h 337"/>
                <a:gd name="T44" fmla="*/ 149 w 203"/>
                <a:gd name="T45" fmla="*/ 285 h 337"/>
                <a:gd name="T46" fmla="*/ 168 w 203"/>
                <a:gd name="T47" fmla="*/ 23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3" h="337">
                  <a:moveTo>
                    <a:pt x="203" y="332"/>
                  </a:moveTo>
                  <a:cubicBezTo>
                    <a:pt x="168" y="332"/>
                    <a:pt x="168" y="332"/>
                    <a:pt x="168" y="332"/>
                  </a:cubicBezTo>
                  <a:cubicBezTo>
                    <a:pt x="168" y="294"/>
                    <a:pt x="168" y="294"/>
                    <a:pt x="168" y="294"/>
                  </a:cubicBezTo>
                  <a:cubicBezTo>
                    <a:pt x="167" y="294"/>
                    <a:pt x="167" y="294"/>
                    <a:pt x="167" y="294"/>
                  </a:cubicBezTo>
                  <a:cubicBezTo>
                    <a:pt x="150" y="323"/>
                    <a:pt x="125" y="337"/>
                    <a:pt x="91" y="337"/>
                  </a:cubicBezTo>
                  <a:cubicBezTo>
                    <a:pt x="63" y="337"/>
                    <a:pt x="41" y="327"/>
                    <a:pt x="24" y="307"/>
                  </a:cubicBezTo>
                  <a:cubicBezTo>
                    <a:pt x="8" y="286"/>
                    <a:pt x="0" y="259"/>
                    <a:pt x="0" y="225"/>
                  </a:cubicBezTo>
                  <a:cubicBezTo>
                    <a:pt x="0" y="188"/>
                    <a:pt x="9" y="158"/>
                    <a:pt x="27" y="136"/>
                  </a:cubicBezTo>
                  <a:cubicBezTo>
                    <a:pt x="45" y="113"/>
                    <a:pt x="70" y="102"/>
                    <a:pt x="101" y="102"/>
                  </a:cubicBezTo>
                  <a:cubicBezTo>
                    <a:pt x="131" y="102"/>
                    <a:pt x="153" y="114"/>
                    <a:pt x="167" y="138"/>
                  </a:cubicBezTo>
                  <a:cubicBezTo>
                    <a:pt x="168" y="138"/>
                    <a:pt x="168" y="138"/>
                    <a:pt x="168" y="138"/>
                  </a:cubicBezTo>
                  <a:cubicBezTo>
                    <a:pt x="168" y="0"/>
                    <a:pt x="168" y="0"/>
                    <a:pt x="168" y="0"/>
                  </a:cubicBezTo>
                  <a:cubicBezTo>
                    <a:pt x="203" y="0"/>
                    <a:pt x="203" y="0"/>
                    <a:pt x="203" y="0"/>
                  </a:cubicBezTo>
                  <a:lnTo>
                    <a:pt x="203" y="332"/>
                  </a:lnTo>
                  <a:close/>
                  <a:moveTo>
                    <a:pt x="168" y="230"/>
                  </a:moveTo>
                  <a:cubicBezTo>
                    <a:pt x="168" y="197"/>
                    <a:pt x="168" y="197"/>
                    <a:pt x="168" y="197"/>
                  </a:cubicBezTo>
                  <a:cubicBezTo>
                    <a:pt x="168" y="179"/>
                    <a:pt x="162" y="163"/>
                    <a:pt x="149" y="151"/>
                  </a:cubicBezTo>
                  <a:cubicBezTo>
                    <a:pt x="137" y="139"/>
                    <a:pt x="122" y="133"/>
                    <a:pt x="105" y="133"/>
                  </a:cubicBezTo>
                  <a:cubicBezTo>
                    <a:pt x="84" y="133"/>
                    <a:pt x="67" y="141"/>
                    <a:pt x="54" y="157"/>
                  </a:cubicBezTo>
                  <a:cubicBezTo>
                    <a:pt x="42" y="173"/>
                    <a:pt x="36" y="195"/>
                    <a:pt x="36" y="223"/>
                  </a:cubicBezTo>
                  <a:cubicBezTo>
                    <a:pt x="36" y="249"/>
                    <a:pt x="42" y="269"/>
                    <a:pt x="53" y="284"/>
                  </a:cubicBezTo>
                  <a:cubicBezTo>
                    <a:pt x="65" y="299"/>
                    <a:pt x="81" y="306"/>
                    <a:pt x="101" y="306"/>
                  </a:cubicBezTo>
                  <a:cubicBezTo>
                    <a:pt x="120" y="306"/>
                    <a:pt x="136" y="299"/>
                    <a:pt x="149" y="285"/>
                  </a:cubicBezTo>
                  <a:cubicBezTo>
                    <a:pt x="161" y="271"/>
                    <a:pt x="168" y="252"/>
                    <a:pt x="168" y="2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2"/>
            <p:cNvSpPr>
              <a:spLocks noEditPoints="1"/>
            </p:cNvSpPr>
            <p:nvPr userDrawn="1"/>
          </p:nvSpPr>
          <p:spPr bwMode="auto">
            <a:xfrm>
              <a:off x="5774" y="633"/>
              <a:ext cx="454" cy="556"/>
            </a:xfrm>
            <a:custGeom>
              <a:avLst/>
              <a:gdLst>
                <a:gd name="T0" fmla="*/ 192 w 192"/>
                <a:gd name="T1" fmla="*/ 126 h 235"/>
                <a:gd name="T2" fmla="*/ 36 w 192"/>
                <a:gd name="T3" fmla="*/ 126 h 235"/>
                <a:gd name="T4" fmla="*/ 56 w 192"/>
                <a:gd name="T5" fmla="*/ 184 h 235"/>
                <a:gd name="T6" fmla="*/ 108 w 192"/>
                <a:gd name="T7" fmla="*/ 204 h 235"/>
                <a:gd name="T8" fmla="*/ 177 w 192"/>
                <a:gd name="T9" fmla="*/ 180 h 235"/>
                <a:gd name="T10" fmla="*/ 177 w 192"/>
                <a:gd name="T11" fmla="*/ 213 h 235"/>
                <a:gd name="T12" fmla="*/ 100 w 192"/>
                <a:gd name="T13" fmla="*/ 235 h 235"/>
                <a:gd name="T14" fmla="*/ 26 w 192"/>
                <a:gd name="T15" fmla="*/ 204 h 235"/>
                <a:gd name="T16" fmla="*/ 0 w 192"/>
                <a:gd name="T17" fmla="*/ 118 h 235"/>
                <a:gd name="T18" fmla="*/ 13 w 192"/>
                <a:gd name="T19" fmla="*/ 58 h 235"/>
                <a:gd name="T20" fmla="*/ 49 w 192"/>
                <a:gd name="T21" fmla="*/ 15 h 235"/>
                <a:gd name="T22" fmla="*/ 101 w 192"/>
                <a:gd name="T23" fmla="*/ 0 h 235"/>
                <a:gd name="T24" fmla="*/ 168 w 192"/>
                <a:gd name="T25" fmla="*/ 28 h 235"/>
                <a:gd name="T26" fmla="*/ 192 w 192"/>
                <a:gd name="T27" fmla="*/ 108 h 235"/>
                <a:gd name="T28" fmla="*/ 192 w 192"/>
                <a:gd name="T29" fmla="*/ 126 h 235"/>
                <a:gd name="T30" fmla="*/ 156 w 192"/>
                <a:gd name="T31" fmla="*/ 96 h 235"/>
                <a:gd name="T32" fmla="*/ 141 w 192"/>
                <a:gd name="T33" fmla="*/ 48 h 235"/>
                <a:gd name="T34" fmla="*/ 101 w 192"/>
                <a:gd name="T35" fmla="*/ 31 h 235"/>
                <a:gd name="T36" fmla="*/ 59 w 192"/>
                <a:gd name="T37" fmla="*/ 48 h 235"/>
                <a:gd name="T38" fmla="*/ 37 w 192"/>
                <a:gd name="T39" fmla="*/ 96 h 235"/>
                <a:gd name="T40" fmla="*/ 156 w 192"/>
                <a:gd name="T41" fmla="*/ 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2" h="235">
                  <a:moveTo>
                    <a:pt x="192" y="126"/>
                  </a:moveTo>
                  <a:cubicBezTo>
                    <a:pt x="36" y="126"/>
                    <a:pt x="36" y="126"/>
                    <a:pt x="36" y="126"/>
                  </a:cubicBezTo>
                  <a:cubicBezTo>
                    <a:pt x="37" y="152"/>
                    <a:pt x="43" y="171"/>
                    <a:pt x="56" y="184"/>
                  </a:cubicBezTo>
                  <a:cubicBezTo>
                    <a:pt x="69" y="198"/>
                    <a:pt x="86" y="204"/>
                    <a:pt x="108" y="204"/>
                  </a:cubicBezTo>
                  <a:cubicBezTo>
                    <a:pt x="133" y="204"/>
                    <a:pt x="156" y="196"/>
                    <a:pt x="177" y="180"/>
                  </a:cubicBezTo>
                  <a:cubicBezTo>
                    <a:pt x="177" y="213"/>
                    <a:pt x="177" y="213"/>
                    <a:pt x="177" y="213"/>
                  </a:cubicBezTo>
                  <a:cubicBezTo>
                    <a:pt x="157" y="228"/>
                    <a:pt x="132" y="235"/>
                    <a:pt x="100" y="235"/>
                  </a:cubicBezTo>
                  <a:cubicBezTo>
                    <a:pt x="68" y="235"/>
                    <a:pt x="44" y="225"/>
                    <a:pt x="26" y="204"/>
                  </a:cubicBezTo>
                  <a:cubicBezTo>
                    <a:pt x="8" y="183"/>
                    <a:pt x="0" y="155"/>
                    <a:pt x="0" y="118"/>
                  </a:cubicBezTo>
                  <a:cubicBezTo>
                    <a:pt x="0" y="96"/>
                    <a:pt x="4" y="76"/>
                    <a:pt x="13" y="58"/>
                  </a:cubicBezTo>
                  <a:cubicBezTo>
                    <a:pt x="22" y="39"/>
                    <a:pt x="34" y="25"/>
                    <a:pt x="49" y="15"/>
                  </a:cubicBezTo>
                  <a:cubicBezTo>
                    <a:pt x="65" y="5"/>
                    <a:pt x="82" y="0"/>
                    <a:pt x="101" y="0"/>
                  </a:cubicBezTo>
                  <a:cubicBezTo>
                    <a:pt x="130" y="0"/>
                    <a:pt x="152" y="9"/>
                    <a:pt x="168" y="28"/>
                  </a:cubicBezTo>
                  <a:cubicBezTo>
                    <a:pt x="184" y="47"/>
                    <a:pt x="192" y="74"/>
                    <a:pt x="192" y="108"/>
                  </a:cubicBezTo>
                  <a:lnTo>
                    <a:pt x="192" y="126"/>
                  </a:lnTo>
                  <a:close/>
                  <a:moveTo>
                    <a:pt x="156" y="96"/>
                  </a:moveTo>
                  <a:cubicBezTo>
                    <a:pt x="156" y="75"/>
                    <a:pt x="151" y="59"/>
                    <a:pt x="141" y="48"/>
                  </a:cubicBezTo>
                  <a:cubicBezTo>
                    <a:pt x="132" y="36"/>
                    <a:pt x="118" y="31"/>
                    <a:pt x="101" y="31"/>
                  </a:cubicBezTo>
                  <a:cubicBezTo>
                    <a:pt x="84" y="31"/>
                    <a:pt x="70" y="37"/>
                    <a:pt x="59" y="48"/>
                  </a:cubicBezTo>
                  <a:cubicBezTo>
                    <a:pt x="47" y="60"/>
                    <a:pt x="40" y="76"/>
                    <a:pt x="37" y="96"/>
                  </a:cubicBezTo>
                  <a:lnTo>
                    <a:pt x="15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3"/>
            <p:cNvSpPr>
              <a:spLocks noEditPoints="1"/>
            </p:cNvSpPr>
            <p:nvPr userDrawn="1"/>
          </p:nvSpPr>
          <p:spPr bwMode="auto">
            <a:xfrm>
              <a:off x="1426" y="1557"/>
              <a:ext cx="447" cy="743"/>
            </a:xfrm>
            <a:custGeom>
              <a:avLst/>
              <a:gdLst>
                <a:gd name="T0" fmla="*/ 189 w 189"/>
                <a:gd name="T1" fmla="*/ 93 h 314"/>
                <a:gd name="T2" fmla="*/ 158 w 189"/>
                <a:gd name="T3" fmla="*/ 167 h 314"/>
                <a:gd name="T4" fmla="*/ 77 w 189"/>
                <a:gd name="T5" fmla="*/ 195 h 314"/>
                <a:gd name="T6" fmla="*/ 36 w 189"/>
                <a:gd name="T7" fmla="*/ 195 h 314"/>
                <a:gd name="T8" fmla="*/ 36 w 189"/>
                <a:gd name="T9" fmla="*/ 314 h 314"/>
                <a:gd name="T10" fmla="*/ 0 w 189"/>
                <a:gd name="T11" fmla="*/ 314 h 314"/>
                <a:gd name="T12" fmla="*/ 0 w 189"/>
                <a:gd name="T13" fmla="*/ 0 h 314"/>
                <a:gd name="T14" fmla="*/ 85 w 189"/>
                <a:gd name="T15" fmla="*/ 0 h 314"/>
                <a:gd name="T16" fmla="*/ 161 w 189"/>
                <a:gd name="T17" fmla="*/ 24 h 314"/>
                <a:gd name="T18" fmla="*/ 189 w 189"/>
                <a:gd name="T19" fmla="*/ 93 h 314"/>
                <a:gd name="T20" fmla="*/ 151 w 189"/>
                <a:gd name="T21" fmla="*/ 95 h 314"/>
                <a:gd name="T22" fmla="*/ 78 w 189"/>
                <a:gd name="T23" fmla="*/ 33 h 314"/>
                <a:gd name="T24" fmla="*/ 36 w 189"/>
                <a:gd name="T25" fmla="*/ 33 h 314"/>
                <a:gd name="T26" fmla="*/ 36 w 189"/>
                <a:gd name="T27" fmla="*/ 162 h 314"/>
                <a:gd name="T28" fmla="*/ 74 w 189"/>
                <a:gd name="T29" fmla="*/ 162 h 314"/>
                <a:gd name="T30" fmla="*/ 131 w 189"/>
                <a:gd name="T31" fmla="*/ 144 h 314"/>
                <a:gd name="T32" fmla="*/ 151 w 189"/>
                <a:gd name="T33" fmla="*/ 9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9" h="314">
                  <a:moveTo>
                    <a:pt x="189" y="93"/>
                  </a:moveTo>
                  <a:cubicBezTo>
                    <a:pt x="189" y="124"/>
                    <a:pt x="178" y="148"/>
                    <a:pt x="158" y="167"/>
                  </a:cubicBezTo>
                  <a:cubicBezTo>
                    <a:pt x="137" y="185"/>
                    <a:pt x="110" y="195"/>
                    <a:pt x="77" y="195"/>
                  </a:cubicBezTo>
                  <a:cubicBezTo>
                    <a:pt x="36" y="195"/>
                    <a:pt x="36" y="195"/>
                    <a:pt x="36" y="195"/>
                  </a:cubicBezTo>
                  <a:cubicBezTo>
                    <a:pt x="36" y="314"/>
                    <a:pt x="36" y="314"/>
                    <a:pt x="36" y="314"/>
                  </a:cubicBezTo>
                  <a:cubicBezTo>
                    <a:pt x="0" y="314"/>
                    <a:pt x="0" y="314"/>
                    <a:pt x="0" y="314"/>
                  </a:cubicBezTo>
                  <a:cubicBezTo>
                    <a:pt x="0" y="0"/>
                    <a:pt x="0" y="0"/>
                    <a:pt x="0" y="0"/>
                  </a:cubicBezTo>
                  <a:cubicBezTo>
                    <a:pt x="85" y="0"/>
                    <a:pt x="85" y="0"/>
                    <a:pt x="85" y="0"/>
                  </a:cubicBezTo>
                  <a:cubicBezTo>
                    <a:pt x="118" y="0"/>
                    <a:pt x="143" y="8"/>
                    <a:pt x="161" y="24"/>
                  </a:cubicBezTo>
                  <a:cubicBezTo>
                    <a:pt x="180" y="41"/>
                    <a:pt x="189" y="64"/>
                    <a:pt x="189" y="93"/>
                  </a:cubicBezTo>
                  <a:close/>
                  <a:moveTo>
                    <a:pt x="151" y="95"/>
                  </a:moveTo>
                  <a:cubicBezTo>
                    <a:pt x="151" y="54"/>
                    <a:pt x="127" y="33"/>
                    <a:pt x="78" y="33"/>
                  </a:cubicBezTo>
                  <a:cubicBezTo>
                    <a:pt x="36" y="33"/>
                    <a:pt x="36" y="33"/>
                    <a:pt x="36" y="33"/>
                  </a:cubicBezTo>
                  <a:cubicBezTo>
                    <a:pt x="36" y="162"/>
                    <a:pt x="36" y="162"/>
                    <a:pt x="36" y="162"/>
                  </a:cubicBezTo>
                  <a:cubicBezTo>
                    <a:pt x="74" y="162"/>
                    <a:pt x="74" y="162"/>
                    <a:pt x="74" y="162"/>
                  </a:cubicBezTo>
                  <a:cubicBezTo>
                    <a:pt x="99" y="162"/>
                    <a:pt x="118" y="156"/>
                    <a:pt x="131" y="144"/>
                  </a:cubicBezTo>
                  <a:cubicBezTo>
                    <a:pt x="144" y="133"/>
                    <a:pt x="151" y="117"/>
                    <a:pt x="151" y="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4"/>
            <p:cNvSpPr>
              <a:spLocks noEditPoints="1"/>
            </p:cNvSpPr>
            <p:nvPr userDrawn="1"/>
          </p:nvSpPr>
          <p:spPr bwMode="auto">
            <a:xfrm>
              <a:off x="1923" y="1756"/>
              <a:ext cx="411" cy="556"/>
            </a:xfrm>
            <a:custGeom>
              <a:avLst/>
              <a:gdLst>
                <a:gd name="T0" fmla="*/ 174 w 174"/>
                <a:gd name="T1" fmla="*/ 230 h 235"/>
                <a:gd name="T2" fmla="*/ 139 w 174"/>
                <a:gd name="T3" fmla="*/ 230 h 235"/>
                <a:gd name="T4" fmla="*/ 139 w 174"/>
                <a:gd name="T5" fmla="*/ 195 h 235"/>
                <a:gd name="T6" fmla="*/ 138 w 174"/>
                <a:gd name="T7" fmla="*/ 195 h 235"/>
                <a:gd name="T8" fmla="*/ 70 w 174"/>
                <a:gd name="T9" fmla="*/ 235 h 235"/>
                <a:gd name="T10" fmla="*/ 19 w 174"/>
                <a:gd name="T11" fmla="*/ 218 h 235"/>
                <a:gd name="T12" fmla="*/ 0 w 174"/>
                <a:gd name="T13" fmla="*/ 170 h 235"/>
                <a:gd name="T14" fmla="*/ 73 w 174"/>
                <a:gd name="T15" fmla="*/ 97 h 235"/>
                <a:gd name="T16" fmla="*/ 139 w 174"/>
                <a:gd name="T17" fmla="*/ 87 h 235"/>
                <a:gd name="T18" fmla="*/ 93 w 174"/>
                <a:gd name="T19" fmla="*/ 31 h 235"/>
                <a:gd name="T20" fmla="*/ 21 w 174"/>
                <a:gd name="T21" fmla="*/ 58 h 235"/>
                <a:gd name="T22" fmla="*/ 21 w 174"/>
                <a:gd name="T23" fmla="*/ 21 h 235"/>
                <a:gd name="T24" fmla="*/ 55 w 174"/>
                <a:gd name="T25" fmla="*/ 7 h 235"/>
                <a:gd name="T26" fmla="*/ 96 w 174"/>
                <a:gd name="T27" fmla="*/ 0 h 235"/>
                <a:gd name="T28" fmla="*/ 174 w 174"/>
                <a:gd name="T29" fmla="*/ 84 h 235"/>
                <a:gd name="T30" fmla="*/ 174 w 174"/>
                <a:gd name="T31" fmla="*/ 230 h 235"/>
                <a:gd name="T32" fmla="*/ 139 w 174"/>
                <a:gd name="T33" fmla="*/ 116 h 235"/>
                <a:gd name="T34" fmla="*/ 85 w 174"/>
                <a:gd name="T35" fmla="*/ 124 h 235"/>
                <a:gd name="T36" fmla="*/ 47 w 174"/>
                <a:gd name="T37" fmla="*/ 137 h 235"/>
                <a:gd name="T38" fmla="*/ 36 w 174"/>
                <a:gd name="T39" fmla="*/ 167 h 235"/>
                <a:gd name="T40" fmla="*/ 48 w 174"/>
                <a:gd name="T41" fmla="*/ 194 h 235"/>
                <a:gd name="T42" fmla="*/ 78 w 174"/>
                <a:gd name="T43" fmla="*/ 204 h 235"/>
                <a:gd name="T44" fmla="*/ 122 w 174"/>
                <a:gd name="T45" fmla="*/ 186 h 235"/>
                <a:gd name="T46" fmla="*/ 139 w 174"/>
                <a:gd name="T47" fmla="*/ 139 h 235"/>
                <a:gd name="T48" fmla="*/ 139 w 174"/>
                <a:gd name="T49" fmla="*/ 11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 h="235">
                  <a:moveTo>
                    <a:pt x="174" y="230"/>
                  </a:moveTo>
                  <a:cubicBezTo>
                    <a:pt x="139" y="230"/>
                    <a:pt x="139" y="230"/>
                    <a:pt x="139" y="230"/>
                  </a:cubicBezTo>
                  <a:cubicBezTo>
                    <a:pt x="139" y="195"/>
                    <a:pt x="139" y="195"/>
                    <a:pt x="139" y="195"/>
                  </a:cubicBezTo>
                  <a:cubicBezTo>
                    <a:pt x="138" y="195"/>
                    <a:pt x="138" y="195"/>
                    <a:pt x="138" y="195"/>
                  </a:cubicBezTo>
                  <a:cubicBezTo>
                    <a:pt x="123" y="222"/>
                    <a:pt x="100" y="235"/>
                    <a:pt x="70" y="235"/>
                  </a:cubicBezTo>
                  <a:cubicBezTo>
                    <a:pt x="49" y="235"/>
                    <a:pt x="32" y="229"/>
                    <a:pt x="19" y="218"/>
                  </a:cubicBezTo>
                  <a:cubicBezTo>
                    <a:pt x="6" y="206"/>
                    <a:pt x="0" y="190"/>
                    <a:pt x="0" y="170"/>
                  </a:cubicBezTo>
                  <a:cubicBezTo>
                    <a:pt x="0" y="128"/>
                    <a:pt x="24" y="104"/>
                    <a:pt x="73" y="97"/>
                  </a:cubicBezTo>
                  <a:cubicBezTo>
                    <a:pt x="139" y="87"/>
                    <a:pt x="139" y="87"/>
                    <a:pt x="139" y="87"/>
                  </a:cubicBezTo>
                  <a:cubicBezTo>
                    <a:pt x="139" y="50"/>
                    <a:pt x="124" y="31"/>
                    <a:pt x="93" y="31"/>
                  </a:cubicBezTo>
                  <a:cubicBezTo>
                    <a:pt x="67" y="31"/>
                    <a:pt x="43" y="40"/>
                    <a:pt x="21" y="58"/>
                  </a:cubicBezTo>
                  <a:cubicBezTo>
                    <a:pt x="21" y="21"/>
                    <a:pt x="21" y="21"/>
                    <a:pt x="21" y="21"/>
                  </a:cubicBezTo>
                  <a:cubicBezTo>
                    <a:pt x="28" y="16"/>
                    <a:pt x="39" y="11"/>
                    <a:pt x="55" y="7"/>
                  </a:cubicBezTo>
                  <a:cubicBezTo>
                    <a:pt x="70" y="2"/>
                    <a:pt x="84" y="0"/>
                    <a:pt x="96" y="0"/>
                  </a:cubicBezTo>
                  <a:cubicBezTo>
                    <a:pt x="148" y="0"/>
                    <a:pt x="174" y="28"/>
                    <a:pt x="174" y="84"/>
                  </a:cubicBezTo>
                  <a:lnTo>
                    <a:pt x="174" y="230"/>
                  </a:lnTo>
                  <a:close/>
                  <a:moveTo>
                    <a:pt x="139" y="116"/>
                  </a:moveTo>
                  <a:cubicBezTo>
                    <a:pt x="85" y="124"/>
                    <a:pt x="85" y="124"/>
                    <a:pt x="85" y="124"/>
                  </a:cubicBezTo>
                  <a:cubicBezTo>
                    <a:pt x="67" y="126"/>
                    <a:pt x="54" y="131"/>
                    <a:pt x="47" y="137"/>
                  </a:cubicBezTo>
                  <a:cubicBezTo>
                    <a:pt x="40" y="143"/>
                    <a:pt x="36" y="153"/>
                    <a:pt x="36" y="167"/>
                  </a:cubicBezTo>
                  <a:cubicBezTo>
                    <a:pt x="36" y="178"/>
                    <a:pt x="40" y="187"/>
                    <a:pt x="48" y="194"/>
                  </a:cubicBezTo>
                  <a:cubicBezTo>
                    <a:pt x="56" y="201"/>
                    <a:pt x="66" y="204"/>
                    <a:pt x="78" y="204"/>
                  </a:cubicBezTo>
                  <a:cubicBezTo>
                    <a:pt x="96" y="204"/>
                    <a:pt x="110" y="198"/>
                    <a:pt x="122" y="186"/>
                  </a:cubicBezTo>
                  <a:cubicBezTo>
                    <a:pt x="133" y="173"/>
                    <a:pt x="139" y="157"/>
                    <a:pt x="139" y="139"/>
                  </a:cubicBezTo>
                  <a:lnTo>
                    <a:pt x="139"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5"/>
            <p:cNvSpPr>
              <a:spLocks/>
            </p:cNvSpPr>
            <p:nvPr userDrawn="1"/>
          </p:nvSpPr>
          <p:spPr bwMode="auto">
            <a:xfrm>
              <a:off x="2493" y="1758"/>
              <a:ext cx="272" cy="542"/>
            </a:xfrm>
            <a:custGeom>
              <a:avLst/>
              <a:gdLst>
                <a:gd name="T0" fmla="*/ 115 w 115"/>
                <a:gd name="T1" fmla="*/ 41 h 229"/>
                <a:gd name="T2" fmla="*/ 88 w 115"/>
                <a:gd name="T3" fmla="*/ 33 h 229"/>
                <a:gd name="T4" fmla="*/ 50 w 115"/>
                <a:gd name="T5" fmla="*/ 56 h 229"/>
                <a:gd name="T6" fmla="*/ 35 w 115"/>
                <a:gd name="T7" fmla="*/ 114 h 229"/>
                <a:gd name="T8" fmla="*/ 35 w 115"/>
                <a:gd name="T9" fmla="*/ 229 h 229"/>
                <a:gd name="T10" fmla="*/ 0 w 115"/>
                <a:gd name="T11" fmla="*/ 229 h 229"/>
                <a:gd name="T12" fmla="*/ 0 w 115"/>
                <a:gd name="T13" fmla="*/ 4 h 229"/>
                <a:gd name="T14" fmla="*/ 35 w 115"/>
                <a:gd name="T15" fmla="*/ 4 h 229"/>
                <a:gd name="T16" fmla="*/ 35 w 115"/>
                <a:gd name="T17" fmla="*/ 51 h 229"/>
                <a:gd name="T18" fmla="*/ 36 w 115"/>
                <a:gd name="T19" fmla="*/ 51 h 229"/>
                <a:gd name="T20" fmla="*/ 59 w 115"/>
                <a:gd name="T21" fmla="*/ 14 h 229"/>
                <a:gd name="T22" fmla="*/ 94 w 115"/>
                <a:gd name="T23" fmla="*/ 0 h 229"/>
                <a:gd name="T24" fmla="*/ 115 w 115"/>
                <a:gd name="T25" fmla="*/ 3 h 229"/>
                <a:gd name="T26" fmla="*/ 115 w 115"/>
                <a:gd name="T27" fmla="*/ 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 h="229">
                  <a:moveTo>
                    <a:pt x="115" y="41"/>
                  </a:moveTo>
                  <a:cubicBezTo>
                    <a:pt x="108" y="36"/>
                    <a:pt x="99" y="33"/>
                    <a:pt x="88" y="33"/>
                  </a:cubicBezTo>
                  <a:cubicBezTo>
                    <a:pt x="72" y="33"/>
                    <a:pt x="59" y="41"/>
                    <a:pt x="50" y="56"/>
                  </a:cubicBezTo>
                  <a:cubicBezTo>
                    <a:pt x="40" y="71"/>
                    <a:pt x="35" y="90"/>
                    <a:pt x="35" y="114"/>
                  </a:cubicBezTo>
                  <a:cubicBezTo>
                    <a:pt x="35" y="229"/>
                    <a:pt x="35" y="229"/>
                    <a:pt x="35" y="229"/>
                  </a:cubicBezTo>
                  <a:cubicBezTo>
                    <a:pt x="0" y="229"/>
                    <a:pt x="0" y="229"/>
                    <a:pt x="0" y="229"/>
                  </a:cubicBezTo>
                  <a:cubicBezTo>
                    <a:pt x="0" y="4"/>
                    <a:pt x="0" y="4"/>
                    <a:pt x="0" y="4"/>
                  </a:cubicBezTo>
                  <a:cubicBezTo>
                    <a:pt x="35" y="4"/>
                    <a:pt x="35" y="4"/>
                    <a:pt x="35" y="4"/>
                  </a:cubicBezTo>
                  <a:cubicBezTo>
                    <a:pt x="35" y="51"/>
                    <a:pt x="35" y="51"/>
                    <a:pt x="35" y="51"/>
                  </a:cubicBezTo>
                  <a:cubicBezTo>
                    <a:pt x="36" y="51"/>
                    <a:pt x="36" y="51"/>
                    <a:pt x="36" y="51"/>
                  </a:cubicBezTo>
                  <a:cubicBezTo>
                    <a:pt x="41" y="35"/>
                    <a:pt x="48" y="23"/>
                    <a:pt x="59" y="14"/>
                  </a:cubicBezTo>
                  <a:cubicBezTo>
                    <a:pt x="69" y="5"/>
                    <a:pt x="80" y="0"/>
                    <a:pt x="94" y="0"/>
                  </a:cubicBezTo>
                  <a:cubicBezTo>
                    <a:pt x="103" y="0"/>
                    <a:pt x="110" y="1"/>
                    <a:pt x="115" y="3"/>
                  </a:cubicBezTo>
                  <a:lnTo>
                    <a:pt x="115"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6"/>
            <p:cNvSpPr>
              <a:spLocks/>
            </p:cNvSpPr>
            <p:nvPr userDrawn="1"/>
          </p:nvSpPr>
          <p:spPr bwMode="auto">
            <a:xfrm>
              <a:off x="2824" y="1612"/>
              <a:ext cx="303" cy="700"/>
            </a:xfrm>
            <a:custGeom>
              <a:avLst/>
              <a:gdLst>
                <a:gd name="T0" fmla="*/ 128 w 128"/>
                <a:gd name="T1" fmla="*/ 288 h 296"/>
                <a:gd name="T2" fmla="*/ 95 w 128"/>
                <a:gd name="T3" fmla="*/ 296 h 296"/>
                <a:gd name="T4" fmla="*/ 37 w 128"/>
                <a:gd name="T5" fmla="*/ 230 h 296"/>
                <a:gd name="T6" fmla="*/ 37 w 128"/>
                <a:gd name="T7" fmla="*/ 97 h 296"/>
                <a:gd name="T8" fmla="*/ 0 w 128"/>
                <a:gd name="T9" fmla="*/ 97 h 296"/>
                <a:gd name="T10" fmla="*/ 0 w 128"/>
                <a:gd name="T11" fmla="*/ 66 h 296"/>
                <a:gd name="T12" fmla="*/ 37 w 128"/>
                <a:gd name="T13" fmla="*/ 66 h 296"/>
                <a:gd name="T14" fmla="*/ 37 w 128"/>
                <a:gd name="T15" fmla="*/ 12 h 296"/>
                <a:gd name="T16" fmla="*/ 73 w 128"/>
                <a:gd name="T17" fmla="*/ 0 h 296"/>
                <a:gd name="T18" fmla="*/ 73 w 128"/>
                <a:gd name="T19" fmla="*/ 66 h 296"/>
                <a:gd name="T20" fmla="*/ 128 w 128"/>
                <a:gd name="T21" fmla="*/ 66 h 296"/>
                <a:gd name="T22" fmla="*/ 128 w 128"/>
                <a:gd name="T23" fmla="*/ 97 h 296"/>
                <a:gd name="T24" fmla="*/ 73 w 128"/>
                <a:gd name="T25" fmla="*/ 97 h 296"/>
                <a:gd name="T26" fmla="*/ 73 w 128"/>
                <a:gd name="T27" fmla="*/ 223 h 296"/>
                <a:gd name="T28" fmla="*/ 80 w 128"/>
                <a:gd name="T29" fmla="*/ 256 h 296"/>
                <a:gd name="T30" fmla="*/ 106 w 128"/>
                <a:gd name="T31" fmla="*/ 265 h 296"/>
                <a:gd name="T32" fmla="*/ 128 w 128"/>
                <a:gd name="T33" fmla="*/ 258 h 296"/>
                <a:gd name="T34" fmla="*/ 128 w 128"/>
                <a:gd name="T35" fmla="*/ 28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296">
                  <a:moveTo>
                    <a:pt x="128" y="288"/>
                  </a:moveTo>
                  <a:cubicBezTo>
                    <a:pt x="120" y="293"/>
                    <a:pt x="109" y="296"/>
                    <a:pt x="95" y="296"/>
                  </a:cubicBezTo>
                  <a:cubicBezTo>
                    <a:pt x="57" y="296"/>
                    <a:pt x="37" y="274"/>
                    <a:pt x="37" y="230"/>
                  </a:cubicBezTo>
                  <a:cubicBezTo>
                    <a:pt x="37" y="97"/>
                    <a:pt x="37" y="97"/>
                    <a:pt x="37" y="97"/>
                  </a:cubicBezTo>
                  <a:cubicBezTo>
                    <a:pt x="0" y="97"/>
                    <a:pt x="0" y="97"/>
                    <a:pt x="0" y="97"/>
                  </a:cubicBezTo>
                  <a:cubicBezTo>
                    <a:pt x="0" y="66"/>
                    <a:pt x="0" y="66"/>
                    <a:pt x="0" y="66"/>
                  </a:cubicBezTo>
                  <a:cubicBezTo>
                    <a:pt x="37" y="66"/>
                    <a:pt x="37" y="66"/>
                    <a:pt x="37" y="66"/>
                  </a:cubicBezTo>
                  <a:cubicBezTo>
                    <a:pt x="37" y="12"/>
                    <a:pt x="37" y="12"/>
                    <a:pt x="37" y="12"/>
                  </a:cubicBezTo>
                  <a:cubicBezTo>
                    <a:pt x="73" y="0"/>
                    <a:pt x="73" y="0"/>
                    <a:pt x="73" y="0"/>
                  </a:cubicBezTo>
                  <a:cubicBezTo>
                    <a:pt x="73" y="66"/>
                    <a:pt x="73" y="66"/>
                    <a:pt x="73" y="66"/>
                  </a:cubicBezTo>
                  <a:cubicBezTo>
                    <a:pt x="128" y="66"/>
                    <a:pt x="128" y="66"/>
                    <a:pt x="128" y="66"/>
                  </a:cubicBezTo>
                  <a:cubicBezTo>
                    <a:pt x="128" y="97"/>
                    <a:pt x="128" y="97"/>
                    <a:pt x="128" y="97"/>
                  </a:cubicBezTo>
                  <a:cubicBezTo>
                    <a:pt x="73" y="97"/>
                    <a:pt x="73" y="97"/>
                    <a:pt x="73" y="97"/>
                  </a:cubicBezTo>
                  <a:cubicBezTo>
                    <a:pt x="73" y="223"/>
                    <a:pt x="73" y="223"/>
                    <a:pt x="73" y="223"/>
                  </a:cubicBezTo>
                  <a:cubicBezTo>
                    <a:pt x="73" y="238"/>
                    <a:pt x="75" y="249"/>
                    <a:pt x="80" y="256"/>
                  </a:cubicBezTo>
                  <a:cubicBezTo>
                    <a:pt x="85" y="262"/>
                    <a:pt x="94" y="265"/>
                    <a:pt x="106" y="265"/>
                  </a:cubicBezTo>
                  <a:cubicBezTo>
                    <a:pt x="114" y="265"/>
                    <a:pt x="122" y="263"/>
                    <a:pt x="128" y="258"/>
                  </a:cubicBezTo>
                  <a:lnTo>
                    <a:pt x="128"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7"/>
            <p:cNvSpPr>
              <a:spLocks/>
            </p:cNvSpPr>
            <p:nvPr userDrawn="1"/>
          </p:nvSpPr>
          <p:spPr bwMode="auto">
            <a:xfrm>
              <a:off x="3240" y="1756"/>
              <a:ext cx="433" cy="544"/>
            </a:xfrm>
            <a:custGeom>
              <a:avLst/>
              <a:gdLst>
                <a:gd name="T0" fmla="*/ 183 w 183"/>
                <a:gd name="T1" fmla="*/ 230 h 230"/>
                <a:gd name="T2" fmla="*/ 147 w 183"/>
                <a:gd name="T3" fmla="*/ 230 h 230"/>
                <a:gd name="T4" fmla="*/ 147 w 183"/>
                <a:gd name="T5" fmla="*/ 102 h 230"/>
                <a:gd name="T6" fmla="*/ 96 w 183"/>
                <a:gd name="T7" fmla="*/ 31 h 230"/>
                <a:gd name="T8" fmla="*/ 52 w 183"/>
                <a:gd name="T9" fmla="*/ 51 h 230"/>
                <a:gd name="T10" fmla="*/ 35 w 183"/>
                <a:gd name="T11" fmla="*/ 102 h 230"/>
                <a:gd name="T12" fmla="*/ 35 w 183"/>
                <a:gd name="T13" fmla="*/ 230 h 230"/>
                <a:gd name="T14" fmla="*/ 0 w 183"/>
                <a:gd name="T15" fmla="*/ 230 h 230"/>
                <a:gd name="T16" fmla="*/ 0 w 183"/>
                <a:gd name="T17" fmla="*/ 5 h 230"/>
                <a:gd name="T18" fmla="*/ 35 w 183"/>
                <a:gd name="T19" fmla="*/ 5 h 230"/>
                <a:gd name="T20" fmla="*/ 35 w 183"/>
                <a:gd name="T21" fmla="*/ 43 h 230"/>
                <a:gd name="T22" fmla="*/ 36 w 183"/>
                <a:gd name="T23" fmla="*/ 43 h 230"/>
                <a:gd name="T24" fmla="*/ 108 w 183"/>
                <a:gd name="T25" fmla="*/ 0 h 230"/>
                <a:gd name="T26" fmla="*/ 164 w 183"/>
                <a:gd name="T27" fmla="*/ 24 h 230"/>
                <a:gd name="T28" fmla="*/ 183 w 183"/>
                <a:gd name="T29" fmla="*/ 92 h 230"/>
                <a:gd name="T30" fmla="*/ 183 w 183"/>
                <a:gd name="T31" fmla="*/ 23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230">
                  <a:moveTo>
                    <a:pt x="183" y="230"/>
                  </a:moveTo>
                  <a:cubicBezTo>
                    <a:pt x="147" y="230"/>
                    <a:pt x="147" y="230"/>
                    <a:pt x="147" y="230"/>
                  </a:cubicBezTo>
                  <a:cubicBezTo>
                    <a:pt x="147" y="102"/>
                    <a:pt x="147" y="102"/>
                    <a:pt x="147" y="102"/>
                  </a:cubicBezTo>
                  <a:cubicBezTo>
                    <a:pt x="147" y="54"/>
                    <a:pt x="130" y="31"/>
                    <a:pt x="96" y="31"/>
                  </a:cubicBezTo>
                  <a:cubicBezTo>
                    <a:pt x="79" y="31"/>
                    <a:pt x="64" y="37"/>
                    <a:pt x="52" y="51"/>
                  </a:cubicBezTo>
                  <a:cubicBezTo>
                    <a:pt x="41" y="64"/>
                    <a:pt x="35" y="81"/>
                    <a:pt x="35" y="102"/>
                  </a:cubicBezTo>
                  <a:cubicBezTo>
                    <a:pt x="35" y="230"/>
                    <a:pt x="35" y="230"/>
                    <a:pt x="35" y="230"/>
                  </a:cubicBezTo>
                  <a:cubicBezTo>
                    <a:pt x="0" y="230"/>
                    <a:pt x="0" y="230"/>
                    <a:pt x="0" y="230"/>
                  </a:cubicBezTo>
                  <a:cubicBezTo>
                    <a:pt x="0" y="5"/>
                    <a:pt x="0" y="5"/>
                    <a:pt x="0" y="5"/>
                  </a:cubicBezTo>
                  <a:cubicBezTo>
                    <a:pt x="35" y="5"/>
                    <a:pt x="35" y="5"/>
                    <a:pt x="35" y="5"/>
                  </a:cubicBezTo>
                  <a:cubicBezTo>
                    <a:pt x="35" y="43"/>
                    <a:pt x="35" y="43"/>
                    <a:pt x="35" y="43"/>
                  </a:cubicBezTo>
                  <a:cubicBezTo>
                    <a:pt x="36" y="43"/>
                    <a:pt x="36" y="43"/>
                    <a:pt x="36" y="43"/>
                  </a:cubicBezTo>
                  <a:cubicBezTo>
                    <a:pt x="52" y="14"/>
                    <a:pt x="76" y="0"/>
                    <a:pt x="108" y="0"/>
                  </a:cubicBezTo>
                  <a:cubicBezTo>
                    <a:pt x="132" y="0"/>
                    <a:pt x="151" y="8"/>
                    <a:pt x="164" y="24"/>
                  </a:cubicBezTo>
                  <a:cubicBezTo>
                    <a:pt x="176" y="40"/>
                    <a:pt x="183" y="63"/>
                    <a:pt x="183" y="92"/>
                  </a:cubicBezTo>
                  <a:lnTo>
                    <a:pt x="183"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8"/>
            <p:cNvSpPr>
              <a:spLocks noEditPoints="1"/>
            </p:cNvSpPr>
            <p:nvPr userDrawn="1"/>
          </p:nvSpPr>
          <p:spPr bwMode="auto">
            <a:xfrm>
              <a:off x="3789" y="1756"/>
              <a:ext cx="457" cy="556"/>
            </a:xfrm>
            <a:custGeom>
              <a:avLst/>
              <a:gdLst>
                <a:gd name="T0" fmla="*/ 193 w 193"/>
                <a:gd name="T1" fmla="*/ 126 h 235"/>
                <a:gd name="T2" fmla="*/ 37 w 193"/>
                <a:gd name="T3" fmla="*/ 126 h 235"/>
                <a:gd name="T4" fmla="*/ 57 w 193"/>
                <a:gd name="T5" fmla="*/ 184 h 235"/>
                <a:gd name="T6" fmla="*/ 109 w 193"/>
                <a:gd name="T7" fmla="*/ 204 h 235"/>
                <a:gd name="T8" fmla="*/ 177 w 193"/>
                <a:gd name="T9" fmla="*/ 180 h 235"/>
                <a:gd name="T10" fmla="*/ 177 w 193"/>
                <a:gd name="T11" fmla="*/ 213 h 235"/>
                <a:gd name="T12" fmla="*/ 101 w 193"/>
                <a:gd name="T13" fmla="*/ 235 h 235"/>
                <a:gd name="T14" fmla="*/ 27 w 193"/>
                <a:gd name="T15" fmla="*/ 204 h 235"/>
                <a:gd name="T16" fmla="*/ 0 w 193"/>
                <a:gd name="T17" fmla="*/ 118 h 235"/>
                <a:gd name="T18" fmla="*/ 14 w 193"/>
                <a:gd name="T19" fmla="*/ 58 h 235"/>
                <a:gd name="T20" fmla="*/ 50 w 193"/>
                <a:gd name="T21" fmla="*/ 15 h 235"/>
                <a:gd name="T22" fmla="*/ 102 w 193"/>
                <a:gd name="T23" fmla="*/ 0 h 235"/>
                <a:gd name="T24" fmla="*/ 169 w 193"/>
                <a:gd name="T25" fmla="*/ 28 h 235"/>
                <a:gd name="T26" fmla="*/ 193 w 193"/>
                <a:gd name="T27" fmla="*/ 108 h 235"/>
                <a:gd name="T28" fmla="*/ 193 w 193"/>
                <a:gd name="T29" fmla="*/ 126 h 235"/>
                <a:gd name="T30" fmla="*/ 157 w 193"/>
                <a:gd name="T31" fmla="*/ 96 h 235"/>
                <a:gd name="T32" fmla="*/ 142 w 193"/>
                <a:gd name="T33" fmla="*/ 48 h 235"/>
                <a:gd name="T34" fmla="*/ 102 w 193"/>
                <a:gd name="T35" fmla="*/ 31 h 235"/>
                <a:gd name="T36" fmla="*/ 60 w 193"/>
                <a:gd name="T37" fmla="*/ 49 h 235"/>
                <a:gd name="T38" fmla="*/ 38 w 193"/>
                <a:gd name="T39" fmla="*/ 96 h 235"/>
                <a:gd name="T40" fmla="*/ 157 w 193"/>
                <a:gd name="T41" fmla="*/ 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3" h="235">
                  <a:moveTo>
                    <a:pt x="193" y="126"/>
                  </a:moveTo>
                  <a:cubicBezTo>
                    <a:pt x="37" y="126"/>
                    <a:pt x="37" y="126"/>
                    <a:pt x="37" y="126"/>
                  </a:cubicBezTo>
                  <a:cubicBezTo>
                    <a:pt x="38" y="152"/>
                    <a:pt x="44" y="171"/>
                    <a:pt x="57" y="184"/>
                  </a:cubicBezTo>
                  <a:cubicBezTo>
                    <a:pt x="69" y="198"/>
                    <a:pt x="87" y="204"/>
                    <a:pt x="109" y="204"/>
                  </a:cubicBezTo>
                  <a:cubicBezTo>
                    <a:pt x="134" y="204"/>
                    <a:pt x="157" y="196"/>
                    <a:pt x="177" y="180"/>
                  </a:cubicBezTo>
                  <a:cubicBezTo>
                    <a:pt x="177" y="213"/>
                    <a:pt x="177" y="213"/>
                    <a:pt x="177" y="213"/>
                  </a:cubicBezTo>
                  <a:cubicBezTo>
                    <a:pt x="158" y="228"/>
                    <a:pt x="133" y="235"/>
                    <a:pt x="101" y="235"/>
                  </a:cubicBezTo>
                  <a:cubicBezTo>
                    <a:pt x="69" y="235"/>
                    <a:pt x="45" y="225"/>
                    <a:pt x="27" y="204"/>
                  </a:cubicBezTo>
                  <a:cubicBezTo>
                    <a:pt x="9" y="183"/>
                    <a:pt x="0" y="155"/>
                    <a:pt x="0" y="118"/>
                  </a:cubicBezTo>
                  <a:cubicBezTo>
                    <a:pt x="0" y="96"/>
                    <a:pt x="5" y="76"/>
                    <a:pt x="14" y="58"/>
                  </a:cubicBezTo>
                  <a:cubicBezTo>
                    <a:pt x="23" y="39"/>
                    <a:pt x="35" y="25"/>
                    <a:pt x="50" y="15"/>
                  </a:cubicBezTo>
                  <a:cubicBezTo>
                    <a:pt x="66" y="5"/>
                    <a:pt x="83" y="0"/>
                    <a:pt x="102" y="0"/>
                  </a:cubicBezTo>
                  <a:cubicBezTo>
                    <a:pt x="131" y="0"/>
                    <a:pt x="153" y="9"/>
                    <a:pt x="169" y="28"/>
                  </a:cubicBezTo>
                  <a:cubicBezTo>
                    <a:pt x="185" y="47"/>
                    <a:pt x="193" y="74"/>
                    <a:pt x="193" y="108"/>
                  </a:cubicBezTo>
                  <a:lnTo>
                    <a:pt x="193" y="126"/>
                  </a:lnTo>
                  <a:close/>
                  <a:moveTo>
                    <a:pt x="157" y="96"/>
                  </a:moveTo>
                  <a:cubicBezTo>
                    <a:pt x="156" y="75"/>
                    <a:pt x="152" y="59"/>
                    <a:pt x="142" y="48"/>
                  </a:cubicBezTo>
                  <a:cubicBezTo>
                    <a:pt x="132" y="36"/>
                    <a:pt x="119" y="31"/>
                    <a:pt x="102" y="31"/>
                  </a:cubicBezTo>
                  <a:cubicBezTo>
                    <a:pt x="85" y="31"/>
                    <a:pt x="71" y="37"/>
                    <a:pt x="60" y="49"/>
                  </a:cubicBezTo>
                  <a:cubicBezTo>
                    <a:pt x="48" y="60"/>
                    <a:pt x="41" y="76"/>
                    <a:pt x="38" y="96"/>
                  </a:cubicBezTo>
                  <a:lnTo>
                    <a:pt x="157"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29"/>
            <p:cNvSpPr>
              <a:spLocks/>
            </p:cNvSpPr>
            <p:nvPr userDrawn="1"/>
          </p:nvSpPr>
          <p:spPr bwMode="auto">
            <a:xfrm>
              <a:off x="4369" y="1758"/>
              <a:ext cx="272" cy="542"/>
            </a:xfrm>
            <a:custGeom>
              <a:avLst/>
              <a:gdLst>
                <a:gd name="T0" fmla="*/ 115 w 115"/>
                <a:gd name="T1" fmla="*/ 41 h 229"/>
                <a:gd name="T2" fmla="*/ 88 w 115"/>
                <a:gd name="T3" fmla="*/ 33 h 229"/>
                <a:gd name="T4" fmla="*/ 50 w 115"/>
                <a:gd name="T5" fmla="*/ 56 h 229"/>
                <a:gd name="T6" fmla="*/ 35 w 115"/>
                <a:gd name="T7" fmla="*/ 114 h 229"/>
                <a:gd name="T8" fmla="*/ 35 w 115"/>
                <a:gd name="T9" fmla="*/ 229 h 229"/>
                <a:gd name="T10" fmla="*/ 0 w 115"/>
                <a:gd name="T11" fmla="*/ 229 h 229"/>
                <a:gd name="T12" fmla="*/ 0 w 115"/>
                <a:gd name="T13" fmla="*/ 4 h 229"/>
                <a:gd name="T14" fmla="*/ 35 w 115"/>
                <a:gd name="T15" fmla="*/ 4 h 229"/>
                <a:gd name="T16" fmla="*/ 35 w 115"/>
                <a:gd name="T17" fmla="*/ 51 h 229"/>
                <a:gd name="T18" fmla="*/ 36 w 115"/>
                <a:gd name="T19" fmla="*/ 51 h 229"/>
                <a:gd name="T20" fmla="*/ 58 w 115"/>
                <a:gd name="T21" fmla="*/ 14 h 229"/>
                <a:gd name="T22" fmla="*/ 94 w 115"/>
                <a:gd name="T23" fmla="*/ 0 h 229"/>
                <a:gd name="T24" fmla="*/ 115 w 115"/>
                <a:gd name="T25" fmla="*/ 3 h 229"/>
                <a:gd name="T26" fmla="*/ 115 w 115"/>
                <a:gd name="T27" fmla="*/ 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 h="229">
                  <a:moveTo>
                    <a:pt x="115" y="41"/>
                  </a:moveTo>
                  <a:cubicBezTo>
                    <a:pt x="108" y="36"/>
                    <a:pt x="99" y="33"/>
                    <a:pt x="88" y="33"/>
                  </a:cubicBezTo>
                  <a:cubicBezTo>
                    <a:pt x="72" y="33"/>
                    <a:pt x="59" y="41"/>
                    <a:pt x="50" y="56"/>
                  </a:cubicBezTo>
                  <a:cubicBezTo>
                    <a:pt x="40" y="71"/>
                    <a:pt x="35" y="90"/>
                    <a:pt x="35" y="114"/>
                  </a:cubicBezTo>
                  <a:cubicBezTo>
                    <a:pt x="35" y="229"/>
                    <a:pt x="35" y="229"/>
                    <a:pt x="35" y="229"/>
                  </a:cubicBezTo>
                  <a:cubicBezTo>
                    <a:pt x="0" y="229"/>
                    <a:pt x="0" y="229"/>
                    <a:pt x="0" y="229"/>
                  </a:cubicBezTo>
                  <a:cubicBezTo>
                    <a:pt x="0" y="4"/>
                    <a:pt x="0" y="4"/>
                    <a:pt x="0" y="4"/>
                  </a:cubicBezTo>
                  <a:cubicBezTo>
                    <a:pt x="35" y="4"/>
                    <a:pt x="35" y="4"/>
                    <a:pt x="35" y="4"/>
                  </a:cubicBezTo>
                  <a:cubicBezTo>
                    <a:pt x="35" y="51"/>
                    <a:pt x="35" y="51"/>
                    <a:pt x="35" y="51"/>
                  </a:cubicBezTo>
                  <a:cubicBezTo>
                    <a:pt x="36" y="51"/>
                    <a:pt x="36" y="51"/>
                    <a:pt x="36" y="51"/>
                  </a:cubicBezTo>
                  <a:cubicBezTo>
                    <a:pt x="41" y="35"/>
                    <a:pt x="48" y="23"/>
                    <a:pt x="58" y="14"/>
                  </a:cubicBezTo>
                  <a:cubicBezTo>
                    <a:pt x="69" y="5"/>
                    <a:pt x="80" y="0"/>
                    <a:pt x="94" y="0"/>
                  </a:cubicBezTo>
                  <a:cubicBezTo>
                    <a:pt x="103" y="0"/>
                    <a:pt x="110" y="1"/>
                    <a:pt x="115" y="3"/>
                  </a:cubicBezTo>
                  <a:lnTo>
                    <a:pt x="115"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0"/>
            <p:cNvSpPr>
              <a:spLocks/>
            </p:cNvSpPr>
            <p:nvPr userDrawn="1"/>
          </p:nvSpPr>
          <p:spPr bwMode="auto">
            <a:xfrm>
              <a:off x="1379" y="2666"/>
              <a:ext cx="544" cy="769"/>
            </a:xfrm>
            <a:custGeom>
              <a:avLst/>
              <a:gdLst>
                <a:gd name="T0" fmla="*/ 230 w 230"/>
                <a:gd name="T1" fmla="*/ 307 h 325"/>
                <a:gd name="T2" fmla="*/ 145 w 230"/>
                <a:gd name="T3" fmla="*/ 325 h 325"/>
                <a:gd name="T4" fmla="*/ 69 w 230"/>
                <a:gd name="T5" fmla="*/ 306 h 325"/>
                <a:gd name="T6" fmla="*/ 17 w 230"/>
                <a:gd name="T7" fmla="*/ 250 h 325"/>
                <a:gd name="T8" fmla="*/ 0 w 230"/>
                <a:gd name="T9" fmla="*/ 169 h 325"/>
                <a:gd name="T10" fmla="*/ 20 w 230"/>
                <a:gd name="T11" fmla="*/ 82 h 325"/>
                <a:gd name="T12" fmla="*/ 76 w 230"/>
                <a:gd name="T13" fmla="*/ 22 h 325"/>
                <a:gd name="T14" fmla="*/ 157 w 230"/>
                <a:gd name="T15" fmla="*/ 0 h 325"/>
                <a:gd name="T16" fmla="*/ 230 w 230"/>
                <a:gd name="T17" fmla="*/ 13 h 325"/>
                <a:gd name="T18" fmla="*/ 230 w 230"/>
                <a:gd name="T19" fmla="*/ 52 h 325"/>
                <a:gd name="T20" fmla="*/ 157 w 230"/>
                <a:gd name="T21" fmla="*/ 33 h 325"/>
                <a:gd name="T22" fmla="*/ 95 w 230"/>
                <a:gd name="T23" fmla="*/ 50 h 325"/>
                <a:gd name="T24" fmla="*/ 52 w 230"/>
                <a:gd name="T25" fmla="*/ 97 h 325"/>
                <a:gd name="T26" fmla="*/ 37 w 230"/>
                <a:gd name="T27" fmla="*/ 166 h 325"/>
                <a:gd name="T28" fmla="*/ 51 w 230"/>
                <a:gd name="T29" fmla="*/ 232 h 325"/>
                <a:gd name="T30" fmla="*/ 91 w 230"/>
                <a:gd name="T31" fmla="*/ 276 h 325"/>
                <a:gd name="T32" fmla="*/ 150 w 230"/>
                <a:gd name="T33" fmla="*/ 292 h 325"/>
                <a:gd name="T34" fmla="*/ 230 w 230"/>
                <a:gd name="T35" fmla="*/ 271 h 325"/>
                <a:gd name="T36" fmla="*/ 230 w 230"/>
                <a:gd name="T37" fmla="*/ 307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0" h="325">
                  <a:moveTo>
                    <a:pt x="230" y="307"/>
                  </a:moveTo>
                  <a:cubicBezTo>
                    <a:pt x="207" y="319"/>
                    <a:pt x="179" y="325"/>
                    <a:pt x="145" y="325"/>
                  </a:cubicBezTo>
                  <a:cubicBezTo>
                    <a:pt x="116" y="325"/>
                    <a:pt x="91" y="319"/>
                    <a:pt x="69" y="306"/>
                  </a:cubicBezTo>
                  <a:cubicBezTo>
                    <a:pt x="47" y="293"/>
                    <a:pt x="29" y="274"/>
                    <a:pt x="17" y="250"/>
                  </a:cubicBezTo>
                  <a:cubicBezTo>
                    <a:pt x="6" y="226"/>
                    <a:pt x="0" y="199"/>
                    <a:pt x="0" y="169"/>
                  </a:cubicBezTo>
                  <a:cubicBezTo>
                    <a:pt x="0" y="137"/>
                    <a:pt x="6" y="108"/>
                    <a:pt x="20" y="82"/>
                  </a:cubicBezTo>
                  <a:cubicBezTo>
                    <a:pt x="33" y="56"/>
                    <a:pt x="52" y="36"/>
                    <a:pt x="76" y="22"/>
                  </a:cubicBezTo>
                  <a:cubicBezTo>
                    <a:pt x="100" y="7"/>
                    <a:pt x="127" y="0"/>
                    <a:pt x="157" y="0"/>
                  </a:cubicBezTo>
                  <a:cubicBezTo>
                    <a:pt x="186" y="0"/>
                    <a:pt x="210" y="5"/>
                    <a:pt x="230" y="13"/>
                  </a:cubicBezTo>
                  <a:cubicBezTo>
                    <a:pt x="230" y="52"/>
                    <a:pt x="230" y="52"/>
                    <a:pt x="230" y="52"/>
                  </a:cubicBezTo>
                  <a:cubicBezTo>
                    <a:pt x="208" y="40"/>
                    <a:pt x="183" y="33"/>
                    <a:pt x="157" y="33"/>
                  </a:cubicBezTo>
                  <a:cubicBezTo>
                    <a:pt x="133" y="33"/>
                    <a:pt x="113" y="39"/>
                    <a:pt x="95" y="50"/>
                  </a:cubicBezTo>
                  <a:cubicBezTo>
                    <a:pt x="76" y="61"/>
                    <a:pt x="62" y="76"/>
                    <a:pt x="52" y="97"/>
                  </a:cubicBezTo>
                  <a:cubicBezTo>
                    <a:pt x="42" y="117"/>
                    <a:pt x="37" y="140"/>
                    <a:pt x="37" y="166"/>
                  </a:cubicBezTo>
                  <a:cubicBezTo>
                    <a:pt x="37" y="191"/>
                    <a:pt x="42" y="213"/>
                    <a:pt x="51" y="232"/>
                  </a:cubicBezTo>
                  <a:cubicBezTo>
                    <a:pt x="61" y="251"/>
                    <a:pt x="74" y="266"/>
                    <a:pt x="91" y="276"/>
                  </a:cubicBezTo>
                  <a:cubicBezTo>
                    <a:pt x="108" y="287"/>
                    <a:pt x="128" y="292"/>
                    <a:pt x="150" y="292"/>
                  </a:cubicBezTo>
                  <a:cubicBezTo>
                    <a:pt x="181" y="292"/>
                    <a:pt x="207" y="285"/>
                    <a:pt x="230" y="271"/>
                  </a:cubicBezTo>
                  <a:lnTo>
                    <a:pt x="230" y="3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1"/>
            <p:cNvSpPr>
              <a:spLocks noEditPoints="1"/>
            </p:cNvSpPr>
            <p:nvPr userDrawn="1"/>
          </p:nvSpPr>
          <p:spPr bwMode="auto">
            <a:xfrm>
              <a:off x="2020" y="2879"/>
              <a:ext cx="516" cy="556"/>
            </a:xfrm>
            <a:custGeom>
              <a:avLst/>
              <a:gdLst>
                <a:gd name="T0" fmla="*/ 218 w 218"/>
                <a:gd name="T1" fmla="*/ 117 h 235"/>
                <a:gd name="T2" fmla="*/ 188 w 218"/>
                <a:gd name="T3" fmla="*/ 203 h 235"/>
                <a:gd name="T4" fmla="*/ 108 w 218"/>
                <a:gd name="T5" fmla="*/ 235 h 235"/>
                <a:gd name="T6" fmla="*/ 30 w 218"/>
                <a:gd name="T7" fmla="*/ 203 h 235"/>
                <a:gd name="T8" fmla="*/ 0 w 218"/>
                <a:gd name="T9" fmla="*/ 120 h 235"/>
                <a:gd name="T10" fmla="*/ 30 w 218"/>
                <a:gd name="T11" fmla="*/ 32 h 235"/>
                <a:gd name="T12" fmla="*/ 113 w 218"/>
                <a:gd name="T13" fmla="*/ 0 h 235"/>
                <a:gd name="T14" fmla="*/ 190 w 218"/>
                <a:gd name="T15" fmla="*/ 31 h 235"/>
                <a:gd name="T16" fmla="*/ 218 w 218"/>
                <a:gd name="T17" fmla="*/ 117 h 235"/>
                <a:gd name="T18" fmla="*/ 181 w 218"/>
                <a:gd name="T19" fmla="*/ 118 h 235"/>
                <a:gd name="T20" fmla="*/ 163 w 218"/>
                <a:gd name="T21" fmla="*/ 53 h 235"/>
                <a:gd name="T22" fmla="*/ 110 w 218"/>
                <a:gd name="T23" fmla="*/ 31 h 235"/>
                <a:gd name="T24" fmla="*/ 56 w 218"/>
                <a:gd name="T25" fmla="*/ 54 h 235"/>
                <a:gd name="T26" fmla="*/ 37 w 218"/>
                <a:gd name="T27" fmla="*/ 119 h 235"/>
                <a:gd name="T28" fmla="*/ 57 w 218"/>
                <a:gd name="T29" fmla="*/ 182 h 235"/>
                <a:gd name="T30" fmla="*/ 110 w 218"/>
                <a:gd name="T31" fmla="*/ 204 h 235"/>
                <a:gd name="T32" fmla="*/ 163 w 218"/>
                <a:gd name="T33" fmla="*/ 182 h 235"/>
                <a:gd name="T34" fmla="*/ 181 w 218"/>
                <a:gd name="T35"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8" h="235">
                  <a:moveTo>
                    <a:pt x="218" y="117"/>
                  </a:moveTo>
                  <a:cubicBezTo>
                    <a:pt x="218" y="152"/>
                    <a:pt x="208" y="181"/>
                    <a:pt x="188" y="203"/>
                  </a:cubicBezTo>
                  <a:cubicBezTo>
                    <a:pt x="168" y="224"/>
                    <a:pt x="141" y="235"/>
                    <a:pt x="108" y="235"/>
                  </a:cubicBezTo>
                  <a:cubicBezTo>
                    <a:pt x="75" y="235"/>
                    <a:pt x="49" y="225"/>
                    <a:pt x="30" y="203"/>
                  </a:cubicBezTo>
                  <a:cubicBezTo>
                    <a:pt x="10" y="182"/>
                    <a:pt x="0" y="155"/>
                    <a:pt x="0" y="120"/>
                  </a:cubicBezTo>
                  <a:cubicBezTo>
                    <a:pt x="0" y="83"/>
                    <a:pt x="10" y="54"/>
                    <a:pt x="30" y="32"/>
                  </a:cubicBezTo>
                  <a:cubicBezTo>
                    <a:pt x="50" y="11"/>
                    <a:pt x="78" y="0"/>
                    <a:pt x="113" y="0"/>
                  </a:cubicBezTo>
                  <a:cubicBezTo>
                    <a:pt x="146" y="0"/>
                    <a:pt x="171" y="10"/>
                    <a:pt x="190" y="31"/>
                  </a:cubicBezTo>
                  <a:cubicBezTo>
                    <a:pt x="208" y="52"/>
                    <a:pt x="218" y="80"/>
                    <a:pt x="218" y="117"/>
                  </a:cubicBezTo>
                  <a:close/>
                  <a:moveTo>
                    <a:pt x="181" y="118"/>
                  </a:moveTo>
                  <a:cubicBezTo>
                    <a:pt x="181" y="90"/>
                    <a:pt x="175" y="68"/>
                    <a:pt x="163" y="53"/>
                  </a:cubicBezTo>
                  <a:cubicBezTo>
                    <a:pt x="151" y="38"/>
                    <a:pt x="133" y="31"/>
                    <a:pt x="110" y="31"/>
                  </a:cubicBezTo>
                  <a:cubicBezTo>
                    <a:pt x="88" y="31"/>
                    <a:pt x="70" y="38"/>
                    <a:pt x="56" y="54"/>
                  </a:cubicBezTo>
                  <a:cubicBezTo>
                    <a:pt x="43" y="69"/>
                    <a:pt x="37" y="91"/>
                    <a:pt x="37" y="119"/>
                  </a:cubicBezTo>
                  <a:cubicBezTo>
                    <a:pt x="37" y="146"/>
                    <a:pt x="43" y="167"/>
                    <a:pt x="57" y="182"/>
                  </a:cubicBezTo>
                  <a:cubicBezTo>
                    <a:pt x="70" y="197"/>
                    <a:pt x="88" y="204"/>
                    <a:pt x="110" y="204"/>
                  </a:cubicBezTo>
                  <a:cubicBezTo>
                    <a:pt x="133" y="204"/>
                    <a:pt x="151" y="197"/>
                    <a:pt x="163" y="182"/>
                  </a:cubicBezTo>
                  <a:cubicBezTo>
                    <a:pt x="175" y="167"/>
                    <a:pt x="181" y="146"/>
                    <a:pt x="18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2"/>
            <p:cNvSpPr>
              <a:spLocks/>
            </p:cNvSpPr>
            <p:nvPr userDrawn="1"/>
          </p:nvSpPr>
          <p:spPr bwMode="auto">
            <a:xfrm>
              <a:off x="2663" y="2879"/>
              <a:ext cx="433" cy="544"/>
            </a:xfrm>
            <a:custGeom>
              <a:avLst/>
              <a:gdLst>
                <a:gd name="T0" fmla="*/ 183 w 183"/>
                <a:gd name="T1" fmla="*/ 230 h 230"/>
                <a:gd name="T2" fmla="*/ 148 w 183"/>
                <a:gd name="T3" fmla="*/ 230 h 230"/>
                <a:gd name="T4" fmla="*/ 148 w 183"/>
                <a:gd name="T5" fmla="*/ 102 h 230"/>
                <a:gd name="T6" fmla="*/ 97 w 183"/>
                <a:gd name="T7" fmla="*/ 31 h 230"/>
                <a:gd name="T8" fmla="*/ 53 w 183"/>
                <a:gd name="T9" fmla="*/ 51 h 230"/>
                <a:gd name="T10" fmla="*/ 36 w 183"/>
                <a:gd name="T11" fmla="*/ 102 h 230"/>
                <a:gd name="T12" fmla="*/ 36 w 183"/>
                <a:gd name="T13" fmla="*/ 230 h 230"/>
                <a:gd name="T14" fmla="*/ 0 w 183"/>
                <a:gd name="T15" fmla="*/ 230 h 230"/>
                <a:gd name="T16" fmla="*/ 0 w 183"/>
                <a:gd name="T17" fmla="*/ 5 h 230"/>
                <a:gd name="T18" fmla="*/ 36 w 183"/>
                <a:gd name="T19" fmla="*/ 5 h 230"/>
                <a:gd name="T20" fmla="*/ 36 w 183"/>
                <a:gd name="T21" fmla="*/ 43 h 230"/>
                <a:gd name="T22" fmla="*/ 37 w 183"/>
                <a:gd name="T23" fmla="*/ 43 h 230"/>
                <a:gd name="T24" fmla="*/ 109 w 183"/>
                <a:gd name="T25" fmla="*/ 0 h 230"/>
                <a:gd name="T26" fmla="*/ 164 w 183"/>
                <a:gd name="T27" fmla="*/ 24 h 230"/>
                <a:gd name="T28" fmla="*/ 183 w 183"/>
                <a:gd name="T29" fmla="*/ 92 h 230"/>
                <a:gd name="T30" fmla="*/ 183 w 183"/>
                <a:gd name="T31" fmla="*/ 23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230">
                  <a:moveTo>
                    <a:pt x="183" y="230"/>
                  </a:moveTo>
                  <a:cubicBezTo>
                    <a:pt x="148" y="230"/>
                    <a:pt x="148" y="230"/>
                    <a:pt x="148" y="230"/>
                  </a:cubicBezTo>
                  <a:cubicBezTo>
                    <a:pt x="148" y="102"/>
                    <a:pt x="148" y="102"/>
                    <a:pt x="148" y="102"/>
                  </a:cubicBezTo>
                  <a:cubicBezTo>
                    <a:pt x="148" y="54"/>
                    <a:pt x="131" y="31"/>
                    <a:pt x="97" y="31"/>
                  </a:cubicBezTo>
                  <a:cubicBezTo>
                    <a:pt x="79" y="31"/>
                    <a:pt x="65" y="37"/>
                    <a:pt x="53" y="51"/>
                  </a:cubicBezTo>
                  <a:cubicBezTo>
                    <a:pt x="42" y="64"/>
                    <a:pt x="36" y="81"/>
                    <a:pt x="36" y="102"/>
                  </a:cubicBezTo>
                  <a:cubicBezTo>
                    <a:pt x="36" y="230"/>
                    <a:pt x="36" y="230"/>
                    <a:pt x="36" y="230"/>
                  </a:cubicBezTo>
                  <a:cubicBezTo>
                    <a:pt x="0" y="230"/>
                    <a:pt x="0" y="230"/>
                    <a:pt x="0" y="230"/>
                  </a:cubicBezTo>
                  <a:cubicBezTo>
                    <a:pt x="0" y="5"/>
                    <a:pt x="0" y="5"/>
                    <a:pt x="0" y="5"/>
                  </a:cubicBezTo>
                  <a:cubicBezTo>
                    <a:pt x="36" y="5"/>
                    <a:pt x="36" y="5"/>
                    <a:pt x="36" y="5"/>
                  </a:cubicBezTo>
                  <a:cubicBezTo>
                    <a:pt x="36" y="43"/>
                    <a:pt x="36" y="43"/>
                    <a:pt x="36" y="43"/>
                  </a:cubicBezTo>
                  <a:cubicBezTo>
                    <a:pt x="37" y="43"/>
                    <a:pt x="37" y="43"/>
                    <a:pt x="37" y="43"/>
                  </a:cubicBezTo>
                  <a:cubicBezTo>
                    <a:pt x="53" y="14"/>
                    <a:pt x="77" y="0"/>
                    <a:pt x="109" y="0"/>
                  </a:cubicBezTo>
                  <a:cubicBezTo>
                    <a:pt x="133" y="0"/>
                    <a:pt x="152" y="8"/>
                    <a:pt x="164" y="24"/>
                  </a:cubicBezTo>
                  <a:cubicBezTo>
                    <a:pt x="177" y="40"/>
                    <a:pt x="183" y="63"/>
                    <a:pt x="183" y="92"/>
                  </a:cubicBezTo>
                  <a:lnTo>
                    <a:pt x="183"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3"/>
            <p:cNvSpPr>
              <a:spLocks/>
            </p:cNvSpPr>
            <p:nvPr userDrawn="1"/>
          </p:nvSpPr>
          <p:spPr bwMode="auto">
            <a:xfrm>
              <a:off x="3198" y="2626"/>
              <a:ext cx="315" cy="797"/>
            </a:xfrm>
            <a:custGeom>
              <a:avLst/>
              <a:gdLst>
                <a:gd name="T0" fmla="*/ 133 w 133"/>
                <a:gd name="T1" fmla="*/ 36 h 337"/>
                <a:gd name="T2" fmla="*/ 110 w 133"/>
                <a:gd name="T3" fmla="*/ 30 h 337"/>
                <a:gd name="T4" fmla="*/ 73 w 133"/>
                <a:gd name="T5" fmla="*/ 78 h 337"/>
                <a:gd name="T6" fmla="*/ 73 w 133"/>
                <a:gd name="T7" fmla="*/ 112 h 337"/>
                <a:gd name="T8" fmla="*/ 124 w 133"/>
                <a:gd name="T9" fmla="*/ 112 h 337"/>
                <a:gd name="T10" fmla="*/ 124 w 133"/>
                <a:gd name="T11" fmla="*/ 143 h 337"/>
                <a:gd name="T12" fmla="*/ 73 w 133"/>
                <a:gd name="T13" fmla="*/ 143 h 337"/>
                <a:gd name="T14" fmla="*/ 73 w 133"/>
                <a:gd name="T15" fmla="*/ 337 h 337"/>
                <a:gd name="T16" fmla="*/ 37 w 133"/>
                <a:gd name="T17" fmla="*/ 337 h 337"/>
                <a:gd name="T18" fmla="*/ 37 w 133"/>
                <a:gd name="T19" fmla="*/ 143 h 337"/>
                <a:gd name="T20" fmla="*/ 0 w 133"/>
                <a:gd name="T21" fmla="*/ 143 h 337"/>
                <a:gd name="T22" fmla="*/ 0 w 133"/>
                <a:gd name="T23" fmla="*/ 112 h 337"/>
                <a:gd name="T24" fmla="*/ 37 w 133"/>
                <a:gd name="T25" fmla="*/ 112 h 337"/>
                <a:gd name="T26" fmla="*/ 37 w 133"/>
                <a:gd name="T27" fmla="*/ 76 h 337"/>
                <a:gd name="T28" fmla="*/ 57 w 133"/>
                <a:gd name="T29" fmla="*/ 21 h 337"/>
                <a:gd name="T30" fmla="*/ 107 w 133"/>
                <a:gd name="T31" fmla="*/ 0 h 337"/>
                <a:gd name="T32" fmla="*/ 133 w 133"/>
                <a:gd name="T33" fmla="*/ 4 h 337"/>
                <a:gd name="T34" fmla="*/ 133 w 133"/>
                <a:gd name="T35" fmla="*/ 36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3" h="337">
                  <a:moveTo>
                    <a:pt x="133" y="36"/>
                  </a:moveTo>
                  <a:cubicBezTo>
                    <a:pt x="126" y="32"/>
                    <a:pt x="118" y="30"/>
                    <a:pt x="110" y="30"/>
                  </a:cubicBezTo>
                  <a:cubicBezTo>
                    <a:pt x="85" y="30"/>
                    <a:pt x="73" y="46"/>
                    <a:pt x="73" y="78"/>
                  </a:cubicBezTo>
                  <a:cubicBezTo>
                    <a:pt x="73" y="112"/>
                    <a:pt x="73" y="112"/>
                    <a:pt x="73" y="112"/>
                  </a:cubicBezTo>
                  <a:cubicBezTo>
                    <a:pt x="124" y="112"/>
                    <a:pt x="124" y="112"/>
                    <a:pt x="124" y="112"/>
                  </a:cubicBezTo>
                  <a:cubicBezTo>
                    <a:pt x="124" y="143"/>
                    <a:pt x="124" y="143"/>
                    <a:pt x="124" y="143"/>
                  </a:cubicBezTo>
                  <a:cubicBezTo>
                    <a:pt x="73" y="143"/>
                    <a:pt x="73" y="143"/>
                    <a:pt x="73" y="143"/>
                  </a:cubicBezTo>
                  <a:cubicBezTo>
                    <a:pt x="73" y="337"/>
                    <a:pt x="73" y="337"/>
                    <a:pt x="73" y="337"/>
                  </a:cubicBezTo>
                  <a:cubicBezTo>
                    <a:pt x="37" y="337"/>
                    <a:pt x="37" y="337"/>
                    <a:pt x="37" y="337"/>
                  </a:cubicBezTo>
                  <a:cubicBezTo>
                    <a:pt x="37" y="143"/>
                    <a:pt x="37" y="143"/>
                    <a:pt x="37" y="143"/>
                  </a:cubicBezTo>
                  <a:cubicBezTo>
                    <a:pt x="0" y="143"/>
                    <a:pt x="0" y="143"/>
                    <a:pt x="0" y="143"/>
                  </a:cubicBezTo>
                  <a:cubicBezTo>
                    <a:pt x="0" y="112"/>
                    <a:pt x="0" y="112"/>
                    <a:pt x="0" y="112"/>
                  </a:cubicBezTo>
                  <a:cubicBezTo>
                    <a:pt x="37" y="112"/>
                    <a:pt x="37" y="112"/>
                    <a:pt x="37" y="112"/>
                  </a:cubicBezTo>
                  <a:cubicBezTo>
                    <a:pt x="37" y="76"/>
                    <a:pt x="37" y="76"/>
                    <a:pt x="37" y="76"/>
                  </a:cubicBezTo>
                  <a:cubicBezTo>
                    <a:pt x="37" y="53"/>
                    <a:pt x="44" y="35"/>
                    <a:pt x="57" y="21"/>
                  </a:cubicBezTo>
                  <a:cubicBezTo>
                    <a:pt x="70" y="7"/>
                    <a:pt x="87" y="0"/>
                    <a:pt x="107" y="0"/>
                  </a:cubicBezTo>
                  <a:cubicBezTo>
                    <a:pt x="118" y="0"/>
                    <a:pt x="127" y="1"/>
                    <a:pt x="133" y="4"/>
                  </a:cubicBezTo>
                  <a:lnTo>
                    <a:pt x="133"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4"/>
            <p:cNvSpPr>
              <a:spLocks noEditPoints="1"/>
            </p:cNvSpPr>
            <p:nvPr userDrawn="1"/>
          </p:nvSpPr>
          <p:spPr bwMode="auto">
            <a:xfrm>
              <a:off x="3541" y="2879"/>
              <a:ext cx="456" cy="556"/>
            </a:xfrm>
            <a:custGeom>
              <a:avLst/>
              <a:gdLst>
                <a:gd name="T0" fmla="*/ 193 w 193"/>
                <a:gd name="T1" fmla="*/ 126 h 235"/>
                <a:gd name="T2" fmla="*/ 37 w 193"/>
                <a:gd name="T3" fmla="*/ 126 h 235"/>
                <a:gd name="T4" fmla="*/ 57 w 193"/>
                <a:gd name="T5" fmla="*/ 184 h 235"/>
                <a:gd name="T6" fmla="*/ 109 w 193"/>
                <a:gd name="T7" fmla="*/ 204 h 235"/>
                <a:gd name="T8" fmla="*/ 177 w 193"/>
                <a:gd name="T9" fmla="*/ 180 h 235"/>
                <a:gd name="T10" fmla="*/ 177 w 193"/>
                <a:gd name="T11" fmla="*/ 213 h 235"/>
                <a:gd name="T12" fmla="*/ 101 w 193"/>
                <a:gd name="T13" fmla="*/ 235 h 235"/>
                <a:gd name="T14" fmla="*/ 27 w 193"/>
                <a:gd name="T15" fmla="*/ 204 h 235"/>
                <a:gd name="T16" fmla="*/ 0 w 193"/>
                <a:gd name="T17" fmla="*/ 118 h 235"/>
                <a:gd name="T18" fmla="*/ 14 w 193"/>
                <a:gd name="T19" fmla="*/ 58 h 235"/>
                <a:gd name="T20" fmla="*/ 50 w 193"/>
                <a:gd name="T21" fmla="*/ 15 h 235"/>
                <a:gd name="T22" fmla="*/ 102 w 193"/>
                <a:gd name="T23" fmla="*/ 0 h 235"/>
                <a:gd name="T24" fmla="*/ 169 w 193"/>
                <a:gd name="T25" fmla="*/ 28 h 235"/>
                <a:gd name="T26" fmla="*/ 193 w 193"/>
                <a:gd name="T27" fmla="*/ 108 h 235"/>
                <a:gd name="T28" fmla="*/ 193 w 193"/>
                <a:gd name="T29" fmla="*/ 126 h 235"/>
                <a:gd name="T30" fmla="*/ 157 w 193"/>
                <a:gd name="T31" fmla="*/ 96 h 235"/>
                <a:gd name="T32" fmla="*/ 142 w 193"/>
                <a:gd name="T33" fmla="*/ 48 h 235"/>
                <a:gd name="T34" fmla="*/ 101 w 193"/>
                <a:gd name="T35" fmla="*/ 31 h 235"/>
                <a:gd name="T36" fmla="*/ 59 w 193"/>
                <a:gd name="T37" fmla="*/ 49 h 235"/>
                <a:gd name="T38" fmla="*/ 37 w 193"/>
                <a:gd name="T39" fmla="*/ 96 h 235"/>
                <a:gd name="T40" fmla="*/ 157 w 193"/>
                <a:gd name="T41" fmla="*/ 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3" h="235">
                  <a:moveTo>
                    <a:pt x="193" y="126"/>
                  </a:moveTo>
                  <a:cubicBezTo>
                    <a:pt x="37" y="126"/>
                    <a:pt x="37" y="126"/>
                    <a:pt x="37" y="126"/>
                  </a:cubicBezTo>
                  <a:cubicBezTo>
                    <a:pt x="38" y="152"/>
                    <a:pt x="44" y="171"/>
                    <a:pt x="57" y="184"/>
                  </a:cubicBezTo>
                  <a:cubicBezTo>
                    <a:pt x="69" y="198"/>
                    <a:pt x="87" y="204"/>
                    <a:pt x="109" y="204"/>
                  </a:cubicBezTo>
                  <a:cubicBezTo>
                    <a:pt x="134" y="204"/>
                    <a:pt x="157" y="196"/>
                    <a:pt x="177" y="180"/>
                  </a:cubicBezTo>
                  <a:cubicBezTo>
                    <a:pt x="177" y="213"/>
                    <a:pt x="177" y="213"/>
                    <a:pt x="177" y="213"/>
                  </a:cubicBezTo>
                  <a:cubicBezTo>
                    <a:pt x="158" y="228"/>
                    <a:pt x="132" y="235"/>
                    <a:pt x="101" y="235"/>
                  </a:cubicBezTo>
                  <a:cubicBezTo>
                    <a:pt x="69" y="235"/>
                    <a:pt x="45" y="225"/>
                    <a:pt x="27" y="204"/>
                  </a:cubicBezTo>
                  <a:cubicBezTo>
                    <a:pt x="9" y="183"/>
                    <a:pt x="0" y="155"/>
                    <a:pt x="0" y="118"/>
                  </a:cubicBezTo>
                  <a:cubicBezTo>
                    <a:pt x="0" y="96"/>
                    <a:pt x="5" y="76"/>
                    <a:pt x="14" y="58"/>
                  </a:cubicBezTo>
                  <a:cubicBezTo>
                    <a:pt x="22" y="39"/>
                    <a:pt x="35" y="25"/>
                    <a:pt x="50" y="15"/>
                  </a:cubicBezTo>
                  <a:cubicBezTo>
                    <a:pt x="66" y="5"/>
                    <a:pt x="83" y="0"/>
                    <a:pt x="102" y="0"/>
                  </a:cubicBezTo>
                  <a:cubicBezTo>
                    <a:pt x="130" y="0"/>
                    <a:pt x="153" y="9"/>
                    <a:pt x="169" y="28"/>
                  </a:cubicBezTo>
                  <a:cubicBezTo>
                    <a:pt x="185" y="47"/>
                    <a:pt x="193" y="74"/>
                    <a:pt x="193" y="108"/>
                  </a:cubicBezTo>
                  <a:lnTo>
                    <a:pt x="193" y="126"/>
                  </a:lnTo>
                  <a:close/>
                  <a:moveTo>
                    <a:pt x="157" y="96"/>
                  </a:moveTo>
                  <a:cubicBezTo>
                    <a:pt x="156" y="75"/>
                    <a:pt x="151" y="59"/>
                    <a:pt x="142" y="48"/>
                  </a:cubicBezTo>
                  <a:cubicBezTo>
                    <a:pt x="132" y="36"/>
                    <a:pt x="119" y="31"/>
                    <a:pt x="101" y="31"/>
                  </a:cubicBezTo>
                  <a:cubicBezTo>
                    <a:pt x="85" y="31"/>
                    <a:pt x="71" y="37"/>
                    <a:pt x="59" y="49"/>
                  </a:cubicBezTo>
                  <a:cubicBezTo>
                    <a:pt x="48" y="60"/>
                    <a:pt x="40" y="76"/>
                    <a:pt x="37" y="96"/>
                  </a:cubicBezTo>
                  <a:lnTo>
                    <a:pt x="157"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5"/>
            <p:cNvSpPr>
              <a:spLocks/>
            </p:cNvSpPr>
            <p:nvPr userDrawn="1"/>
          </p:nvSpPr>
          <p:spPr bwMode="auto">
            <a:xfrm>
              <a:off x="4118" y="2882"/>
              <a:ext cx="274" cy="541"/>
            </a:xfrm>
            <a:custGeom>
              <a:avLst/>
              <a:gdLst>
                <a:gd name="T0" fmla="*/ 116 w 116"/>
                <a:gd name="T1" fmla="*/ 41 h 229"/>
                <a:gd name="T2" fmla="*/ 89 w 116"/>
                <a:gd name="T3" fmla="*/ 33 h 229"/>
                <a:gd name="T4" fmla="*/ 50 w 116"/>
                <a:gd name="T5" fmla="*/ 56 h 229"/>
                <a:gd name="T6" fmla="*/ 36 w 116"/>
                <a:gd name="T7" fmla="*/ 114 h 229"/>
                <a:gd name="T8" fmla="*/ 36 w 116"/>
                <a:gd name="T9" fmla="*/ 229 h 229"/>
                <a:gd name="T10" fmla="*/ 0 w 116"/>
                <a:gd name="T11" fmla="*/ 229 h 229"/>
                <a:gd name="T12" fmla="*/ 0 w 116"/>
                <a:gd name="T13" fmla="*/ 4 h 229"/>
                <a:gd name="T14" fmla="*/ 36 w 116"/>
                <a:gd name="T15" fmla="*/ 4 h 229"/>
                <a:gd name="T16" fmla="*/ 36 w 116"/>
                <a:gd name="T17" fmla="*/ 51 h 229"/>
                <a:gd name="T18" fmla="*/ 37 w 116"/>
                <a:gd name="T19" fmla="*/ 51 h 229"/>
                <a:gd name="T20" fmla="*/ 59 w 116"/>
                <a:gd name="T21" fmla="*/ 14 h 229"/>
                <a:gd name="T22" fmla="*/ 94 w 116"/>
                <a:gd name="T23" fmla="*/ 0 h 229"/>
                <a:gd name="T24" fmla="*/ 116 w 116"/>
                <a:gd name="T25" fmla="*/ 3 h 229"/>
                <a:gd name="T26" fmla="*/ 116 w 116"/>
                <a:gd name="T27" fmla="*/ 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6" h="229">
                  <a:moveTo>
                    <a:pt x="116" y="41"/>
                  </a:moveTo>
                  <a:cubicBezTo>
                    <a:pt x="109" y="36"/>
                    <a:pt x="100" y="33"/>
                    <a:pt x="89" y="33"/>
                  </a:cubicBezTo>
                  <a:cubicBezTo>
                    <a:pt x="73" y="33"/>
                    <a:pt x="60" y="41"/>
                    <a:pt x="50" y="56"/>
                  </a:cubicBezTo>
                  <a:cubicBezTo>
                    <a:pt x="41" y="71"/>
                    <a:pt x="36" y="90"/>
                    <a:pt x="36" y="114"/>
                  </a:cubicBezTo>
                  <a:cubicBezTo>
                    <a:pt x="36" y="229"/>
                    <a:pt x="36" y="229"/>
                    <a:pt x="36" y="229"/>
                  </a:cubicBezTo>
                  <a:cubicBezTo>
                    <a:pt x="0" y="229"/>
                    <a:pt x="0" y="229"/>
                    <a:pt x="0" y="229"/>
                  </a:cubicBezTo>
                  <a:cubicBezTo>
                    <a:pt x="0" y="4"/>
                    <a:pt x="0" y="4"/>
                    <a:pt x="0" y="4"/>
                  </a:cubicBezTo>
                  <a:cubicBezTo>
                    <a:pt x="36" y="4"/>
                    <a:pt x="36" y="4"/>
                    <a:pt x="36" y="4"/>
                  </a:cubicBezTo>
                  <a:cubicBezTo>
                    <a:pt x="36" y="51"/>
                    <a:pt x="36" y="51"/>
                    <a:pt x="36" y="51"/>
                  </a:cubicBezTo>
                  <a:cubicBezTo>
                    <a:pt x="37" y="51"/>
                    <a:pt x="37" y="51"/>
                    <a:pt x="37" y="51"/>
                  </a:cubicBezTo>
                  <a:cubicBezTo>
                    <a:pt x="42" y="35"/>
                    <a:pt x="49" y="23"/>
                    <a:pt x="59" y="14"/>
                  </a:cubicBezTo>
                  <a:cubicBezTo>
                    <a:pt x="69" y="5"/>
                    <a:pt x="81" y="0"/>
                    <a:pt x="94" y="0"/>
                  </a:cubicBezTo>
                  <a:cubicBezTo>
                    <a:pt x="104" y="0"/>
                    <a:pt x="111" y="1"/>
                    <a:pt x="116" y="3"/>
                  </a:cubicBezTo>
                  <a:lnTo>
                    <a:pt x="116"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6"/>
            <p:cNvSpPr>
              <a:spLocks noEditPoints="1"/>
            </p:cNvSpPr>
            <p:nvPr userDrawn="1"/>
          </p:nvSpPr>
          <p:spPr bwMode="auto">
            <a:xfrm>
              <a:off x="4428" y="2879"/>
              <a:ext cx="457" cy="556"/>
            </a:xfrm>
            <a:custGeom>
              <a:avLst/>
              <a:gdLst>
                <a:gd name="T0" fmla="*/ 193 w 193"/>
                <a:gd name="T1" fmla="*/ 126 h 235"/>
                <a:gd name="T2" fmla="*/ 37 w 193"/>
                <a:gd name="T3" fmla="*/ 126 h 235"/>
                <a:gd name="T4" fmla="*/ 57 w 193"/>
                <a:gd name="T5" fmla="*/ 184 h 235"/>
                <a:gd name="T6" fmla="*/ 109 w 193"/>
                <a:gd name="T7" fmla="*/ 204 h 235"/>
                <a:gd name="T8" fmla="*/ 177 w 193"/>
                <a:gd name="T9" fmla="*/ 180 h 235"/>
                <a:gd name="T10" fmla="*/ 177 w 193"/>
                <a:gd name="T11" fmla="*/ 213 h 235"/>
                <a:gd name="T12" fmla="*/ 101 w 193"/>
                <a:gd name="T13" fmla="*/ 235 h 235"/>
                <a:gd name="T14" fmla="*/ 27 w 193"/>
                <a:gd name="T15" fmla="*/ 204 h 235"/>
                <a:gd name="T16" fmla="*/ 0 w 193"/>
                <a:gd name="T17" fmla="*/ 118 h 235"/>
                <a:gd name="T18" fmla="*/ 14 w 193"/>
                <a:gd name="T19" fmla="*/ 58 h 235"/>
                <a:gd name="T20" fmla="*/ 50 w 193"/>
                <a:gd name="T21" fmla="*/ 15 h 235"/>
                <a:gd name="T22" fmla="*/ 102 w 193"/>
                <a:gd name="T23" fmla="*/ 0 h 235"/>
                <a:gd name="T24" fmla="*/ 169 w 193"/>
                <a:gd name="T25" fmla="*/ 28 h 235"/>
                <a:gd name="T26" fmla="*/ 193 w 193"/>
                <a:gd name="T27" fmla="*/ 108 h 235"/>
                <a:gd name="T28" fmla="*/ 193 w 193"/>
                <a:gd name="T29" fmla="*/ 126 h 235"/>
                <a:gd name="T30" fmla="*/ 157 w 193"/>
                <a:gd name="T31" fmla="*/ 96 h 235"/>
                <a:gd name="T32" fmla="*/ 142 w 193"/>
                <a:gd name="T33" fmla="*/ 48 h 235"/>
                <a:gd name="T34" fmla="*/ 102 w 193"/>
                <a:gd name="T35" fmla="*/ 31 h 235"/>
                <a:gd name="T36" fmla="*/ 60 w 193"/>
                <a:gd name="T37" fmla="*/ 49 h 235"/>
                <a:gd name="T38" fmla="*/ 38 w 193"/>
                <a:gd name="T39" fmla="*/ 96 h 235"/>
                <a:gd name="T40" fmla="*/ 157 w 193"/>
                <a:gd name="T41" fmla="*/ 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3" h="235">
                  <a:moveTo>
                    <a:pt x="193" y="126"/>
                  </a:moveTo>
                  <a:cubicBezTo>
                    <a:pt x="37" y="126"/>
                    <a:pt x="37" y="126"/>
                    <a:pt x="37" y="126"/>
                  </a:cubicBezTo>
                  <a:cubicBezTo>
                    <a:pt x="38" y="152"/>
                    <a:pt x="44" y="171"/>
                    <a:pt x="57" y="184"/>
                  </a:cubicBezTo>
                  <a:cubicBezTo>
                    <a:pt x="69" y="198"/>
                    <a:pt x="87" y="204"/>
                    <a:pt x="109" y="204"/>
                  </a:cubicBezTo>
                  <a:cubicBezTo>
                    <a:pt x="134" y="204"/>
                    <a:pt x="157" y="196"/>
                    <a:pt x="177" y="180"/>
                  </a:cubicBezTo>
                  <a:cubicBezTo>
                    <a:pt x="177" y="213"/>
                    <a:pt x="177" y="213"/>
                    <a:pt x="177" y="213"/>
                  </a:cubicBezTo>
                  <a:cubicBezTo>
                    <a:pt x="158" y="228"/>
                    <a:pt x="133" y="235"/>
                    <a:pt x="101" y="235"/>
                  </a:cubicBezTo>
                  <a:cubicBezTo>
                    <a:pt x="69" y="235"/>
                    <a:pt x="45" y="225"/>
                    <a:pt x="27" y="204"/>
                  </a:cubicBezTo>
                  <a:cubicBezTo>
                    <a:pt x="9" y="183"/>
                    <a:pt x="0" y="155"/>
                    <a:pt x="0" y="118"/>
                  </a:cubicBezTo>
                  <a:cubicBezTo>
                    <a:pt x="0" y="96"/>
                    <a:pt x="5" y="76"/>
                    <a:pt x="14" y="58"/>
                  </a:cubicBezTo>
                  <a:cubicBezTo>
                    <a:pt x="23" y="39"/>
                    <a:pt x="35" y="25"/>
                    <a:pt x="50" y="15"/>
                  </a:cubicBezTo>
                  <a:cubicBezTo>
                    <a:pt x="66" y="5"/>
                    <a:pt x="83" y="0"/>
                    <a:pt x="102" y="0"/>
                  </a:cubicBezTo>
                  <a:cubicBezTo>
                    <a:pt x="131" y="0"/>
                    <a:pt x="153" y="9"/>
                    <a:pt x="169" y="28"/>
                  </a:cubicBezTo>
                  <a:cubicBezTo>
                    <a:pt x="185" y="47"/>
                    <a:pt x="193" y="74"/>
                    <a:pt x="193" y="108"/>
                  </a:cubicBezTo>
                  <a:lnTo>
                    <a:pt x="193" y="126"/>
                  </a:lnTo>
                  <a:close/>
                  <a:moveTo>
                    <a:pt x="157" y="96"/>
                  </a:moveTo>
                  <a:cubicBezTo>
                    <a:pt x="156" y="75"/>
                    <a:pt x="151" y="59"/>
                    <a:pt x="142" y="48"/>
                  </a:cubicBezTo>
                  <a:cubicBezTo>
                    <a:pt x="132" y="36"/>
                    <a:pt x="119" y="31"/>
                    <a:pt x="102" y="31"/>
                  </a:cubicBezTo>
                  <a:cubicBezTo>
                    <a:pt x="85" y="31"/>
                    <a:pt x="71" y="37"/>
                    <a:pt x="60" y="49"/>
                  </a:cubicBezTo>
                  <a:cubicBezTo>
                    <a:pt x="48" y="60"/>
                    <a:pt x="41" y="76"/>
                    <a:pt x="38" y="96"/>
                  </a:cubicBezTo>
                  <a:lnTo>
                    <a:pt x="157"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7"/>
            <p:cNvSpPr>
              <a:spLocks/>
            </p:cNvSpPr>
            <p:nvPr userDrawn="1"/>
          </p:nvSpPr>
          <p:spPr bwMode="auto">
            <a:xfrm>
              <a:off x="5008" y="2879"/>
              <a:ext cx="432" cy="544"/>
            </a:xfrm>
            <a:custGeom>
              <a:avLst/>
              <a:gdLst>
                <a:gd name="T0" fmla="*/ 183 w 183"/>
                <a:gd name="T1" fmla="*/ 230 h 230"/>
                <a:gd name="T2" fmla="*/ 147 w 183"/>
                <a:gd name="T3" fmla="*/ 230 h 230"/>
                <a:gd name="T4" fmla="*/ 147 w 183"/>
                <a:gd name="T5" fmla="*/ 102 h 230"/>
                <a:gd name="T6" fmla="*/ 96 w 183"/>
                <a:gd name="T7" fmla="*/ 31 h 230"/>
                <a:gd name="T8" fmla="*/ 52 w 183"/>
                <a:gd name="T9" fmla="*/ 51 h 230"/>
                <a:gd name="T10" fmla="*/ 35 w 183"/>
                <a:gd name="T11" fmla="*/ 102 h 230"/>
                <a:gd name="T12" fmla="*/ 35 w 183"/>
                <a:gd name="T13" fmla="*/ 230 h 230"/>
                <a:gd name="T14" fmla="*/ 0 w 183"/>
                <a:gd name="T15" fmla="*/ 230 h 230"/>
                <a:gd name="T16" fmla="*/ 0 w 183"/>
                <a:gd name="T17" fmla="*/ 5 h 230"/>
                <a:gd name="T18" fmla="*/ 35 w 183"/>
                <a:gd name="T19" fmla="*/ 5 h 230"/>
                <a:gd name="T20" fmla="*/ 35 w 183"/>
                <a:gd name="T21" fmla="*/ 43 h 230"/>
                <a:gd name="T22" fmla="*/ 36 w 183"/>
                <a:gd name="T23" fmla="*/ 43 h 230"/>
                <a:gd name="T24" fmla="*/ 108 w 183"/>
                <a:gd name="T25" fmla="*/ 0 h 230"/>
                <a:gd name="T26" fmla="*/ 164 w 183"/>
                <a:gd name="T27" fmla="*/ 24 h 230"/>
                <a:gd name="T28" fmla="*/ 183 w 183"/>
                <a:gd name="T29" fmla="*/ 92 h 230"/>
                <a:gd name="T30" fmla="*/ 183 w 183"/>
                <a:gd name="T31" fmla="*/ 23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230">
                  <a:moveTo>
                    <a:pt x="183" y="230"/>
                  </a:moveTo>
                  <a:cubicBezTo>
                    <a:pt x="147" y="230"/>
                    <a:pt x="147" y="230"/>
                    <a:pt x="147" y="230"/>
                  </a:cubicBezTo>
                  <a:cubicBezTo>
                    <a:pt x="147" y="102"/>
                    <a:pt x="147" y="102"/>
                    <a:pt x="147" y="102"/>
                  </a:cubicBezTo>
                  <a:cubicBezTo>
                    <a:pt x="147" y="54"/>
                    <a:pt x="130" y="31"/>
                    <a:pt x="96" y="31"/>
                  </a:cubicBezTo>
                  <a:cubicBezTo>
                    <a:pt x="79" y="31"/>
                    <a:pt x="64" y="37"/>
                    <a:pt x="52" y="51"/>
                  </a:cubicBezTo>
                  <a:cubicBezTo>
                    <a:pt x="41" y="64"/>
                    <a:pt x="35" y="81"/>
                    <a:pt x="35" y="102"/>
                  </a:cubicBezTo>
                  <a:cubicBezTo>
                    <a:pt x="35" y="230"/>
                    <a:pt x="35" y="230"/>
                    <a:pt x="35" y="230"/>
                  </a:cubicBezTo>
                  <a:cubicBezTo>
                    <a:pt x="0" y="230"/>
                    <a:pt x="0" y="230"/>
                    <a:pt x="0" y="230"/>
                  </a:cubicBezTo>
                  <a:cubicBezTo>
                    <a:pt x="0" y="5"/>
                    <a:pt x="0" y="5"/>
                    <a:pt x="0" y="5"/>
                  </a:cubicBezTo>
                  <a:cubicBezTo>
                    <a:pt x="35" y="5"/>
                    <a:pt x="35" y="5"/>
                    <a:pt x="35" y="5"/>
                  </a:cubicBezTo>
                  <a:cubicBezTo>
                    <a:pt x="35" y="43"/>
                    <a:pt x="35" y="43"/>
                    <a:pt x="35" y="43"/>
                  </a:cubicBezTo>
                  <a:cubicBezTo>
                    <a:pt x="36" y="43"/>
                    <a:pt x="36" y="43"/>
                    <a:pt x="36" y="43"/>
                  </a:cubicBezTo>
                  <a:cubicBezTo>
                    <a:pt x="52" y="14"/>
                    <a:pt x="76" y="0"/>
                    <a:pt x="108" y="0"/>
                  </a:cubicBezTo>
                  <a:cubicBezTo>
                    <a:pt x="132" y="0"/>
                    <a:pt x="151" y="8"/>
                    <a:pt x="164" y="24"/>
                  </a:cubicBezTo>
                  <a:cubicBezTo>
                    <a:pt x="176" y="40"/>
                    <a:pt x="183" y="63"/>
                    <a:pt x="183" y="92"/>
                  </a:cubicBezTo>
                  <a:lnTo>
                    <a:pt x="183"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8"/>
            <p:cNvSpPr>
              <a:spLocks/>
            </p:cNvSpPr>
            <p:nvPr userDrawn="1"/>
          </p:nvSpPr>
          <p:spPr bwMode="auto">
            <a:xfrm>
              <a:off x="5559" y="2879"/>
              <a:ext cx="390" cy="556"/>
            </a:xfrm>
            <a:custGeom>
              <a:avLst/>
              <a:gdLst>
                <a:gd name="T0" fmla="*/ 165 w 165"/>
                <a:gd name="T1" fmla="*/ 219 h 235"/>
                <a:gd name="T2" fmla="*/ 104 w 165"/>
                <a:gd name="T3" fmla="*/ 235 h 235"/>
                <a:gd name="T4" fmla="*/ 50 w 165"/>
                <a:gd name="T5" fmla="*/ 221 h 235"/>
                <a:gd name="T6" fmla="*/ 13 w 165"/>
                <a:gd name="T7" fmla="*/ 181 h 235"/>
                <a:gd name="T8" fmla="*/ 0 w 165"/>
                <a:gd name="T9" fmla="*/ 123 h 235"/>
                <a:gd name="T10" fmla="*/ 31 w 165"/>
                <a:gd name="T11" fmla="*/ 34 h 235"/>
                <a:gd name="T12" fmla="*/ 114 w 165"/>
                <a:gd name="T13" fmla="*/ 0 h 235"/>
                <a:gd name="T14" fmla="*/ 165 w 165"/>
                <a:gd name="T15" fmla="*/ 11 h 235"/>
                <a:gd name="T16" fmla="*/ 165 w 165"/>
                <a:gd name="T17" fmla="*/ 48 h 235"/>
                <a:gd name="T18" fmla="*/ 113 w 165"/>
                <a:gd name="T19" fmla="*/ 31 h 235"/>
                <a:gd name="T20" fmla="*/ 57 w 165"/>
                <a:gd name="T21" fmla="*/ 55 h 235"/>
                <a:gd name="T22" fmla="*/ 36 w 165"/>
                <a:gd name="T23" fmla="*/ 120 h 235"/>
                <a:gd name="T24" fmla="*/ 56 w 165"/>
                <a:gd name="T25" fmla="*/ 182 h 235"/>
                <a:gd name="T26" fmla="*/ 111 w 165"/>
                <a:gd name="T27" fmla="*/ 204 h 235"/>
                <a:gd name="T28" fmla="*/ 165 w 165"/>
                <a:gd name="T29" fmla="*/ 185 h 235"/>
                <a:gd name="T30" fmla="*/ 165 w 165"/>
                <a:gd name="T31" fmla="*/ 219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5" h="235">
                  <a:moveTo>
                    <a:pt x="165" y="219"/>
                  </a:moveTo>
                  <a:cubicBezTo>
                    <a:pt x="148" y="230"/>
                    <a:pt x="128" y="235"/>
                    <a:pt x="104" y="235"/>
                  </a:cubicBezTo>
                  <a:cubicBezTo>
                    <a:pt x="84" y="235"/>
                    <a:pt x="66" y="230"/>
                    <a:pt x="50" y="221"/>
                  </a:cubicBezTo>
                  <a:cubicBezTo>
                    <a:pt x="34" y="212"/>
                    <a:pt x="22" y="198"/>
                    <a:pt x="13" y="181"/>
                  </a:cubicBezTo>
                  <a:cubicBezTo>
                    <a:pt x="4" y="164"/>
                    <a:pt x="0" y="144"/>
                    <a:pt x="0" y="123"/>
                  </a:cubicBezTo>
                  <a:cubicBezTo>
                    <a:pt x="0" y="86"/>
                    <a:pt x="10" y="56"/>
                    <a:pt x="31" y="34"/>
                  </a:cubicBezTo>
                  <a:cubicBezTo>
                    <a:pt x="52" y="11"/>
                    <a:pt x="80" y="0"/>
                    <a:pt x="114" y="0"/>
                  </a:cubicBezTo>
                  <a:cubicBezTo>
                    <a:pt x="134" y="0"/>
                    <a:pt x="151" y="4"/>
                    <a:pt x="165" y="11"/>
                  </a:cubicBezTo>
                  <a:cubicBezTo>
                    <a:pt x="165" y="48"/>
                    <a:pt x="165" y="48"/>
                    <a:pt x="165" y="48"/>
                  </a:cubicBezTo>
                  <a:cubicBezTo>
                    <a:pt x="149" y="36"/>
                    <a:pt x="131" y="31"/>
                    <a:pt x="113" y="31"/>
                  </a:cubicBezTo>
                  <a:cubicBezTo>
                    <a:pt x="90" y="31"/>
                    <a:pt x="71" y="39"/>
                    <a:pt x="57" y="55"/>
                  </a:cubicBezTo>
                  <a:cubicBezTo>
                    <a:pt x="43" y="72"/>
                    <a:pt x="36" y="93"/>
                    <a:pt x="36" y="120"/>
                  </a:cubicBezTo>
                  <a:cubicBezTo>
                    <a:pt x="36" y="146"/>
                    <a:pt x="42" y="167"/>
                    <a:pt x="56" y="182"/>
                  </a:cubicBezTo>
                  <a:cubicBezTo>
                    <a:pt x="70" y="197"/>
                    <a:pt x="88" y="204"/>
                    <a:pt x="111" y="204"/>
                  </a:cubicBezTo>
                  <a:cubicBezTo>
                    <a:pt x="130" y="204"/>
                    <a:pt x="148" y="198"/>
                    <a:pt x="165" y="185"/>
                  </a:cubicBezTo>
                  <a:lnTo>
                    <a:pt x="165" y="2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39"/>
            <p:cNvSpPr>
              <a:spLocks noEditPoints="1"/>
            </p:cNvSpPr>
            <p:nvPr userDrawn="1"/>
          </p:nvSpPr>
          <p:spPr bwMode="auto">
            <a:xfrm>
              <a:off x="6037" y="2879"/>
              <a:ext cx="454" cy="556"/>
            </a:xfrm>
            <a:custGeom>
              <a:avLst/>
              <a:gdLst>
                <a:gd name="T0" fmla="*/ 192 w 192"/>
                <a:gd name="T1" fmla="*/ 126 h 235"/>
                <a:gd name="T2" fmla="*/ 36 w 192"/>
                <a:gd name="T3" fmla="*/ 126 h 235"/>
                <a:gd name="T4" fmla="*/ 56 w 192"/>
                <a:gd name="T5" fmla="*/ 184 h 235"/>
                <a:gd name="T6" fmla="*/ 108 w 192"/>
                <a:gd name="T7" fmla="*/ 204 h 235"/>
                <a:gd name="T8" fmla="*/ 177 w 192"/>
                <a:gd name="T9" fmla="*/ 180 h 235"/>
                <a:gd name="T10" fmla="*/ 177 w 192"/>
                <a:gd name="T11" fmla="*/ 213 h 235"/>
                <a:gd name="T12" fmla="*/ 100 w 192"/>
                <a:gd name="T13" fmla="*/ 235 h 235"/>
                <a:gd name="T14" fmla="*/ 26 w 192"/>
                <a:gd name="T15" fmla="*/ 204 h 235"/>
                <a:gd name="T16" fmla="*/ 0 w 192"/>
                <a:gd name="T17" fmla="*/ 118 h 235"/>
                <a:gd name="T18" fmla="*/ 13 w 192"/>
                <a:gd name="T19" fmla="*/ 58 h 235"/>
                <a:gd name="T20" fmla="*/ 49 w 192"/>
                <a:gd name="T21" fmla="*/ 15 h 235"/>
                <a:gd name="T22" fmla="*/ 101 w 192"/>
                <a:gd name="T23" fmla="*/ 0 h 235"/>
                <a:gd name="T24" fmla="*/ 168 w 192"/>
                <a:gd name="T25" fmla="*/ 28 h 235"/>
                <a:gd name="T26" fmla="*/ 192 w 192"/>
                <a:gd name="T27" fmla="*/ 108 h 235"/>
                <a:gd name="T28" fmla="*/ 192 w 192"/>
                <a:gd name="T29" fmla="*/ 126 h 235"/>
                <a:gd name="T30" fmla="*/ 156 w 192"/>
                <a:gd name="T31" fmla="*/ 96 h 235"/>
                <a:gd name="T32" fmla="*/ 141 w 192"/>
                <a:gd name="T33" fmla="*/ 48 h 235"/>
                <a:gd name="T34" fmla="*/ 101 w 192"/>
                <a:gd name="T35" fmla="*/ 31 h 235"/>
                <a:gd name="T36" fmla="*/ 59 w 192"/>
                <a:gd name="T37" fmla="*/ 49 h 235"/>
                <a:gd name="T38" fmla="*/ 37 w 192"/>
                <a:gd name="T39" fmla="*/ 96 h 235"/>
                <a:gd name="T40" fmla="*/ 156 w 192"/>
                <a:gd name="T41" fmla="*/ 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2" h="235">
                  <a:moveTo>
                    <a:pt x="192" y="126"/>
                  </a:moveTo>
                  <a:cubicBezTo>
                    <a:pt x="36" y="126"/>
                    <a:pt x="36" y="126"/>
                    <a:pt x="36" y="126"/>
                  </a:cubicBezTo>
                  <a:cubicBezTo>
                    <a:pt x="37" y="152"/>
                    <a:pt x="43" y="171"/>
                    <a:pt x="56" y="184"/>
                  </a:cubicBezTo>
                  <a:cubicBezTo>
                    <a:pt x="69" y="198"/>
                    <a:pt x="86" y="204"/>
                    <a:pt x="108" y="204"/>
                  </a:cubicBezTo>
                  <a:cubicBezTo>
                    <a:pt x="133" y="204"/>
                    <a:pt x="156" y="196"/>
                    <a:pt x="177" y="180"/>
                  </a:cubicBezTo>
                  <a:cubicBezTo>
                    <a:pt x="177" y="213"/>
                    <a:pt x="177" y="213"/>
                    <a:pt x="177" y="213"/>
                  </a:cubicBezTo>
                  <a:cubicBezTo>
                    <a:pt x="157" y="228"/>
                    <a:pt x="132" y="235"/>
                    <a:pt x="100" y="235"/>
                  </a:cubicBezTo>
                  <a:cubicBezTo>
                    <a:pt x="68" y="235"/>
                    <a:pt x="44" y="225"/>
                    <a:pt x="26" y="204"/>
                  </a:cubicBezTo>
                  <a:cubicBezTo>
                    <a:pt x="8" y="183"/>
                    <a:pt x="0" y="155"/>
                    <a:pt x="0" y="118"/>
                  </a:cubicBezTo>
                  <a:cubicBezTo>
                    <a:pt x="0" y="96"/>
                    <a:pt x="4" y="76"/>
                    <a:pt x="13" y="58"/>
                  </a:cubicBezTo>
                  <a:cubicBezTo>
                    <a:pt x="22" y="39"/>
                    <a:pt x="34" y="25"/>
                    <a:pt x="49" y="15"/>
                  </a:cubicBezTo>
                  <a:cubicBezTo>
                    <a:pt x="65" y="5"/>
                    <a:pt x="82" y="0"/>
                    <a:pt x="101" y="0"/>
                  </a:cubicBezTo>
                  <a:cubicBezTo>
                    <a:pt x="130" y="0"/>
                    <a:pt x="152" y="9"/>
                    <a:pt x="168" y="28"/>
                  </a:cubicBezTo>
                  <a:cubicBezTo>
                    <a:pt x="184" y="47"/>
                    <a:pt x="192" y="74"/>
                    <a:pt x="192" y="108"/>
                  </a:cubicBezTo>
                  <a:lnTo>
                    <a:pt x="192" y="126"/>
                  </a:lnTo>
                  <a:close/>
                  <a:moveTo>
                    <a:pt x="156" y="96"/>
                  </a:moveTo>
                  <a:cubicBezTo>
                    <a:pt x="156" y="75"/>
                    <a:pt x="151" y="59"/>
                    <a:pt x="141" y="48"/>
                  </a:cubicBezTo>
                  <a:cubicBezTo>
                    <a:pt x="132" y="36"/>
                    <a:pt x="118" y="31"/>
                    <a:pt x="101" y="31"/>
                  </a:cubicBezTo>
                  <a:cubicBezTo>
                    <a:pt x="84" y="31"/>
                    <a:pt x="70" y="37"/>
                    <a:pt x="59" y="49"/>
                  </a:cubicBezTo>
                  <a:cubicBezTo>
                    <a:pt x="47" y="60"/>
                    <a:pt x="40" y="76"/>
                    <a:pt x="37" y="96"/>
                  </a:cubicBezTo>
                  <a:lnTo>
                    <a:pt x="15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40"/>
            <p:cNvSpPr>
              <a:spLocks/>
            </p:cNvSpPr>
            <p:nvPr userDrawn="1"/>
          </p:nvSpPr>
          <p:spPr bwMode="auto">
            <a:xfrm>
              <a:off x="1388" y="3830"/>
              <a:ext cx="282" cy="404"/>
            </a:xfrm>
            <a:custGeom>
              <a:avLst/>
              <a:gdLst>
                <a:gd name="T0" fmla="*/ 282 w 282"/>
                <a:gd name="T1" fmla="*/ 42 h 404"/>
                <a:gd name="T2" fmla="*/ 166 w 282"/>
                <a:gd name="T3" fmla="*/ 42 h 404"/>
                <a:gd name="T4" fmla="*/ 166 w 282"/>
                <a:gd name="T5" fmla="*/ 404 h 404"/>
                <a:gd name="T6" fmla="*/ 119 w 282"/>
                <a:gd name="T7" fmla="*/ 404 h 404"/>
                <a:gd name="T8" fmla="*/ 119 w 282"/>
                <a:gd name="T9" fmla="*/ 42 h 404"/>
                <a:gd name="T10" fmla="*/ 0 w 282"/>
                <a:gd name="T11" fmla="*/ 42 h 404"/>
                <a:gd name="T12" fmla="*/ 0 w 282"/>
                <a:gd name="T13" fmla="*/ 0 h 404"/>
                <a:gd name="T14" fmla="*/ 282 w 282"/>
                <a:gd name="T15" fmla="*/ 0 h 404"/>
                <a:gd name="T16" fmla="*/ 282 w 282"/>
                <a:gd name="T17" fmla="*/ 42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2" h="404">
                  <a:moveTo>
                    <a:pt x="282" y="42"/>
                  </a:moveTo>
                  <a:lnTo>
                    <a:pt x="166" y="42"/>
                  </a:lnTo>
                  <a:lnTo>
                    <a:pt x="166" y="404"/>
                  </a:lnTo>
                  <a:lnTo>
                    <a:pt x="119" y="404"/>
                  </a:lnTo>
                  <a:lnTo>
                    <a:pt x="119" y="42"/>
                  </a:lnTo>
                  <a:lnTo>
                    <a:pt x="0" y="42"/>
                  </a:lnTo>
                  <a:lnTo>
                    <a:pt x="0" y="0"/>
                  </a:lnTo>
                  <a:lnTo>
                    <a:pt x="282" y="0"/>
                  </a:lnTo>
                  <a:lnTo>
                    <a:pt x="282"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1"/>
            <p:cNvSpPr>
              <a:spLocks noEditPoints="1"/>
            </p:cNvSpPr>
            <p:nvPr userDrawn="1"/>
          </p:nvSpPr>
          <p:spPr bwMode="auto">
            <a:xfrm>
              <a:off x="1646" y="3939"/>
              <a:ext cx="284" cy="302"/>
            </a:xfrm>
            <a:custGeom>
              <a:avLst/>
              <a:gdLst>
                <a:gd name="T0" fmla="*/ 120 w 120"/>
                <a:gd name="T1" fmla="*/ 64 h 128"/>
                <a:gd name="T2" fmla="*/ 104 w 120"/>
                <a:gd name="T3" fmla="*/ 110 h 128"/>
                <a:gd name="T4" fmla="*/ 59 w 120"/>
                <a:gd name="T5" fmla="*/ 128 h 128"/>
                <a:gd name="T6" fmla="*/ 16 w 120"/>
                <a:gd name="T7" fmla="*/ 111 h 128"/>
                <a:gd name="T8" fmla="*/ 0 w 120"/>
                <a:gd name="T9" fmla="*/ 65 h 128"/>
                <a:gd name="T10" fmla="*/ 16 w 120"/>
                <a:gd name="T11" fmla="*/ 18 h 128"/>
                <a:gd name="T12" fmla="*/ 62 w 120"/>
                <a:gd name="T13" fmla="*/ 0 h 128"/>
                <a:gd name="T14" fmla="*/ 105 w 120"/>
                <a:gd name="T15" fmla="*/ 17 h 128"/>
                <a:gd name="T16" fmla="*/ 120 w 120"/>
                <a:gd name="T17" fmla="*/ 64 h 128"/>
                <a:gd name="T18" fmla="*/ 100 w 120"/>
                <a:gd name="T19" fmla="*/ 64 h 128"/>
                <a:gd name="T20" fmla="*/ 90 w 120"/>
                <a:gd name="T21" fmla="*/ 29 h 128"/>
                <a:gd name="T22" fmla="*/ 61 w 120"/>
                <a:gd name="T23" fmla="*/ 17 h 128"/>
                <a:gd name="T24" fmla="*/ 31 w 120"/>
                <a:gd name="T25" fmla="*/ 29 h 128"/>
                <a:gd name="T26" fmla="*/ 20 w 120"/>
                <a:gd name="T27" fmla="*/ 65 h 128"/>
                <a:gd name="T28" fmla="*/ 31 w 120"/>
                <a:gd name="T29" fmla="*/ 99 h 128"/>
                <a:gd name="T30" fmla="*/ 61 w 120"/>
                <a:gd name="T31" fmla="*/ 111 h 128"/>
                <a:gd name="T32" fmla="*/ 90 w 120"/>
                <a:gd name="T33" fmla="*/ 99 h 128"/>
                <a:gd name="T34" fmla="*/ 100 w 120"/>
                <a:gd name="T35"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0" h="128">
                  <a:moveTo>
                    <a:pt x="120" y="64"/>
                  </a:moveTo>
                  <a:cubicBezTo>
                    <a:pt x="120" y="83"/>
                    <a:pt x="115" y="99"/>
                    <a:pt x="104" y="110"/>
                  </a:cubicBezTo>
                  <a:cubicBezTo>
                    <a:pt x="93" y="122"/>
                    <a:pt x="78" y="128"/>
                    <a:pt x="59" y="128"/>
                  </a:cubicBezTo>
                  <a:cubicBezTo>
                    <a:pt x="41" y="128"/>
                    <a:pt x="27" y="122"/>
                    <a:pt x="16" y="111"/>
                  </a:cubicBezTo>
                  <a:cubicBezTo>
                    <a:pt x="5" y="99"/>
                    <a:pt x="0" y="84"/>
                    <a:pt x="0" y="65"/>
                  </a:cubicBezTo>
                  <a:cubicBezTo>
                    <a:pt x="0" y="45"/>
                    <a:pt x="5" y="29"/>
                    <a:pt x="16" y="18"/>
                  </a:cubicBezTo>
                  <a:cubicBezTo>
                    <a:pt x="27" y="6"/>
                    <a:pt x="43" y="0"/>
                    <a:pt x="62" y="0"/>
                  </a:cubicBezTo>
                  <a:cubicBezTo>
                    <a:pt x="80" y="0"/>
                    <a:pt x="94" y="6"/>
                    <a:pt x="105" y="17"/>
                  </a:cubicBezTo>
                  <a:cubicBezTo>
                    <a:pt x="115" y="28"/>
                    <a:pt x="120" y="44"/>
                    <a:pt x="120" y="64"/>
                  </a:cubicBezTo>
                  <a:close/>
                  <a:moveTo>
                    <a:pt x="100" y="64"/>
                  </a:moveTo>
                  <a:cubicBezTo>
                    <a:pt x="100" y="49"/>
                    <a:pt x="97" y="37"/>
                    <a:pt x="90" y="29"/>
                  </a:cubicBezTo>
                  <a:cubicBezTo>
                    <a:pt x="83" y="21"/>
                    <a:pt x="73" y="17"/>
                    <a:pt x="61" y="17"/>
                  </a:cubicBezTo>
                  <a:cubicBezTo>
                    <a:pt x="48" y="17"/>
                    <a:pt x="38" y="21"/>
                    <a:pt x="31" y="29"/>
                  </a:cubicBezTo>
                  <a:cubicBezTo>
                    <a:pt x="24" y="38"/>
                    <a:pt x="20" y="50"/>
                    <a:pt x="20" y="65"/>
                  </a:cubicBezTo>
                  <a:cubicBezTo>
                    <a:pt x="20" y="79"/>
                    <a:pt x="24" y="91"/>
                    <a:pt x="31" y="99"/>
                  </a:cubicBezTo>
                  <a:cubicBezTo>
                    <a:pt x="38" y="107"/>
                    <a:pt x="48" y="111"/>
                    <a:pt x="61" y="111"/>
                  </a:cubicBezTo>
                  <a:cubicBezTo>
                    <a:pt x="73" y="111"/>
                    <a:pt x="83" y="107"/>
                    <a:pt x="90" y="99"/>
                  </a:cubicBezTo>
                  <a:cubicBezTo>
                    <a:pt x="97" y="91"/>
                    <a:pt x="100" y="79"/>
                    <a:pt x="10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2"/>
            <p:cNvSpPr>
              <a:spLocks/>
            </p:cNvSpPr>
            <p:nvPr userDrawn="1"/>
          </p:nvSpPr>
          <p:spPr bwMode="auto">
            <a:xfrm>
              <a:off x="2001" y="3941"/>
              <a:ext cx="151" cy="293"/>
            </a:xfrm>
            <a:custGeom>
              <a:avLst/>
              <a:gdLst>
                <a:gd name="T0" fmla="*/ 64 w 64"/>
                <a:gd name="T1" fmla="*/ 22 h 124"/>
                <a:gd name="T2" fmla="*/ 49 w 64"/>
                <a:gd name="T3" fmla="*/ 18 h 124"/>
                <a:gd name="T4" fmla="*/ 28 w 64"/>
                <a:gd name="T5" fmla="*/ 30 h 124"/>
                <a:gd name="T6" fmla="*/ 20 w 64"/>
                <a:gd name="T7" fmla="*/ 62 h 124"/>
                <a:gd name="T8" fmla="*/ 20 w 64"/>
                <a:gd name="T9" fmla="*/ 124 h 124"/>
                <a:gd name="T10" fmla="*/ 0 w 64"/>
                <a:gd name="T11" fmla="*/ 124 h 124"/>
                <a:gd name="T12" fmla="*/ 0 w 64"/>
                <a:gd name="T13" fmla="*/ 2 h 124"/>
                <a:gd name="T14" fmla="*/ 20 w 64"/>
                <a:gd name="T15" fmla="*/ 2 h 124"/>
                <a:gd name="T16" fmla="*/ 20 w 64"/>
                <a:gd name="T17" fmla="*/ 27 h 124"/>
                <a:gd name="T18" fmla="*/ 20 w 64"/>
                <a:gd name="T19" fmla="*/ 27 h 124"/>
                <a:gd name="T20" fmla="*/ 33 w 64"/>
                <a:gd name="T21" fmla="*/ 7 h 124"/>
                <a:gd name="T22" fmla="*/ 52 w 64"/>
                <a:gd name="T23" fmla="*/ 0 h 124"/>
                <a:gd name="T24" fmla="*/ 64 w 64"/>
                <a:gd name="T25" fmla="*/ 2 h 124"/>
                <a:gd name="T26" fmla="*/ 64 w 64"/>
                <a:gd name="T27" fmla="*/ 2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124">
                  <a:moveTo>
                    <a:pt x="64" y="22"/>
                  </a:moveTo>
                  <a:cubicBezTo>
                    <a:pt x="61" y="19"/>
                    <a:pt x="56" y="18"/>
                    <a:pt x="49" y="18"/>
                  </a:cubicBezTo>
                  <a:cubicBezTo>
                    <a:pt x="40" y="18"/>
                    <a:pt x="33" y="22"/>
                    <a:pt x="28" y="30"/>
                  </a:cubicBezTo>
                  <a:cubicBezTo>
                    <a:pt x="23" y="38"/>
                    <a:pt x="20" y="49"/>
                    <a:pt x="20" y="62"/>
                  </a:cubicBezTo>
                  <a:cubicBezTo>
                    <a:pt x="20" y="124"/>
                    <a:pt x="20" y="124"/>
                    <a:pt x="20" y="124"/>
                  </a:cubicBezTo>
                  <a:cubicBezTo>
                    <a:pt x="0" y="124"/>
                    <a:pt x="0" y="124"/>
                    <a:pt x="0" y="124"/>
                  </a:cubicBezTo>
                  <a:cubicBezTo>
                    <a:pt x="0" y="2"/>
                    <a:pt x="0" y="2"/>
                    <a:pt x="0" y="2"/>
                  </a:cubicBezTo>
                  <a:cubicBezTo>
                    <a:pt x="20" y="2"/>
                    <a:pt x="20" y="2"/>
                    <a:pt x="20" y="2"/>
                  </a:cubicBezTo>
                  <a:cubicBezTo>
                    <a:pt x="20" y="27"/>
                    <a:pt x="20" y="27"/>
                    <a:pt x="20" y="27"/>
                  </a:cubicBezTo>
                  <a:cubicBezTo>
                    <a:pt x="20" y="27"/>
                    <a:pt x="20" y="27"/>
                    <a:pt x="20" y="27"/>
                  </a:cubicBezTo>
                  <a:cubicBezTo>
                    <a:pt x="23" y="19"/>
                    <a:pt x="27" y="12"/>
                    <a:pt x="33" y="7"/>
                  </a:cubicBezTo>
                  <a:cubicBezTo>
                    <a:pt x="39" y="2"/>
                    <a:pt x="45" y="0"/>
                    <a:pt x="52" y="0"/>
                  </a:cubicBezTo>
                  <a:cubicBezTo>
                    <a:pt x="57" y="0"/>
                    <a:pt x="61" y="0"/>
                    <a:pt x="64" y="2"/>
                  </a:cubicBezTo>
                  <a:lnTo>
                    <a:pt x="64"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43"/>
            <p:cNvSpPr>
              <a:spLocks noEditPoints="1"/>
            </p:cNvSpPr>
            <p:nvPr userDrawn="1"/>
          </p:nvSpPr>
          <p:spPr bwMode="auto">
            <a:xfrm>
              <a:off x="2174" y="3939"/>
              <a:ext cx="283" cy="302"/>
            </a:xfrm>
            <a:custGeom>
              <a:avLst/>
              <a:gdLst>
                <a:gd name="T0" fmla="*/ 120 w 120"/>
                <a:gd name="T1" fmla="*/ 64 h 128"/>
                <a:gd name="T2" fmla="*/ 104 w 120"/>
                <a:gd name="T3" fmla="*/ 110 h 128"/>
                <a:gd name="T4" fmla="*/ 59 w 120"/>
                <a:gd name="T5" fmla="*/ 128 h 128"/>
                <a:gd name="T6" fmla="*/ 16 w 120"/>
                <a:gd name="T7" fmla="*/ 111 h 128"/>
                <a:gd name="T8" fmla="*/ 0 w 120"/>
                <a:gd name="T9" fmla="*/ 65 h 128"/>
                <a:gd name="T10" fmla="*/ 16 w 120"/>
                <a:gd name="T11" fmla="*/ 18 h 128"/>
                <a:gd name="T12" fmla="*/ 62 w 120"/>
                <a:gd name="T13" fmla="*/ 0 h 128"/>
                <a:gd name="T14" fmla="*/ 105 w 120"/>
                <a:gd name="T15" fmla="*/ 17 h 128"/>
                <a:gd name="T16" fmla="*/ 120 w 120"/>
                <a:gd name="T17" fmla="*/ 64 h 128"/>
                <a:gd name="T18" fmla="*/ 100 w 120"/>
                <a:gd name="T19" fmla="*/ 64 h 128"/>
                <a:gd name="T20" fmla="*/ 90 w 120"/>
                <a:gd name="T21" fmla="*/ 29 h 128"/>
                <a:gd name="T22" fmla="*/ 61 w 120"/>
                <a:gd name="T23" fmla="*/ 17 h 128"/>
                <a:gd name="T24" fmla="*/ 31 w 120"/>
                <a:gd name="T25" fmla="*/ 29 h 128"/>
                <a:gd name="T26" fmla="*/ 20 w 120"/>
                <a:gd name="T27" fmla="*/ 65 h 128"/>
                <a:gd name="T28" fmla="*/ 31 w 120"/>
                <a:gd name="T29" fmla="*/ 99 h 128"/>
                <a:gd name="T30" fmla="*/ 61 w 120"/>
                <a:gd name="T31" fmla="*/ 111 h 128"/>
                <a:gd name="T32" fmla="*/ 90 w 120"/>
                <a:gd name="T33" fmla="*/ 99 h 128"/>
                <a:gd name="T34" fmla="*/ 100 w 120"/>
                <a:gd name="T35"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0" h="128">
                  <a:moveTo>
                    <a:pt x="120" y="64"/>
                  </a:moveTo>
                  <a:cubicBezTo>
                    <a:pt x="120" y="83"/>
                    <a:pt x="115" y="99"/>
                    <a:pt x="104" y="110"/>
                  </a:cubicBezTo>
                  <a:cubicBezTo>
                    <a:pt x="93" y="122"/>
                    <a:pt x="78" y="128"/>
                    <a:pt x="59" y="128"/>
                  </a:cubicBezTo>
                  <a:cubicBezTo>
                    <a:pt x="41" y="128"/>
                    <a:pt x="27" y="122"/>
                    <a:pt x="16" y="111"/>
                  </a:cubicBezTo>
                  <a:cubicBezTo>
                    <a:pt x="5" y="99"/>
                    <a:pt x="0" y="84"/>
                    <a:pt x="0" y="65"/>
                  </a:cubicBezTo>
                  <a:cubicBezTo>
                    <a:pt x="0" y="45"/>
                    <a:pt x="5" y="29"/>
                    <a:pt x="16" y="18"/>
                  </a:cubicBezTo>
                  <a:cubicBezTo>
                    <a:pt x="27" y="6"/>
                    <a:pt x="43" y="0"/>
                    <a:pt x="62" y="0"/>
                  </a:cubicBezTo>
                  <a:cubicBezTo>
                    <a:pt x="80" y="0"/>
                    <a:pt x="94" y="6"/>
                    <a:pt x="105" y="17"/>
                  </a:cubicBezTo>
                  <a:cubicBezTo>
                    <a:pt x="115" y="28"/>
                    <a:pt x="120" y="44"/>
                    <a:pt x="120" y="64"/>
                  </a:cubicBezTo>
                  <a:close/>
                  <a:moveTo>
                    <a:pt x="100" y="64"/>
                  </a:moveTo>
                  <a:cubicBezTo>
                    <a:pt x="100" y="49"/>
                    <a:pt x="97" y="37"/>
                    <a:pt x="90" y="29"/>
                  </a:cubicBezTo>
                  <a:cubicBezTo>
                    <a:pt x="83" y="21"/>
                    <a:pt x="73" y="17"/>
                    <a:pt x="61" y="17"/>
                  </a:cubicBezTo>
                  <a:cubicBezTo>
                    <a:pt x="48" y="17"/>
                    <a:pt x="38" y="21"/>
                    <a:pt x="31" y="29"/>
                  </a:cubicBezTo>
                  <a:cubicBezTo>
                    <a:pt x="24" y="38"/>
                    <a:pt x="20" y="50"/>
                    <a:pt x="20" y="65"/>
                  </a:cubicBezTo>
                  <a:cubicBezTo>
                    <a:pt x="20" y="79"/>
                    <a:pt x="24" y="91"/>
                    <a:pt x="31" y="99"/>
                  </a:cubicBezTo>
                  <a:cubicBezTo>
                    <a:pt x="38" y="107"/>
                    <a:pt x="48" y="111"/>
                    <a:pt x="61" y="111"/>
                  </a:cubicBezTo>
                  <a:cubicBezTo>
                    <a:pt x="73" y="111"/>
                    <a:pt x="83" y="107"/>
                    <a:pt x="90" y="99"/>
                  </a:cubicBezTo>
                  <a:cubicBezTo>
                    <a:pt x="97" y="91"/>
                    <a:pt x="100" y="79"/>
                    <a:pt x="10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44"/>
            <p:cNvSpPr>
              <a:spLocks/>
            </p:cNvSpPr>
            <p:nvPr userDrawn="1"/>
          </p:nvSpPr>
          <p:spPr bwMode="auto">
            <a:xfrm>
              <a:off x="2528" y="3939"/>
              <a:ext cx="242" cy="295"/>
            </a:xfrm>
            <a:custGeom>
              <a:avLst/>
              <a:gdLst>
                <a:gd name="T0" fmla="*/ 102 w 102"/>
                <a:gd name="T1" fmla="*/ 125 h 125"/>
                <a:gd name="T2" fmla="*/ 82 w 102"/>
                <a:gd name="T3" fmla="*/ 125 h 125"/>
                <a:gd name="T4" fmla="*/ 82 w 102"/>
                <a:gd name="T5" fmla="*/ 55 h 125"/>
                <a:gd name="T6" fmla="*/ 54 w 102"/>
                <a:gd name="T7" fmla="*/ 17 h 125"/>
                <a:gd name="T8" fmla="*/ 30 w 102"/>
                <a:gd name="T9" fmla="*/ 28 h 125"/>
                <a:gd name="T10" fmla="*/ 20 w 102"/>
                <a:gd name="T11" fmla="*/ 55 h 125"/>
                <a:gd name="T12" fmla="*/ 20 w 102"/>
                <a:gd name="T13" fmla="*/ 125 h 125"/>
                <a:gd name="T14" fmla="*/ 0 w 102"/>
                <a:gd name="T15" fmla="*/ 125 h 125"/>
                <a:gd name="T16" fmla="*/ 0 w 102"/>
                <a:gd name="T17" fmla="*/ 3 h 125"/>
                <a:gd name="T18" fmla="*/ 20 w 102"/>
                <a:gd name="T19" fmla="*/ 3 h 125"/>
                <a:gd name="T20" fmla="*/ 20 w 102"/>
                <a:gd name="T21" fmla="*/ 23 h 125"/>
                <a:gd name="T22" fmla="*/ 20 w 102"/>
                <a:gd name="T23" fmla="*/ 23 h 125"/>
                <a:gd name="T24" fmla="*/ 60 w 102"/>
                <a:gd name="T25" fmla="*/ 0 h 125"/>
                <a:gd name="T26" fmla="*/ 91 w 102"/>
                <a:gd name="T27" fmla="*/ 13 h 125"/>
                <a:gd name="T28" fmla="*/ 102 w 102"/>
                <a:gd name="T29" fmla="*/ 50 h 125"/>
                <a:gd name="T30" fmla="*/ 102 w 102"/>
                <a:gd name="T31"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2" h="125">
                  <a:moveTo>
                    <a:pt x="102" y="125"/>
                  </a:moveTo>
                  <a:cubicBezTo>
                    <a:pt x="82" y="125"/>
                    <a:pt x="82" y="125"/>
                    <a:pt x="82" y="125"/>
                  </a:cubicBezTo>
                  <a:cubicBezTo>
                    <a:pt x="82" y="55"/>
                    <a:pt x="82" y="55"/>
                    <a:pt x="82" y="55"/>
                  </a:cubicBezTo>
                  <a:cubicBezTo>
                    <a:pt x="82" y="30"/>
                    <a:pt x="73" y="17"/>
                    <a:pt x="54" y="17"/>
                  </a:cubicBezTo>
                  <a:cubicBezTo>
                    <a:pt x="44" y="17"/>
                    <a:pt x="36" y="20"/>
                    <a:pt x="30" y="28"/>
                  </a:cubicBezTo>
                  <a:cubicBezTo>
                    <a:pt x="23" y="35"/>
                    <a:pt x="20" y="44"/>
                    <a:pt x="20" y="55"/>
                  </a:cubicBezTo>
                  <a:cubicBezTo>
                    <a:pt x="20" y="125"/>
                    <a:pt x="20" y="125"/>
                    <a:pt x="20" y="125"/>
                  </a:cubicBezTo>
                  <a:cubicBezTo>
                    <a:pt x="0" y="125"/>
                    <a:pt x="0" y="125"/>
                    <a:pt x="0" y="125"/>
                  </a:cubicBezTo>
                  <a:cubicBezTo>
                    <a:pt x="0" y="3"/>
                    <a:pt x="0" y="3"/>
                    <a:pt x="0" y="3"/>
                  </a:cubicBezTo>
                  <a:cubicBezTo>
                    <a:pt x="20" y="3"/>
                    <a:pt x="20" y="3"/>
                    <a:pt x="20" y="3"/>
                  </a:cubicBezTo>
                  <a:cubicBezTo>
                    <a:pt x="20" y="23"/>
                    <a:pt x="20" y="23"/>
                    <a:pt x="20" y="23"/>
                  </a:cubicBezTo>
                  <a:cubicBezTo>
                    <a:pt x="20" y="23"/>
                    <a:pt x="20" y="23"/>
                    <a:pt x="20" y="23"/>
                  </a:cubicBezTo>
                  <a:cubicBezTo>
                    <a:pt x="29" y="8"/>
                    <a:pt x="43" y="0"/>
                    <a:pt x="60" y="0"/>
                  </a:cubicBezTo>
                  <a:cubicBezTo>
                    <a:pt x="74" y="0"/>
                    <a:pt x="84" y="4"/>
                    <a:pt x="91" y="13"/>
                  </a:cubicBezTo>
                  <a:cubicBezTo>
                    <a:pt x="98" y="22"/>
                    <a:pt x="102" y="34"/>
                    <a:pt x="102" y="50"/>
                  </a:cubicBezTo>
                  <a:lnTo>
                    <a:pt x="102"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45"/>
            <p:cNvSpPr>
              <a:spLocks/>
            </p:cNvSpPr>
            <p:nvPr userDrawn="1"/>
          </p:nvSpPr>
          <p:spPr bwMode="auto">
            <a:xfrm>
              <a:off x="2822" y="3861"/>
              <a:ext cx="168" cy="380"/>
            </a:xfrm>
            <a:custGeom>
              <a:avLst/>
              <a:gdLst>
                <a:gd name="T0" fmla="*/ 71 w 71"/>
                <a:gd name="T1" fmla="*/ 157 h 161"/>
                <a:gd name="T2" fmla="*/ 53 w 71"/>
                <a:gd name="T3" fmla="*/ 161 h 161"/>
                <a:gd name="T4" fmla="*/ 21 w 71"/>
                <a:gd name="T5" fmla="*/ 125 h 161"/>
                <a:gd name="T6" fmla="*/ 21 w 71"/>
                <a:gd name="T7" fmla="*/ 53 h 161"/>
                <a:gd name="T8" fmla="*/ 0 w 71"/>
                <a:gd name="T9" fmla="*/ 53 h 161"/>
                <a:gd name="T10" fmla="*/ 0 w 71"/>
                <a:gd name="T11" fmla="*/ 36 h 161"/>
                <a:gd name="T12" fmla="*/ 21 w 71"/>
                <a:gd name="T13" fmla="*/ 36 h 161"/>
                <a:gd name="T14" fmla="*/ 21 w 71"/>
                <a:gd name="T15" fmla="*/ 6 h 161"/>
                <a:gd name="T16" fmla="*/ 40 w 71"/>
                <a:gd name="T17" fmla="*/ 0 h 161"/>
                <a:gd name="T18" fmla="*/ 40 w 71"/>
                <a:gd name="T19" fmla="*/ 36 h 161"/>
                <a:gd name="T20" fmla="*/ 71 w 71"/>
                <a:gd name="T21" fmla="*/ 36 h 161"/>
                <a:gd name="T22" fmla="*/ 71 w 71"/>
                <a:gd name="T23" fmla="*/ 53 h 161"/>
                <a:gd name="T24" fmla="*/ 40 w 71"/>
                <a:gd name="T25" fmla="*/ 53 h 161"/>
                <a:gd name="T26" fmla="*/ 40 w 71"/>
                <a:gd name="T27" fmla="*/ 122 h 161"/>
                <a:gd name="T28" fmla="*/ 45 w 71"/>
                <a:gd name="T29" fmla="*/ 139 h 161"/>
                <a:gd name="T30" fmla="*/ 59 w 71"/>
                <a:gd name="T31" fmla="*/ 144 h 161"/>
                <a:gd name="T32" fmla="*/ 71 w 71"/>
                <a:gd name="T33" fmla="*/ 140 h 161"/>
                <a:gd name="T34" fmla="*/ 71 w 71"/>
                <a:gd name="T35" fmla="*/ 157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161">
                  <a:moveTo>
                    <a:pt x="71" y="157"/>
                  </a:moveTo>
                  <a:cubicBezTo>
                    <a:pt x="66" y="160"/>
                    <a:pt x="60" y="161"/>
                    <a:pt x="53" y="161"/>
                  </a:cubicBezTo>
                  <a:cubicBezTo>
                    <a:pt x="31" y="161"/>
                    <a:pt x="21" y="149"/>
                    <a:pt x="21" y="125"/>
                  </a:cubicBezTo>
                  <a:cubicBezTo>
                    <a:pt x="21" y="53"/>
                    <a:pt x="21" y="53"/>
                    <a:pt x="21" y="53"/>
                  </a:cubicBezTo>
                  <a:cubicBezTo>
                    <a:pt x="0" y="53"/>
                    <a:pt x="0" y="53"/>
                    <a:pt x="0" y="53"/>
                  </a:cubicBezTo>
                  <a:cubicBezTo>
                    <a:pt x="0" y="36"/>
                    <a:pt x="0" y="36"/>
                    <a:pt x="0" y="36"/>
                  </a:cubicBezTo>
                  <a:cubicBezTo>
                    <a:pt x="21" y="36"/>
                    <a:pt x="21" y="36"/>
                    <a:pt x="21" y="36"/>
                  </a:cubicBezTo>
                  <a:cubicBezTo>
                    <a:pt x="21" y="6"/>
                    <a:pt x="21" y="6"/>
                    <a:pt x="21" y="6"/>
                  </a:cubicBezTo>
                  <a:cubicBezTo>
                    <a:pt x="40" y="0"/>
                    <a:pt x="40" y="0"/>
                    <a:pt x="40" y="0"/>
                  </a:cubicBezTo>
                  <a:cubicBezTo>
                    <a:pt x="40" y="36"/>
                    <a:pt x="40" y="36"/>
                    <a:pt x="40" y="36"/>
                  </a:cubicBezTo>
                  <a:cubicBezTo>
                    <a:pt x="71" y="36"/>
                    <a:pt x="71" y="36"/>
                    <a:pt x="71" y="36"/>
                  </a:cubicBezTo>
                  <a:cubicBezTo>
                    <a:pt x="71" y="53"/>
                    <a:pt x="71" y="53"/>
                    <a:pt x="71" y="53"/>
                  </a:cubicBezTo>
                  <a:cubicBezTo>
                    <a:pt x="40" y="53"/>
                    <a:pt x="40" y="53"/>
                    <a:pt x="40" y="53"/>
                  </a:cubicBezTo>
                  <a:cubicBezTo>
                    <a:pt x="40" y="122"/>
                    <a:pt x="40" y="122"/>
                    <a:pt x="40" y="122"/>
                  </a:cubicBezTo>
                  <a:cubicBezTo>
                    <a:pt x="40" y="130"/>
                    <a:pt x="42" y="136"/>
                    <a:pt x="45" y="139"/>
                  </a:cubicBezTo>
                  <a:cubicBezTo>
                    <a:pt x="47" y="142"/>
                    <a:pt x="52" y="144"/>
                    <a:pt x="59" y="144"/>
                  </a:cubicBezTo>
                  <a:cubicBezTo>
                    <a:pt x="63" y="144"/>
                    <a:pt x="68" y="143"/>
                    <a:pt x="71" y="140"/>
                  </a:cubicBezTo>
                  <a:lnTo>
                    <a:pt x="71" y="1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46"/>
            <p:cNvSpPr>
              <a:spLocks noEditPoints="1"/>
            </p:cNvSpPr>
            <p:nvPr userDrawn="1"/>
          </p:nvSpPr>
          <p:spPr bwMode="auto">
            <a:xfrm>
              <a:off x="3030" y="3939"/>
              <a:ext cx="284" cy="302"/>
            </a:xfrm>
            <a:custGeom>
              <a:avLst/>
              <a:gdLst>
                <a:gd name="T0" fmla="*/ 120 w 120"/>
                <a:gd name="T1" fmla="*/ 64 h 128"/>
                <a:gd name="T2" fmla="*/ 104 w 120"/>
                <a:gd name="T3" fmla="*/ 110 h 128"/>
                <a:gd name="T4" fmla="*/ 59 w 120"/>
                <a:gd name="T5" fmla="*/ 128 h 128"/>
                <a:gd name="T6" fmla="*/ 16 w 120"/>
                <a:gd name="T7" fmla="*/ 111 h 128"/>
                <a:gd name="T8" fmla="*/ 0 w 120"/>
                <a:gd name="T9" fmla="*/ 65 h 128"/>
                <a:gd name="T10" fmla="*/ 17 w 120"/>
                <a:gd name="T11" fmla="*/ 18 h 128"/>
                <a:gd name="T12" fmla="*/ 62 w 120"/>
                <a:gd name="T13" fmla="*/ 0 h 128"/>
                <a:gd name="T14" fmla="*/ 105 w 120"/>
                <a:gd name="T15" fmla="*/ 17 h 128"/>
                <a:gd name="T16" fmla="*/ 120 w 120"/>
                <a:gd name="T17" fmla="*/ 64 h 128"/>
                <a:gd name="T18" fmla="*/ 100 w 120"/>
                <a:gd name="T19" fmla="*/ 64 h 128"/>
                <a:gd name="T20" fmla="*/ 90 w 120"/>
                <a:gd name="T21" fmla="*/ 29 h 128"/>
                <a:gd name="T22" fmla="*/ 61 w 120"/>
                <a:gd name="T23" fmla="*/ 17 h 128"/>
                <a:gd name="T24" fmla="*/ 31 w 120"/>
                <a:gd name="T25" fmla="*/ 29 h 128"/>
                <a:gd name="T26" fmla="*/ 20 w 120"/>
                <a:gd name="T27" fmla="*/ 65 h 128"/>
                <a:gd name="T28" fmla="*/ 31 w 120"/>
                <a:gd name="T29" fmla="*/ 99 h 128"/>
                <a:gd name="T30" fmla="*/ 61 w 120"/>
                <a:gd name="T31" fmla="*/ 111 h 128"/>
                <a:gd name="T32" fmla="*/ 90 w 120"/>
                <a:gd name="T33" fmla="*/ 99 h 128"/>
                <a:gd name="T34" fmla="*/ 100 w 120"/>
                <a:gd name="T35"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0" h="128">
                  <a:moveTo>
                    <a:pt x="120" y="64"/>
                  </a:moveTo>
                  <a:cubicBezTo>
                    <a:pt x="120" y="83"/>
                    <a:pt x="115" y="99"/>
                    <a:pt x="104" y="110"/>
                  </a:cubicBezTo>
                  <a:cubicBezTo>
                    <a:pt x="93" y="122"/>
                    <a:pt x="78" y="128"/>
                    <a:pt x="59" y="128"/>
                  </a:cubicBezTo>
                  <a:cubicBezTo>
                    <a:pt x="41" y="128"/>
                    <a:pt x="27" y="122"/>
                    <a:pt x="16" y="111"/>
                  </a:cubicBezTo>
                  <a:cubicBezTo>
                    <a:pt x="5" y="99"/>
                    <a:pt x="0" y="84"/>
                    <a:pt x="0" y="65"/>
                  </a:cubicBezTo>
                  <a:cubicBezTo>
                    <a:pt x="0" y="45"/>
                    <a:pt x="5" y="29"/>
                    <a:pt x="17" y="18"/>
                  </a:cubicBezTo>
                  <a:cubicBezTo>
                    <a:pt x="28" y="6"/>
                    <a:pt x="43" y="0"/>
                    <a:pt x="62" y="0"/>
                  </a:cubicBezTo>
                  <a:cubicBezTo>
                    <a:pt x="80" y="0"/>
                    <a:pt x="95" y="6"/>
                    <a:pt x="105" y="17"/>
                  </a:cubicBezTo>
                  <a:cubicBezTo>
                    <a:pt x="115" y="28"/>
                    <a:pt x="120" y="44"/>
                    <a:pt x="120" y="64"/>
                  </a:cubicBezTo>
                  <a:close/>
                  <a:moveTo>
                    <a:pt x="100" y="64"/>
                  </a:moveTo>
                  <a:cubicBezTo>
                    <a:pt x="100" y="49"/>
                    <a:pt x="97" y="37"/>
                    <a:pt x="90" y="29"/>
                  </a:cubicBezTo>
                  <a:cubicBezTo>
                    <a:pt x="83" y="21"/>
                    <a:pt x="73" y="17"/>
                    <a:pt x="61" y="17"/>
                  </a:cubicBezTo>
                  <a:cubicBezTo>
                    <a:pt x="48" y="17"/>
                    <a:pt x="38" y="21"/>
                    <a:pt x="31" y="29"/>
                  </a:cubicBezTo>
                  <a:cubicBezTo>
                    <a:pt x="24" y="38"/>
                    <a:pt x="20" y="50"/>
                    <a:pt x="20" y="65"/>
                  </a:cubicBezTo>
                  <a:cubicBezTo>
                    <a:pt x="20" y="79"/>
                    <a:pt x="24" y="91"/>
                    <a:pt x="31" y="99"/>
                  </a:cubicBezTo>
                  <a:cubicBezTo>
                    <a:pt x="38" y="107"/>
                    <a:pt x="48" y="111"/>
                    <a:pt x="61" y="111"/>
                  </a:cubicBezTo>
                  <a:cubicBezTo>
                    <a:pt x="74" y="111"/>
                    <a:pt x="83" y="107"/>
                    <a:pt x="90" y="99"/>
                  </a:cubicBezTo>
                  <a:cubicBezTo>
                    <a:pt x="97" y="91"/>
                    <a:pt x="100" y="79"/>
                    <a:pt x="10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47"/>
            <p:cNvSpPr>
              <a:spLocks/>
            </p:cNvSpPr>
            <p:nvPr userDrawn="1"/>
          </p:nvSpPr>
          <p:spPr bwMode="auto">
            <a:xfrm>
              <a:off x="3349" y="4170"/>
              <a:ext cx="78" cy="140"/>
            </a:xfrm>
            <a:custGeom>
              <a:avLst/>
              <a:gdLst>
                <a:gd name="T0" fmla="*/ 78 w 78"/>
                <a:gd name="T1" fmla="*/ 0 h 140"/>
                <a:gd name="T2" fmla="*/ 33 w 78"/>
                <a:gd name="T3" fmla="*/ 140 h 140"/>
                <a:gd name="T4" fmla="*/ 0 w 78"/>
                <a:gd name="T5" fmla="*/ 140 h 140"/>
                <a:gd name="T6" fmla="*/ 33 w 78"/>
                <a:gd name="T7" fmla="*/ 0 h 140"/>
                <a:gd name="T8" fmla="*/ 78 w 78"/>
                <a:gd name="T9" fmla="*/ 0 h 140"/>
              </a:gdLst>
              <a:ahLst/>
              <a:cxnLst>
                <a:cxn ang="0">
                  <a:pos x="T0" y="T1"/>
                </a:cxn>
                <a:cxn ang="0">
                  <a:pos x="T2" y="T3"/>
                </a:cxn>
                <a:cxn ang="0">
                  <a:pos x="T4" y="T5"/>
                </a:cxn>
                <a:cxn ang="0">
                  <a:pos x="T6" y="T7"/>
                </a:cxn>
                <a:cxn ang="0">
                  <a:pos x="T8" y="T9"/>
                </a:cxn>
              </a:cxnLst>
              <a:rect l="0" t="0" r="r" b="b"/>
              <a:pathLst>
                <a:path w="78" h="140">
                  <a:moveTo>
                    <a:pt x="78" y="0"/>
                  </a:moveTo>
                  <a:lnTo>
                    <a:pt x="33" y="140"/>
                  </a:lnTo>
                  <a:lnTo>
                    <a:pt x="0" y="140"/>
                  </a:lnTo>
                  <a:lnTo>
                    <a:pt x="33" y="0"/>
                  </a:lnTo>
                  <a:lnTo>
                    <a:pt x="7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48"/>
            <p:cNvSpPr>
              <a:spLocks/>
            </p:cNvSpPr>
            <p:nvPr userDrawn="1"/>
          </p:nvSpPr>
          <p:spPr bwMode="auto">
            <a:xfrm>
              <a:off x="3626" y="3823"/>
              <a:ext cx="300" cy="418"/>
            </a:xfrm>
            <a:custGeom>
              <a:avLst/>
              <a:gdLst>
                <a:gd name="T0" fmla="*/ 127 w 127"/>
                <a:gd name="T1" fmla="*/ 167 h 177"/>
                <a:gd name="T2" fmla="*/ 80 w 127"/>
                <a:gd name="T3" fmla="*/ 177 h 177"/>
                <a:gd name="T4" fmla="*/ 38 w 127"/>
                <a:gd name="T5" fmla="*/ 166 h 177"/>
                <a:gd name="T6" fmla="*/ 10 w 127"/>
                <a:gd name="T7" fmla="*/ 136 h 177"/>
                <a:gd name="T8" fmla="*/ 0 w 127"/>
                <a:gd name="T9" fmla="*/ 92 h 177"/>
                <a:gd name="T10" fmla="*/ 11 w 127"/>
                <a:gd name="T11" fmla="*/ 45 h 177"/>
                <a:gd name="T12" fmla="*/ 42 w 127"/>
                <a:gd name="T13" fmla="*/ 12 h 177"/>
                <a:gd name="T14" fmla="*/ 87 w 127"/>
                <a:gd name="T15" fmla="*/ 0 h 177"/>
                <a:gd name="T16" fmla="*/ 127 w 127"/>
                <a:gd name="T17" fmla="*/ 7 h 177"/>
                <a:gd name="T18" fmla="*/ 127 w 127"/>
                <a:gd name="T19" fmla="*/ 29 h 177"/>
                <a:gd name="T20" fmla="*/ 87 w 127"/>
                <a:gd name="T21" fmla="*/ 18 h 177"/>
                <a:gd name="T22" fmla="*/ 52 w 127"/>
                <a:gd name="T23" fmla="*/ 27 h 177"/>
                <a:gd name="T24" fmla="*/ 29 w 127"/>
                <a:gd name="T25" fmla="*/ 53 h 177"/>
                <a:gd name="T26" fmla="*/ 21 w 127"/>
                <a:gd name="T27" fmla="*/ 91 h 177"/>
                <a:gd name="T28" fmla="*/ 28 w 127"/>
                <a:gd name="T29" fmla="*/ 127 h 177"/>
                <a:gd name="T30" fmla="*/ 50 w 127"/>
                <a:gd name="T31" fmla="*/ 151 h 177"/>
                <a:gd name="T32" fmla="*/ 83 w 127"/>
                <a:gd name="T33" fmla="*/ 159 h 177"/>
                <a:gd name="T34" fmla="*/ 127 w 127"/>
                <a:gd name="T35" fmla="*/ 148 h 177"/>
                <a:gd name="T36" fmla="*/ 127 w 127"/>
                <a:gd name="T37" fmla="*/ 16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177">
                  <a:moveTo>
                    <a:pt x="127" y="167"/>
                  </a:moveTo>
                  <a:cubicBezTo>
                    <a:pt x="115" y="174"/>
                    <a:pt x="99" y="177"/>
                    <a:pt x="80" y="177"/>
                  </a:cubicBezTo>
                  <a:cubicBezTo>
                    <a:pt x="64" y="177"/>
                    <a:pt x="50" y="174"/>
                    <a:pt x="38" y="166"/>
                  </a:cubicBezTo>
                  <a:cubicBezTo>
                    <a:pt x="26" y="159"/>
                    <a:pt x="16" y="149"/>
                    <a:pt x="10" y="136"/>
                  </a:cubicBezTo>
                  <a:cubicBezTo>
                    <a:pt x="3" y="123"/>
                    <a:pt x="0" y="109"/>
                    <a:pt x="0" y="92"/>
                  </a:cubicBezTo>
                  <a:cubicBezTo>
                    <a:pt x="0" y="74"/>
                    <a:pt x="3" y="59"/>
                    <a:pt x="11" y="45"/>
                  </a:cubicBezTo>
                  <a:cubicBezTo>
                    <a:pt x="18" y="31"/>
                    <a:pt x="29" y="20"/>
                    <a:pt x="42" y="12"/>
                  </a:cubicBezTo>
                  <a:cubicBezTo>
                    <a:pt x="55" y="4"/>
                    <a:pt x="70" y="0"/>
                    <a:pt x="87" y="0"/>
                  </a:cubicBezTo>
                  <a:cubicBezTo>
                    <a:pt x="103" y="0"/>
                    <a:pt x="116" y="3"/>
                    <a:pt x="127" y="7"/>
                  </a:cubicBezTo>
                  <a:cubicBezTo>
                    <a:pt x="127" y="29"/>
                    <a:pt x="127" y="29"/>
                    <a:pt x="127" y="29"/>
                  </a:cubicBezTo>
                  <a:cubicBezTo>
                    <a:pt x="115" y="22"/>
                    <a:pt x="101" y="18"/>
                    <a:pt x="87" y="18"/>
                  </a:cubicBezTo>
                  <a:cubicBezTo>
                    <a:pt x="74" y="18"/>
                    <a:pt x="62" y="21"/>
                    <a:pt x="52" y="27"/>
                  </a:cubicBezTo>
                  <a:cubicBezTo>
                    <a:pt x="42" y="33"/>
                    <a:pt x="34" y="42"/>
                    <a:pt x="29" y="53"/>
                  </a:cubicBezTo>
                  <a:cubicBezTo>
                    <a:pt x="23" y="64"/>
                    <a:pt x="21" y="76"/>
                    <a:pt x="21" y="91"/>
                  </a:cubicBezTo>
                  <a:cubicBezTo>
                    <a:pt x="21" y="104"/>
                    <a:pt x="23" y="116"/>
                    <a:pt x="28" y="127"/>
                  </a:cubicBezTo>
                  <a:cubicBezTo>
                    <a:pt x="34" y="137"/>
                    <a:pt x="41" y="145"/>
                    <a:pt x="50" y="151"/>
                  </a:cubicBezTo>
                  <a:cubicBezTo>
                    <a:pt x="60" y="156"/>
                    <a:pt x="71" y="159"/>
                    <a:pt x="83" y="159"/>
                  </a:cubicBezTo>
                  <a:cubicBezTo>
                    <a:pt x="100" y="159"/>
                    <a:pt x="115" y="155"/>
                    <a:pt x="127" y="148"/>
                  </a:cubicBezTo>
                  <a:lnTo>
                    <a:pt x="127" y="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49"/>
            <p:cNvSpPr>
              <a:spLocks noEditPoints="1"/>
            </p:cNvSpPr>
            <p:nvPr userDrawn="1"/>
          </p:nvSpPr>
          <p:spPr bwMode="auto">
            <a:xfrm>
              <a:off x="3979" y="3939"/>
              <a:ext cx="229" cy="302"/>
            </a:xfrm>
            <a:custGeom>
              <a:avLst/>
              <a:gdLst>
                <a:gd name="T0" fmla="*/ 97 w 97"/>
                <a:gd name="T1" fmla="*/ 125 h 128"/>
                <a:gd name="T2" fmla="*/ 77 w 97"/>
                <a:gd name="T3" fmla="*/ 125 h 128"/>
                <a:gd name="T4" fmla="*/ 77 w 97"/>
                <a:gd name="T5" fmla="*/ 106 h 128"/>
                <a:gd name="T6" fmla="*/ 77 w 97"/>
                <a:gd name="T7" fmla="*/ 106 h 128"/>
                <a:gd name="T8" fmla="*/ 39 w 97"/>
                <a:gd name="T9" fmla="*/ 128 h 128"/>
                <a:gd name="T10" fmla="*/ 11 w 97"/>
                <a:gd name="T11" fmla="*/ 118 h 128"/>
                <a:gd name="T12" fmla="*/ 0 w 97"/>
                <a:gd name="T13" fmla="*/ 93 h 128"/>
                <a:gd name="T14" fmla="*/ 41 w 97"/>
                <a:gd name="T15" fmla="*/ 53 h 128"/>
                <a:gd name="T16" fmla="*/ 77 w 97"/>
                <a:gd name="T17" fmla="*/ 48 h 128"/>
                <a:gd name="T18" fmla="*/ 52 w 97"/>
                <a:gd name="T19" fmla="*/ 17 h 128"/>
                <a:gd name="T20" fmla="*/ 12 w 97"/>
                <a:gd name="T21" fmla="*/ 32 h 128"/>
                <a:gd name="T22" fmla="*/ 12 w 97"/>
                <a:gd name="T23" fmla="*/ 12 h 128"/>
                <a:gd name="T24" fmla="*/ 31 w 97"/>
                <a:gd name="T25" fmla="*/ 4 h 128"/>
                <a:gd name="T26" fmla="*/ 54 w 97"/>
                <a:gd name="T27" fmla="*/ 0 h 128"/>
                <a:gd name="T28" fmla="*/ 97 w 97"/>
                <a:gd name="T29" fmla="*/ 46 h 128"/>
                <a:gd name="T30" fmla="*/ 97 w 97"/>
                <a:gd name="T31" fmla="*/ 125 h 128"/>
                <a:gd name="T32" fmla="*/ 77 w 97"/>
                <a:gd name="T33" fmla="*/ 63 h 128"/>
                <a:gd name="T34" fmla="*/ 48 w 97"/>
                <a:gd name="T35" fmla="*/ 68 h 128"/>
                <a:gd name="T36" fmla="*/ 27 w 97"/>
                <a:gd name="T37" fmla="*/ 75 h 128"/>
                <a:gd name="T38" fmla="*/ 20 w 97"/>
                <a:gd name="T39" fmla="*/ 91 h 128"/>
                <a:gd name="T40" fmla="*/ 27 w 97"/>
                <a:gd name="T41" fmla="*/ 106 h 128"/>
                <a:gd name="T42" fmla="*/ 44 w 97"/>
                <a:gd name="T43" fmla="*/ 111 h 128"/>
                <a:gd name="T44" fmla="*/ 68 w 97"/>
                <a:gd name="T45" fmla="*/ 101 h 128"/>
                <a:gd name="T46" fmla="*/ 77 w 97"/>
                <a:gd name="T47" fmla="*/ 76 h 128"/>
                <a:gd name="T48" fmla="*/ 77 w 97"/>
                <a:gd name="T49" fmla="*/ 6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7" h="128">
                  <a:moveTo>
                    <a:pt x="97" y="125"/>
                  </a:moveTo>
                  <a:cubicBezTo>
                    <a:pt x="77" y="125"/>
                    <a:pt x="77" y="125"/>
                    <a:pt x="77" y="125"/>
                  </a:cubicBezTo>
                  <a:cubicBezTo>
                    <a:pt x="77" y="106"/>
                    <a:pt x="77" y="106"/>
                    <a:pt x="77" y="106"/>
                  </a:cubicBezTo>
                  <a:cubicBezTo>
                    <a:pt x="77" y="106"/>
                    <a:pt x="77" y="106"/>
                    <a:pt x="77" y="106"/>
                  </a:cubicBezTo>
                  <a:cubicBezTo>
                    <a:pt x="68" y="121"/>
                    <a:pt x="56" y="128"/>
                    <a:pt x="39" y="128"/>
                  </a:cubicBezTo>
                  <a:cubicBezTo>
                    <a:pt x="28" y="128"/>
                    <a:pt x="18" y="125"/>
                    <a:pt x="11" y="118"/>
                  </a:cubicBezTo>
                  <a:cubicBezTo>
                    <a:pt x="4" y="112"/>
                    <a:pt x="0" y="103"/>
                    <a:pt x="0" y="93"/>
                  </a:cubicBezTo>
                  <a:cubicBezTo>
                    <a:pt x="0" y="70"/>
                    <a:pt x="14" y="57"/>
                    <a:pt x="41" y="53"/>
                  </a:cubicBezTo>
                  <a:cubicBezTo>
                    <a:pt x="77" y="48"/>
                    <a:pt x="77" y="48"/>
                    <a:pt x="77" y="48"/>
                  </a:cubicBezTo>
                  <a:cubicBezTo>
                    <a:pt x="77" y="27"/>
                    <a:pt x="69" y="17"/>
                    <a:pt x="52" y="17"/>
                  </a:cubicBezTo>
                  <a:cubicBezTo>
                    <a:pt x="38" y="17"/>
                    <a:pt x="24" y="22"/>
                    <a:pt x="12" y="32"/>
                  </a:cubicBezTo>
                  <a:cubicBezTo>
                    <a:pt x="12" y="12"/>
                    <a:pt x="12" y="12"/>
                    <a:pt x="12" y="12"/>
                  </a:cubicBezTo>
                  <a:cubicBezTo>
                    <a:pt x="16" y="9"/>
                    <a:pt x="22" y="6"/>
                    <a:pt x="31" y="4"/>
                  </a:cubicBezTo>
                  <a:cubicBezTo>
                    <a:pt x="39" y="1"/>
                    <a:pt x="47" y="0"/>
                    <a:pt x="54" y="0"/>
                  </a:cubicBezTo>
                  <a:cubicBezTo>
                    <a:pt x="83" y="0"/>
                    <a:pt x="97" y="15"/>
                    <a:pt x="97" y="46"/>
                  </a:cubicBezTo>
                  <a:lnTo>
                    <a:pt x="97" y="125"/>
                  </a:lnTo>
                  <a:close/>
                  <a:moveTo>
                    <a:pt x="77" y="63"/>
                  </a:moveTo>
                  <a:cubicBezTo>
                    <a:pt x="48" y="68"/>
                    <a:pt x="48" y="68"/>
                    <a:pt x="48" y="68"/>
                  </a:cubicBezTo>
                  <a:cubicBezTo>
                    <a:pt x="38" y="69"/>
                    <a:pt x="31" y="71"/>
                    <a:pt x="27" y="75"/>
                  </a:cubicBezTo>
                  <a:cubicBezTo>
                    <a:pt x="23" y="78"/>
                    <a:pt x="20" y="84"/>
                    <a:pt x="20" y="91"/>
                  </a:cubicBezTo>
                  <a:cubicBezTo>
                    <a:pt x="20" y="97"/>
                    <a:pt x="23" y="102"/>
                    <a:pt x="27" y="106"/>
                  </a:cubicBezTo>
                  <a:cubicBezTo>
                    <a:pt x="31" y="110"/>
                    <a:pt x="37" y="111"/>
                    <a:pt x="44" y="111"/>
                  </a:cubicBezTo>
                  <a:cubicBezTo>
                    <a:pt x="54" y="111"/>
                    <a:pt x="62" y="108"/>
                    <a:pt x="68" y="101"/>
                  </a:cubicBezTo>
                  <a:cubicBezTo>
                    <a:pt x="74" y="94"/>
                    <a:pt x="77" y="86"/>
                    <a:pt x="77" y="76"/>
                  </a:cubicBezTo>
                  <a:lnTo>
                    <a:pt x="77"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50"/>
            <p:cNvSpPr>
              <a:spLocks/>
            </p:cNvSpPr>
            <p:nvPr userDrawn="1"/>
          </p:nvSpPr>
          <p:spPr bwMode="auto">
            <a:xfrm>
              <a:off x="4296" y="3939"/>
              <a:ext cx="238" cy="295"/>
            </a:xfrm>
            <a:custGeom>
              <a:avLst/>
              <a:gdLst>
                <a:gd name="T0" fmla="*/ 101 w 101"/>
                <a:gd name="T1" fmla="*/ 125 h 125"/>
                <a:gd name="T2" fmla="*/ 82 w 101"/>
                <a:gd name="T3" fmla="*/ 125 h 125"/>
                <a:gd name="T4" fmla="*/ 82 w 101"/>
                <a:gd name="T5" fmla="*/ 55 h 125"/>
                <a:gd name="T6" fmla="*/ 53 w 101"/>
                <a:gd name="T7" fmla="*/ 17 h 125"/>
                <a:gd name="T8" fmla="*/ 29 w 101"/>
                <a:gd name="T9" fmla="*/ 28 h 125"/>
                <a:gd name="T10" fmla="*/ 19 w 101"/>
                <a:gd name="T11" fmla="*/ 55 h 125"/>
                <a:gd name="T12" fmla="*/ 19 w 101"/>
                <a:gd name="T13" fmla="*/ 125 h 125"/>
                <a:gd name="T14" fmla="*/ 0 w 101"/>
                <a:gd name="T15" fmla="*/ 125 h 125"/>
                <a:gd name="T16" fmla="*/ 0 w 101"/>
                <a:gd name="T17" fmla="*/ 3 h 125"/>
                <a:gd name="T18" fmla="*/ 19 w 101"/>
                <a:gd name="T19" fmla="*/ 3 h 125"/>
                <a:gd name="T20" fmla="*/ 19 w 101"/>
                <a:gd name="T21" fmla="*/ 23 h 125"/>
                <a:gd name="T22" fmla="*/ 20 w 101"/>
                <a:gd name="T23" fmla="*/ 23 h 125"/>
                <a:gd name="T24" fmla="*/ 60 w 101"/>
                <a:gd name="T25" fmla="*/ 0 h 125"/>
                <a:gd name="T26" fmla="*/ 91 w 101"/>
                <a:gd name="T27" fmla="*/ 13 h 125"/>
                <a:gd name="T28" fmla="*/ 101 w 101"/>
                <a:gd name="T29" fmla="*/ 50 h 125"/>
                <a:gd name="T30" fmla="*/ 101 w 101"/>
                <a:gd name="T31"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1" h="125">
                  <a:moveTo>
                    <a:pt x="101" y="125"/>
                  </a:moveTo>
                  <a:cubicBezTo>
                    <a:pt x="82" y="125"/>
                    <a:pt x="82" y="125"/>
                    <a:pt x="82" y="125"/>
                  </a:cubicBezTo>
                  <a:cubicBezTo>
                    <a:pt x="82" y="55"/>
                    <a:pt x="82" y="55"/>
                    <a:pt x="82" y="55"/>
                  </a:cubicBezTo>
                  <a:cubicBezTo>
                    <a:pt x="82" y="30"/>
                    <a:pt x="72" y="17"/>
                    <a:pt x="53" y="17"/>
                  </a:cubicBezTo>
                  <a:cubicBezTo>
                    <a:pt x="44" y="17"/>
                    <a:pt x="36" y="20"/>
                    <a:pt x="29" y="28"/>
                  </a:cubicBezTo>
                  <a:cubicBezTo>
                    <a:pt x="23" y="35"/>
                    <a:pt x="19" y="44"/>
                    <a:pt x="19" y="55"/>
                  </a:cubicBezTo>
                  <a:cubicBezTo>
                    <a:pt x="19" y="125"/>
                    <a:pt x="19" y="125"/>
                    <a:pt x="19" y="125"/>
                  </a:cubicBezTo>
                  <a:cubicBezTo>
                    <a:pt x="0" y="125"/>
                    <a:pt x="0" y="125"/>
                    <a:pt x="0" y="125"/>
                  </a:cubicBezTo>
                  <a:cubicBezTo>
                    <a:pt x="0" y="3"/>
                    <a:pt x="0" y="3"/>
                    <a:pt x="0" y="3"/>
                  </a:cubicBezTo>
                  <a:cubicBezTo>
                    <a:pt x="19" y="3"/>
                    <a:pt x="19" y="3"/>
                    <a:pt x="19" y="3"/>
                  </a:cubicBezTo>
                  <a:cubicBezTo>
                    <a:pt x="19" y="23"/>
                    <a:pt x="19" y="23"/>
                    <a:pt x="19" y="23"/>
                  </a:cubicBezTo>
                  <a:cubicBezTo>
                    <a:pt x="20" y="23"/>
                    <a:pt x="20" y="23"/>
                    <a:pt x="20" y="23"/>
                  </a:cubicBezTo>
                  <a:cubicBezTo>
                    <a:pt x="29" y="8"/>
                    <a:pt x="42" y="0"/>
                    <a:pt x="60" y="0"/>
                  </a:cubicBezTo>
                  <a:cubicBezTo>
                    <a:pt x="73" y="0"/>
                    <a:pt x="84" y="4"/>
                    <a:pt x="91" y="13"/>
                  </a:cubicBezTo>
                  <a:cubicBezTo>
                    <a:pt x="98" y="22"/>
                    <a:pt x="101" y="34"/>
                    <a:pt x="101" y="50"/>
                  </a:cubicBezTo>
                  <a:lnTo>
                    <a:pt x="101"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1"/>
            <p:cNvSpPr>
              <a:spLocks noEditPoints="1"/>
            </p:cNvSpPr>
            <p:nvPr userDrawn="1"/>
          </p:nvSpPr>
          <p:spPr bwMode="auto">
            <a:xfrm>
              <a:off x="4598" y="3939"/>
              <a:ext cx="227" cy="302"/>
            </a:xfrm>
            <a:custGeom>
              <a:avLst/>
              <a:gdLst>
                <a:gd name="T0" fmla="*/ 96 w 96"/>
                <a:gd name="T1" fmla="*/ 125 h 128"/>
                <a:gd name="T2" fmla="*/ 77 w 96"/>
                <a:gd name="T3" fmla="*/ 125 h 128"/>
                <a:gd name="T4" fmla="*/ 77 w 96"/>
                <a:gd name="T5" fmla="*/ 106 h 128"/>
                <a:gd name="T6" fmla="*/ 76 w 96"/>
                <a:gd name="T7" fmla="*/ 106 h 128"/>
                <a:gd name="T8" fmla="*/ 39 w 96"/>
                <a:gd name="T9" fmla="*/ 128 h 128"/>
                <a:gd name="T10" fmla="*/ 11 w 96"/>
                <a:gd name="T11" fmla="*/ 118 h 128"/>
                <a:gd name="T12" fmla="*/ 0 w 96"/>
                <a:gd name="T13" fmla="*/ 93 h 128"/>
                <a:gd name="T14" fmla="*/ 40 w 96"/>
                <a:gd name="T15" fmla="*/ 53 h 128"/>
                <a:gd name="T16" fmla="*/ 77 w 96"/>
                <a:gd name="T17" fmla="*/ 48 h 128"/>
                <a:gd name="T18" fmla="*/ 52 w 96"/>
                <a:gd name="T19" fmla="*/ 17 h 128"/>
                <a:gd name="T20" fmla="*/ 12 w 96"/>
                <a:gd name="T21" fmla="*/ 32 h 128"/>
                <a:gd name="T22" fmla="*/ 12 w 96"/>
                <a:gd name="T23" fmla="*/ 12 h 128"/>
                <a:gd name="T24" fmla="*/ 30 w 96"/>
                <a:gd name="T25" fmla="*/ 4 h 128"/>
                <a:gd name="T26" fmla="*/ 53 w 96"/>
                <a:gd name="T27" fmla="*/ 0 h 128"/>
                <a:gd name="T28" fmla="*/ 96 w 96"/>
                <a:gd name="T29" fmla="*/ 46 h 128"/>
                <a:gd name="T30" fmla="*/ 96 w 96"/>
                <a:gd name="T31" fmla="*/ 125 h 128"/>
                <a:gd name="T32" fmla="*/ 77 w 96"/>
                <a:gd name="T33" fmla="*/ 63 h 128"/>
                <a:gd name="T34" fmla="*/ 47 w 96"/>
                <a:gd name="T35" fmla="*/ 68 h 128"/>
                <a:gd name="T36" fmla="*/ 26 w 96"/>
                <a:gd name="T37" fmla="*/ 75 h 128"/>
                <a:gd name="T38" fmla="*/ 20 w 96"/>
                <a:gd name="T39" fmla="*/ 91 h 128"/>
                <a:gd name="T40" fmla="*/ 27 w 96"/>
                <a:gd name="T41" fmla="*/ 106 h 128"/>
                <a:gd name="T42" fmla="*/ 43 w 96"/>
                <a:gd name="T43" fmla="*/ 111 h 128"/>
                <a:gd name="T44" fmla="*/ 67 w 96"/>
                <a:gd name="T45" fmla="*/ 101 h 128"/>
                <a:gd name="T46" fmla="*/ 77 w 96"/>
                <a:gd name="T47" fmla="*/ 76 h 128"/>
                <a:gd name="T48" fmla="*/ 77 w 96"/>
                <a:gd name="T49" fmla="*/ 6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6" h="128">
                  <a:moveTo>
                    <a:pt x="96" y="125"/>
                  </a:moveTo>
                  <a:cubicBezTo>
                    <a:pt x="77" y="125"/>
                    <a:pt x="77" y="125"/>
                    <a:pt x="77" y="125"/>
                  </a:cubicBezTo>
                  <a:cubicBezTo>
                    <a:pt x="77" y="106"/>
                    <a:pt x="77" y="106"/>
                    <a:pt x="77" y="106"/>
                  </a:cubicBezTo>
                  <a:cubicBezTo>
                    <a:pt x="76" y="106"/>
                    <a:pt x="76" y="106"/>
                    <a:pt x="76" y="106"/>
                  </a:cubicBezTo>
                  <a:cubicBezTo>
                    <a:pt x="68" y="121"/>
                    <a:pt x="55" y="128"/>
                    <a:pt x="39" y="128"/>
                  </a:cubicBezTo>
                  <a:cubicBezTo>
                    <a:pt x="27" y="128"/>
                    <a:pt x="18" y="125"/>
                    <a:pt x="11" y="118"/>
                  </a:cubicBezTo>
                  <a:cubicBezTo>
                    <a:pt x="3" y="112"/>
                    <a:pt x="0" y="103"/>
                    <a:pt x="0" y="93"/>
                  </a:cubicBezTo>
                  <a:cubicBezTo>
                    <a:pt x="0" y="70"/>
                    <a:pt x="13" y="57"/>
                    <a:pt x="40" y="53"/>
                  </a:cubicBezTo>
                  <a:cubicBezTo>
                    <a:pt x="77" y="48"/>
                    <a:pt x="77" y="48"/>
                    <a:pt x="77" y="48"/>
                  </a:cubicBezTo>
                  <a:cubicBezTo>
                    <a:pt x="77" y="27"/>
                    <a:pt x="68" y="17"/>
                    <a:pt x="52" y="17"/>
                  </a:cubicBezTo>
                  <a:cubicBezTo>
                    <a:pt x="37" y="17"/>
                    <a:pt x="24" y="22"/>
                    <a:pt x="12" y="32"/>
                  </a:cubicBezTo>
                  <a:cubicBezTo>
                    <a:pt x="12" y="12"/>
                    <a:pt x="12" y="12"/>
                    <a:pt x="12" y="12"/>
                  </a:cubicBezTo>
                  <a:cubicBezTo>
                    <a:pt x="15" y="9"/>
                    <a:pt x="22" y="6"/>
                    <a:pt x="30" y="4"/>
                  </a:cubicBezTo>
                  <a:cubicBezTo>
                    <a:pt x="39" y="1"/>
                    <a:pt x="47" y="0"/>
                    <a:pt x="53" y="0"/>
                  </a:cubicBezTo>
                  <a:cubicBezTo>
                    <a:pt x="82" y="0"/>
                    <a:pt x="96" y="15"/>
                    <a:pt x="96" y="46"/>
                  </a:cubicBezTo>
                  <a:lnTo>
                    <a:pt x="96" y="125"/>
                  </a:lnTo>
                  <a:close/>
                  <a:moveTo>
                    <a:pt x="77" y="63"/>
                  </a:moveTo>
                  <a:cubicBezTo>
                    <a:pt x="47" y="68"/>
                    <a:pt x="47" y="68"/>
                    <a:pt x="47" y="68"/>
                  </a:cubicBezTo>
                  <a:cubicBezTo>
                    <a:pt x="37" y="69"/>
                    <a:pt x="30" y="71"/>
                    <a:pt x="26" y="75"/>
                  </a:cubicBezTo>
                  <a:cubicBezTo>
                    <a:pt x="22" y="78"/>
                    <a:pt x="20" y="84"/>
                    <a:pt x="20" y="91"/>
                  </a:cubicBezTo>
                  <a:cubicBezTo>
                    <a:pt x="20" y="97"/>
                    <a:pt x="22" y="102"/>
                    <a:pt x="27" y="106"/>
                  </a:cubicBezTo>
                  <a:cubicBezTo>
                    <a:pt x="31" y="110"/>
                    <a:pt x="37" y="111"/>
                    <a:pt x="43" y="111"/>
                  </a:cubicBezTo>
                  <a:cubicBezTo>
                    <a:pt x="53" y="111"/>
                    <a:pt x="61" y="108"/>
                    <a:pt x="67" y="101"/>
                  </a:cubicBezTo>
                  <a:cubicBezTo>
                    <a:pt x="74" y="94"/>
                    <a:pt x="77" y="86"/>
                    <a:pt x="77" y="76"/>
                  </a:cubicBezTo>
                  <a:lnTo>
                    <a:pt x="77"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2"/>
            <p:cNvSpPr>
              <a:spLocks noEditPoints="1"/>
            </p:cNvSpPr>
            <p:nvPr userDrawn="1"/>
          </p:nvSpPr>
          <p:spPr bwMode="auto">
            <a:xfrm>
              <a:off x="4892" y="3806"/>
              <a:ext cx="267" cy="435"/>
            </a:xfrm>
            <a:custGeom>
              <a:avLst/>
              <a:gdLst>
                <a:gd name="T0" fmla="*/ 113 w 113"/>
                <a:gd name="T1" fmla="*/ 181 h 184"/>
                <a:gd name="T2" fmla="*/ 93 w 113"/>
                <a:gd name="T3" fmla="*/ 181 h 184"/>
                <a:gd name="T4" fmla="*/ 93 w 113"/>
                <a:gd name="T5" fmla="*/ 160 h 184"/>
                <a:gd name="T6" fmla="*/ 92 w 113"/>
                <a:gd name="T7" fmla="*/ 160 h 184"/>
                <a:gd name="T8" fmla="*/ 51 w 113"/>
                <a:gd name="T9" fmla="*/ 184 h 184"/>
                <a:gd name="T10" fmla="*/ 14 w 113"/>
                <a:gd name="T11" fmla="*/ 167 h 184"/>
                <a:gd name="T12" fmla="*/ 0 w 113"/>
                <a:gd name="T13" fmla="*/ 123 h 184"/>
                <a:gd name="T14" fmla="*/ 15 w 113"/>
                <a:gd name="T15" fmla="*/ 74 h 184"/>
                <a:gd name="T16" fmla="*/ 56 w 113"/>
                <a:gd name="T17" fmla="*/ 56 h 184"/>
                <a:gd name="T18" fmla="*/ 92 w 113"/>
                <a:gd name="T19" fmla="*/ 76 h 184"/>
                <a:gd name="T20" fmla="*/ 93 w 113"/>
                <a:gd name="T21" fmla="*/ 76 h 184"/>
                <a:gd name="T22" fmla="*/ 93 w 113"/>
                <a:gd name="T23" fmla="*/ 0 h 184"/>
                <a:gd name="T24" fmla="*/ 113 w 113"/>
                <a:gd name="T25" fmla="*/ 0 h 184"/>
                <a:gd name="T26" fmla="*/ 113 w 113"/>
                <a:gd name="T27" fmla="*/ 181 h 184"/>
                <a:gd name="T28" fmla="*/ 93 w 113"/>
                <a:gd name="T29" fmla="*/ 126 h 184"/>
                <a:gd name="T30" fmla="*/ 93 w 113"/>
                <a:gd name="T31" fmla="*/ 108 h 184"/>
                <a:gd name="T32" fmla="*/ 83 w 113"/>
                <a:gd name="T33" fmla="*/ 83 h 184"/>
                <a:gd name="T34" fmla="*/ 58 w 113"/>
                <a:gd name="T35" fmla="*/ 73 h 184"/>
                <a:gd name="T36" fmla="*/ 30 w 113"/>
                <a:gd name="T37" fmla="*/ 86 h 184"/>
                <a:gd name="T38" fmla="*/ 20 w 113"/>
                <a:gd name="T39" fmla="*/ 122 h 184"/>
                <a:gd name="T40" fmla="*/ 30 w 113"/>
                <a:gd name="T41" fmla="*/ 155 h 184"/>
                <a:gd name="T42" fmla="*/ 56 w 113"/>
                <a:gd name="T43" fmla="*/ 167 h 184"/>
                <a:gd name="T44" fmla="*/ 83 w 113"/>
                <a:gd name="T45" fmla="*/ 156 h 184"/>
                <a:gd name="T46" fmla="*/ 93 w 113"/>
                <a:gd name="T47" fmla="*/ 12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3" h="184">
                  <a:moveTo>
                    <a:pt x="113" y="181"/>
                  </a:moveTo>
                  <a:cubicBezTo>
                    <a:pt x="93" y="181"/>
                    <a:pt x="93" y="181"/>
                    <a:pt x="93" y="181"/>
                  </a:cubicBezTo>
                  <a:cubicBezTo>
                    <a:pt x="93" y="160"/>
                    <a:pt x="93" y="160"/>
                    <a:pt x="93" y="160"/>
                  </a:cubicBezTo>
                  <a:cubicBezTo>
                    <a:pt x="92" y="160"/>
                    <a:pt x="92" y="160"/>
                    <a:pt x="92" y="160"/>
                  </a:cubicBezTo>
                  <a:cubicBezTo>
                    <a:pt x="83" y="176"/>
                    <a:pt x="69" y="184"/>
                    <a:pt x="51" y="184"/>
                  </a:cubicBezTo>
                  <a:cubicBezTo>
                    <a:pt x="35" y="184"/>
                    <a:pt x="23" y="179"/>
                    <a:pt x="14" y="167"/>
                  </a:cubicBezTo>
                  <a:cubicBezTo>
                    <a:pt x="5" y="156"/>
                    <a:pt x="0" y="142"/>
                    <a:pt x="0" y="123"/>
                  </a:cubicBezTo>
                  <a:cubicBezTo>
                    <a:pt x="0" y="103"/>
                    <a:pt x="5" y="87"/>
                    <a:pt x="15" y="74"/>
                  </a:cubicBezTo>
                  <a:cubicBezTo>
                    <a:pt x="25" y="62"/>
                    <a:pt x="39" y="56"/>
                    <a:pt x="56" y="56"/>
                  </a:cubicBezTo>
                  <a:cubicBezTo>
                    <a:pt x="73" y="56"/>
                    <a:pt x="85" y="63"/>
                    <a:pt x="92" y="76"/>
                  </a:cubicBezTo>
                  <a:cubicBezTo>
                    <a:pt x="93" y="76"/>
                    <a:pt x="93" y="76"/>
                    <a:pt x="93" y="76"/>
                  </a:cubicBezTo>
                  <a:cubicBezTo>
                    <a:pt x="93" y="0"/>
                    <a:pt x="93" y="0"/>
                    <a:pt x="93" y="0"/>
                  </a:cubicBezTo>
                  <a:cubicBezTo>
                    <a:pt x="113" y="0"/>
                    <a:pt x="113" y="0"/>
                    <a:pt x="113" y="0"/>
                  </a:cubicBezTo>
                  <a:lnTo>
                    <a:pt x="113" y="181"/>
                  </a:lnTo>
                  <a:close/>
                  <a:moveTo>
                    <a:pt x="93" y="126"/>
                  </a:moveTo>
                  <a:cubicBezTo>
                    <a:pt x="93" y="108"/>
                    <a:pt x="93" y="108"/>
                    <a:pt x="93" y="108"/>
                  </a:cubicBezTo>
                  <a:cubicBezTo>
                    <a:pt x="93" y="98"/>
                    <a:pt x="90" y="89"/>
                    <a:pt x="83" y="83"/>
                  </a:cubicBezTo>
                  <a:cubicBezTo>
                    <a:pt x="76" y="76"/>
                    <a:pt x="68" y="73"/>
                    <a:pt x="58" y="73"/>
                  </a:cubicBezTo>
                  <a:cubicBezTo>
                    <a:pt x="47" y="73"/>
                    <a:pt x="37" y="77"/>
                    <a:pt x="30" y="86"/>
                  </a:cubicBezTo>
                  <a:cubicBezTo>
                    <a:pt x="23" y="94"/>
                    <a:pt x="20" y="107"/>
                    <a:pt x="20" y="122"/>
                  </a:cubicBezTo>
                  <a:cubicBezTo>
                    <a:pt x="20" y="136"/>
                    <a:pt x="23" y="147"/>
                    <a:pt x="30" y="155"/>
                  </a:cubicBezTo>
                  <a:cubicBezTo>
                    <a:pt x="36" y="163"/>
                    <a:pt x="45" y="167"/>
                    <a:pt x="56" y="167"/>
                  </a:cubicBezTo>
                  <a:cubicBezTo>
                    <a:pt x="67" y="167"/>
                    <a:pt x="76" y="164"/>
                    <a:pt x="83" y="156"/>
                  </a:cubicBezTo>
                  <a:cubicBezTo>
                    <a:pt x="90" y="148"/>
                    <a:pt x="93" y="138"/>
                    <a:pt x="93" y="1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3"/>
            <p:cNvSpPr>
              <a:spLocks noEditPoints="1"/>
            </p:cNvSpPr>
            <p:nvPr userDrawn="1"/>
          </p:nvSpPr>
          <p:spPr bwMode="auto">
            <a:xfrm>
              <a:off x="5228" y="3939"/>
              <a:ext cx="229" cy="302"/>
            </a:xfrm>
            <a:custGeom>
              <a:avLst/>
              <a:gdLst>
                <a:gd name="T0" fmla="*/ 97 w 97"/>
                <a:gd name="T1" fmla="*/ 125 h 128"/>
                <a:gd name="T2" fmla="*/ 77 w 97"/>
                <a:gd name="T3" fmla="*/ 125 h 128"/>
                <a:gd name="T4" fmla="*/ 77 w 97"/>
                <a:gd name="T5" fmla="*/ 106 h 128"/>
                <a:gd name="T6" fmla="*/ 77 w 97"/>
                <a:gd name="T7" fmla="*/ 106 h 128"/>
                <a:gd name="T8" fmla="*/ 39 w 97"/>
                <a:gd name="T9" fmla="*/ 128 h 128"/>
                <a:gd name="T10" fmla="*/ 11 w 97"/>
                <a:gd name="T11" fmla="*/ 118 h 128"/>
                <a:gd name="T12" fmla="*/ 0 w 97"/>
                <a:gd name="T13" fmla="*/ 93 h 128"/>
                <a:gd name="T14" fmla="*/ 40 w 97"/>
                <a:gd name="T15" fmla="*/ 53 h 128"/>
                <a:gd name="T16" fmla="*/ 77 w 97"/>
                <a:gd name="T17" fmla="*/ 48 h 128"/>
                <a:gd name="T18" fmla="*/ 52 w 97"/>
                <a:gd name="T19" fmla="*/ 17 h 128"/>
                <a:gd name="T20" fmla="*/ 12 w 97"/>
                <a:gd name="T21" fmla="*/ 32 h 128"/>
                <a:gd name="T22" fmla="*/ 12 w 97"/>
                <a:gd name="T23" fmla="*/ 12 h 128"/>
                <a:gd name="T24" fmla="*/ 30 w 97"/>
                <a:gd name="T25" fmla="*/ 4 h 128"/>
                <a:gd name="T26" fmla="*/ 54 w 97"/>
                <a:gd name="T27" fmla="*/ 0 h 128"/>
                <a:gd name="T28" fmla="*/ 97 w 97"/>
                <a:gd name="T29" fmla="*/ 46 h 128"/>
                <a:gd name="T30" fmla="*/ 97 w 97"/>
                <a:gd name="T31" fmla="*/ 125 h 128"/>
                <a:gd name="T32" fmla="*/ 77 w 97"/>
                <a:gd name="T33" fmla="*/ 63 h 128"/>
                <a:gd name="T34" fmla="*/ 47 w 97"/>
                <a:gd name="T35" fmla="*/ 68 h 128"/>
                <a:gd name="T36" fmla="*/ 26 w 97"/>
                <a:gd name="T37" fmla="*/ 75 h 128"/>
                <a:gd name="T38" fmla="*/ 20 w 97"/>
                <a:gd name="T39" fmla="*/ 91 h 128"/>
                <a:gd name="T40" fmla="*/ 27 w 97"/>
                <a:gd name="T41" fmla="*/ 106 h 128"/>
                <a:gd name="T42" fmla="*/ 44 w 97"/>
                <a:gd name="T43" fmla="*/ 111 h 128"/>
                <a:gd name="T44" fmla="*/ 68 w 97"/>
                <a:gd name="T45" fmla="*/ 101 h 128"/>
                <a:gd name="T46" fmla="*/ 77 w 97"/>
                <a:gd name="T47" fmla="*/ 76 h 128"/>
                <a:gd name="T48" fmla="*/ 77 w 97"/>
                <a:gd name="T49" fmla="*/ 6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7" h="128">
                  <a:moveTo>
                    <a:pt x="97" y="125"/>
                  </a:moveTo>
                  <a:cubicBezTo>
                    <a:pt x="77" y="125"/>
                    <a:pt x="77" y="125"/>
                    <a:pt x="77" y="125"/>
                  </a:cubicBezTo>
                  <a:cubicBezTo>
                    <a:pt x="77" y="106"/>
                    <a:pt x="77" y="106"/>
                    <a:pt x="77" y="106"/>
                  </a:cubicBezTo>
                  <a:cubicBezTo>
                    <a:pt x="77" y="106"/>
                    <a:pt x="77" y="106"/>
                    <a:pt x="77" y="106"/>
                  </a:cubicBezTo>
                  <a:cubicBezTo>
                    <a:pt x="68" y="121"/>
                    <a:pt x="56" y="128"/>
                    <a:pt x="39" y="128"/>
                  </a:cubicBezTo>
                  <a:cubicBezTo>
                    <a:pt x="27" y="128"/>
                    <a:pt x="18" y="125"/>
                    <a:pt x="11" y="118"/>
                  </a:cubicBezTo>
                  <a:cubicBezTo>
                    <a:pt x="4" y="112"/>
                    <a:pt x="0" y="103"/>
                    <a:pt x="0" y="93"/>
                  </a:cubicBezTo>
                  <a:cubicBezTo>
                    <a:pt x="0" y="70"/>
                    <a:pt x="14" y="57"/>
                    <a:pt x="40" y="53"/>
                  </a:cubicBezTo>
                  <a:cubicBezTo>
                    <a:pt x="77" y="48"/>
                    <a:pt x="77" y="48"/>
                    <a:pt x="77" y="48"/>
                  </a:cubicBezTo>
                  <a:cubicBezTo>
                    <a:pt x="77" y="27"/>
                    <a:pt x="69" y="17"/>
                    <a:pt x="52" y="17"/>
                  </a:cubicBezTo>
                  <a:cubicBezTo>
                    <a:pt x="37" y="17"/>
                    <a:pt x="24" y="22"/>
                    <a:pt x="12" y="32"/>
                  </a:cubicBezTo>
                  <a:cubicBezTo>
                    <a:pt x="12" y="12"/>
                    <a:pt x="12" y="12"/>
                    <a:pt x="12" y="12"/>
                  </a:cubicBezTo>
                  <a:cubicBezTo>
                    <a:pt x="16" y="9"/>
                    <a:pt x="22" y="6"/>
                    <a:pt x="30" y="4"/>
                  </a:cubicBezTo>
                  <a:cubicBezTo>
                    <a:pt x="39" y="1"/>
                    <a:pt x="47" y="0"/>
                    <a:pt x="54" y="0"/>
                  </a:cubicBezTo>
                  <a:cubicBezTo>
                    <a:pt x="82" y="0"/>
                    <a:pt x="97" y="15"/>
                    <a:pt x="97" y="46"/>
                  </a:cubicBezTo>
                  <a:lnTo>
                    <a:pt x="97" y="125"/>
                  </a:lnTo>
                  <a:close/>
                  <a:moveTo>
                    <a:pt x="77" y="63"/>
                  </a:moveTo>
                  <a:cubicBezTo>
                    <a:pt x="47" y="68"/>
                    <a:pt x="47" y="68"/>
                    <a:pt x="47" y="68"/>
                  </a:cubicBezTo>
                  <a:cubicBezTo>
                    <a:pt x="37" y="69"/>
                    <a:pt x="30" y="71"/>
                    <a:pt x="26" y="75"/>
                  </a:cubicBezTo>
                  <a:cubicBezTo>
                    <a:pt x="22" y="78"/>
                    <a:pt x="20" y="84"/>
                    <a:pt x="20" y="91"/>
                  </a:cubicBezTo>
                  <a:cubicBezTo>
                    <a:pt x="20" y="97"/>
                    <a:pt x="22" y="102"/>
                    <a:pt x="27" y="106"/>
                  </a:cubicBezTo>
                  <a:cubicBezTo>
                    <a:pt x="31" y="110"/>
                    <a:pt x="37" y="111"/>
                    <a:pt x="44" y="111"/>
                  </a:cubicBezTo>
                  <a:cubicBezTo>
                    <a:pt x="53" y="111"/>
                    <a:pt x="61" y="108"/>
                    <a:pt x="68" y="101"/>
                  </a:cubicBezTo>
                  <a:cubicBezTo>
                    <a:pt x="74" y="94"/>
                    <a:pt x="77" y="86"/>
                    <a:pt x="77" y="76"/>
                  </a:cubicBezTo>
                  <a:lnTo>
                    <a:pt x="77"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4"/>
            <p:cNvSpPr>
              <a:spLocks/>
            </p:cNvSpPr>
            <p:nvPr userDrawn="1"/>
          </p:nvSpPr>
          <p:spPr bwMode="auto">
            <a:xfrm>
              <a:off x="1386" y="4610"/>
              <a:ext cx="151" cy="412"/>
            </a:xfrm>
            <a:custGeom>
              <a:avLst/>
              <a:gdLst>
                <a:gd name="T0" fmla="*/ 64 w 64"/>
                <a:gd name="T1" fmla="*/ 110 h 174"/>
                <a:gd name="T2" fmla="*/ 51 w 64"/>
                <a:gd name="T3" fmla="*/ 157 h 174"/>
                <a:gd name="T4" fmla="*/ 16 w 64"/>
                <a:gd name="T5" fmla="*/ 174 h 174"/>
                <a:gd name="T6" fmla="*/ 0 w 64"/>
                <a:gd name="T7" fmla="*/ 171 h 174"/>
                <a:gd name="T8" fmla="*/ 0 w 64"/>
                <a:gd name="T9" fmla="*/ 151 h 174"/>
                <a:gd name="T10" fmla="*/ 17 w 64"/>
                <a:gd name="T11" fmla="*/ 156 h 174"/>
                <a:gd name="T12" fmla="*/ 44 w 64"/>
                <a:gd name="T13" fmla="*/ 110 h 174"/>
                <a:gd name="T14" fmla="*/ 44 w 64"/>
                <a:gd name="T15" fmla="*/ 0 h 174"/>
                <a:gd name="T16" fmla="*/ 64 w 64"/>
                <a:gd name="T17" fmla="*/ 0 h 174"/>
                <a:gd name="T18" fmla="*/ 64 w 64"/>
                <a:gd name="T19" fmla="*/ 11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174">
                  <a:moveTo>
                    <a:pt x="64" y="110"/>
                  </a:moveTo>
                  <a:cubicBezTo>
                    <a:pt x="64" y="129"/>
                    <a:pt x="59" y="145"/>
                    <a:pt x="51" y="157"/>
                  </a:cubicBezTo>
                  <a:cubicBezTo>
                    <a:pt x="43" y="168"/>
                    <a:pt x="31" y="174"/>
                    <a:pt x="16" y="174"/>
                  </a:cubicBezTo>
                  <a:cubicBezTo>
                    <a:pt x="10" y="174"/>
                    <a:pt x="4" y="173"/>
                    <a:pt x="0" y="171"/>
                  </a:cubicBezTo>
                  <a:cubicBezTo>
                    <a:pt x="0" y="151"/>
                    <a:pt x="0" y="151"/>
                    <a:pt x="0" y="151"/>
                  </a:cubicBezTo>
                  <a:cubicBezTo>
                    <a:pt x="4" y="154"/>
                    <a:pt x="10" y="156"/>
                    <a:pt x="17" y="156"/>
                  </a:cubicBezTo>
                  <a:cubicBezTo>
                    <a:pt x="35" y="156"/>
                    <a:pt x="44" y="140"/>
                    <a:pt x="44" y="110"/>
                  </a:cubicBezTo>
                  <a:cubicBezTo>
                    <a:pt x="44" y="0"/>
                    <a:pt x="44" y="0"/>
                    <a:pt x="44" y="0"/>
                  </a:cubicBezTo>
                  <a:cubicBezTo>
                    <a:pt x="64" y="0"/>
                    <a:pt x="64" y="0"/>
                    <a:pt x="64" y="0"/>
                  </a:cubicBezTo>
                  <a:lnTo>
                    <a:pt x="64"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5"/>
            <p:cNvSpPr>
              <a:spLocks/>
            </p:cNvSpPr>
            <p:nvPr userDrawn="1"/>
          </p:nvSpPr>
          <p:spPr bwMode="auto">
            <a:xfrm>
              <a:off x="1627" y="4726"/>
              <a:ext cx="239" cy="296"/>
            </a:xfrm>
            <a:custGeom>
              <a:avLst/>
              <a:gdLst>
                <a:gd name="T0" fmla="*/ 101 w 101"/>
                <a:gd name="T1" fmla="*/ 122 h 125"/>
                <a:gd name="T2" fmla="*/ 82 w 101"/>
                <a:gd name="T3" fmla="*/ 122 h 125"/>
                <a:gd name="T4" fmla="*/ 82 w 101"/>
                <a:gd name="T5" fmla="*/ 103 h 125"/>
                <a:gd name="T6" fmla="*/ 81 w 101"/>
                <a:gd name="T7" fmla="*/ 103 h 125"/>
                <a:gd name="T8" fmla="*/ 43 w 101"/>
                <a:gd name="T9" fmla="*/ 125 h 125"/>
                <a:gd name="T10" fmla="*/ 0 w 101"/>
                <a:gd name="T11" fmla="*/ 73 h 125"/>
                <a:gd name="T12" fmla="*/ 0 w 101"/>
                <a:gd name="T13" fmla="*/ 0 h 125"/>
                <a:gd name="T14" fmla="*/ 19 w 101"/>
                <a:gd name="T15" fmla="*/ 0 h 125"/>
                <a:gd name="T16" fmla="*/ 19 w 101"/>
                <a:gd name="T17" fmla="*/ 70 h 125"/>
                <a:gd name="T18" fmla="*/ 49 w 101"/>
                <a:gd name="T19" fmla="*/ 108 h 125"/>
                <a:gd name="T20" fmla="*/ 72 w 101"/>
                <a:gd name="T21" fmla="*/ 98 h 125"/>
                <a:gd name="T22" fmla="*/ 82 w 101"/>
                <a:gd name="T23" fmla="*/ 70 h 125"/>
                <a:gd name="T24" fmla="*/ 82 w 101"/>
                <a:gd name="T25" fmla="*/ 0 h 125"/>
                <a:gd name="T26" fmla="*/ 101 w 101"/>
                <a:gd name="T27" fmla="*/ 0 h 125"/>
                <a:gd name="T28" fmla="*/ 101 w 101"/>
                <a:gd name="T29" fmla="*/ 12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1" h="125">
                  <a:moveTo>
                    <a:pt x="101" y="122"/>
                  </a:moveTo>
                  <a:cubicBezTo>
                    <a:pt x="82" y="122"/>
                    <a:pt x="82" y="122"/>
                    <a:pt x="82" y="122"/>
                  </a:cubicBezTo>
                  <a:cubicBezTo>
                    <a:pt x="82" y="103"/>
                    <a:pt x="82" y="103"/>
                    <a:pt x="82" y="103"/>
                  </a:cubicBezTo>
                  <a:cubicBezTo>
                    <a:pt x="81" y="103"/>
                    <a:pt x="81" y="103"/>
                    <a:pt x="81" y="103"/>
                  </a:cubicBezTo>
                  <a:cubicBezTo>
                    <a:pt x="73" y="117"/>
                    <a:pt x="60" y="125"/>
                    <a:pt x="43" y="125"/>
                  </a:cubicBezTo>
                  <a:cubicBezTo>
                    <a:pt x="14" y="125"/>
                    <a:pt x="0" y="108"/>
                    <a:pt x="0" y="73"/>
                  </a:cubicBezTo>
                  <a:cubicBezTo>
                    <a:pt x="0" y="0"/>
                    <a:pt x="0" y="0"/>
                    <a:pt x="0" y="0"/>
                  </a:cubicBezTo>
                  <a:cubicBezTo>
                    <a:pt x="19" y="0"/>
                    <a:pt x="19" y="0"/>
                    <a:pt x="19" y="0"/>
                  </a:cubicBezTo>
                  <a:cubicBezTo>
                    <a:pt x="19" y="70"/>
                    <a:pt x="19" y="70"/>
                    <a:pt x="19" y="70"/>
                  </a:cubicBezTo>
                  <a:cubicBezTo>
                    <a:pt x="19" y="95"/>
                    <a:pt x="29" y="108"/>
                    <a:pt x="49" y="108"/>
                  </a:cubicBezTo>
                  <a:cubicBezTo>
                    <a:pt x="59" y="108"/>
                    <a:pt x="66" y="105"/>
                    <a:pt x="72" y="98"/>
                  </a:cubicBezTo>
                  <a:cubicBezTo>
                    <a:pt x="78" y="91"/>
                    <a:pt x="82" y="81"/>
                    <a:pt x="82" y="70"/>
                  </a:cubicBezTo>
                  <a:cubicBezTo>
                    <a:pt x="82" y="0"/>
                    <a:pt x="82" y="0"/>
                    <a:pt x="82" y="0"/>
                  </a:cubicBezTo>
                  <a:cubicBezTo>
                    <a:pt x="101" y="0"/>
                    <a:pt x="101" y="0"/>
                    <a:pt x="101" y="0"/>
                  </a:cubicBezTo>
                  <a:lnTo>
                    <a:pt x="101"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Rectangle 56"/>
            <p:cNvSpPr>
              <a:spLocks noChangeArrowheads="1"/>
            </p:cNvSpPr>
            <p:nvPr userDrawn="1"/>
          </p:nvSpPr>
          <p:spPr bwMode="auto">
            <a:xfrm>
              <a:off x="1961" y="4587"/>
              <a:ext cx="45" cy="42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7"/>
            <p:cNvSpPr>
              <a:spLocks/>
            </p:cNvSpPr>
            <p:nvPr userDrawn="1"/>
          </p:nvSpPr>
          <p:spPr bwMode="auto">
            <a:xfrm>
              <a:off x="2058" y="4726"/>
              <a:ext cx="272" cy="423"/>
            </a:xfrm>
            <a:custGeom>
              <a:avLst/>
              <a:gdLst>
                <a:gd name="T0" fmla="*/ 115 w 115"/>
                <a:gd name="T1" fmla="*/ 0 h 179"/>
                <a:gd name="T2" fmla="*/ 59 w 115"/>
                <a:gd name="T3" fmla="*/ 141 h 179"/>
                <a:gd name="T4" fmla="*/ 17 w 115"/>
                <a:gd name="T5" fmla="*/ 179 h 179"/>
                <a:gd name="T6" fmla="*/ 4 w 115"/>
                <a:gd name="T7" fmla="*/ 178 h 179"/>
                <a:gd name="T8" fmla="*/ 4 w 115"/>
                <a:gd name="T9" fmla="*/ 160 h 179"/>
                <a:gd name="T10" fmla="*/ 15 w 115"/>
                <a:gd name="T11" fmla="*/ 162 h 179"/>
                <a:gd name="T12" fmla="*/ 38 w 115"/>
                <a:gd name="T13" fmla="*/ 145 h 179"/>
                <a:gd name="T14" fmla="*/ 47 w 115"/>
                <a:gd name="T15" fmla="*/ 122 h 179"/>
                <a:gd name="T16" fmla="*/ 0 w 115"/>
                <a:gd name="T17" fmla="*/ 0 h 179"/>
                <a:gd name="T18" fmla="*/ 21 w 115"/>
                <a:gd name="T19" fmla="*/ 0 h 179"/>
                <a:gd name="T20" fmla="*/ 54 w 115"/>
                <a:gd name="T21" fmla="*/ 94 h 179"/>
                <a:gd name="T22" fmla="*/ 57 w 115"/>
                <a:gd name="T23" fmla="*/ 103 h 179"/>
                <a:gd name="T24" fmla="*/ 58 w 115"/>
                <a:gd name="T25" fmla="*/ 103 h 179"/>
                <a:gd name="T26" fmla="*/ 60 w 115"/>
                <a:gd name="T27" fmla="*/ 94 h 179"/>
                <a:gd name="T28" fmla="*/ 95 w 115"/>
                <a:gd name="T29" fmla="*/ 0 h 179"/>
                <a:gd name="T30" fmla="*/ 115 w 115"/>
                <a:gd name="T3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5" h="179">
                  <a:moveTo>
                    <a:pt x="115" y="0"/>
                  </a:moveTo>
                  <a:cubicBezTo>
                    <a:pt x="59" y="141"/>
                    <a:pt x="59" y="141"/>
                    <a:pt x="59" y="141"/>
                  </a:cubicBezTo>
                  <a:cubicBezTo>
                    <a:pt x="49" y="167"/>
                    <a:pt x="35" y="179"/>
                    <a:pt x="17" y="179"/>
                  </a:cubicBezTo>
                  <a:cubicBezTo>
                    <a:pt x="11" y="179"/>
                    <a:pt x="7" y="179"/>
                    <a:pt x="4" y="178"/>
                  </a:cubicBezTo>
                  <a:cubicBezTo>
                    <a:pt x="4" y="160"/>
                    <a:pt x="4" y="160"/>
                    <a:pt x="4" y="160"/>
                  </a:cubicBezTo>
                  <a:cubicBezTo>
                    <a:pt x="8" y="162"/>
                    <a:pt x="12" y="162"/>
                    <a:pt x="15" y="162"/>
                  </a:cubicBezTo>
                  <a:cubicBezTo>
                    <a:pt x="25" y="162"/>
                    <a:pt x="33" y="157"/>
                    <a:pt x="38" y="145"/>
                  </a:cubicBezTo>
                  <a:cubicBezTo>
                    <a:pt x="47" y="122"/>
                    <a:pt x="47" y="122"/>
                    <a:pt x="47" y="122"/>
                  </a:cubicBezTo>
                  <a:cubicBezTo>
                    <a:pt x="0" y="0"/>
                    <a:pt x="0" y="0"/>
                    <a:pt x="0" y="0"/>
                  </a:cubicBezTo>
                  <a:cubicBezTo>
                    <a:pt x="21" y="0"/>
                    <a:pt x="21" y="0"/>
                    <a:pt x="21" y="0"/>
                  </a:cubicBezTo>
                  <a:cubicBezTo>
                    <a:pt x="54" y="94"/>
                    <a:pt x="54" y="94"/>
                    <a:pt x="54" y="94"/>
                  </a:cubicBezTo>
                  <a:cubicBezTo>
                    <a:pt x="57" y="103"/>
                    <a:pt x="57" y="103"/>
                    <a:pt x="57" y="103"/>
                  </a:cubicBezTo>
                  <a:cubicBezTo>
                    <a:pt x="58" y="103"/>
                    <a:pt x="58" y="103"/>
                    <a:pt x="58" y="103"/>
                  </a:cubicBezTo>
                  <a:cubicBezTo>
                    <a:pt x="58" y="101"/>
                    <a:pt x="59" y="98"/>
                    <a:pt x="60" y="94"/>
                  </a:cubicBezTo>
                  <a:cubicBezTo>
                    <a:pt x="95" y="0"/>
                    <a:pt x="95" y="0"/>
                    <a:pt x="95" y="0"/>
                  </a:cubicBezTo>
                  <a:lnTo>
                    <a:pt x="1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8"/>
            <p:cNvSpPr>
              <a:spLocks/>
            </p:cNvSpPr>
            <p:nvPr userDrawn="1"/>
          </p:nvSpPr>
          <p:spPr bwMode="auto">
            <a:xfrm>
              <a:off x="2469" y="4601"/>
              <a:ext cx="140" cy="414"/>
            </a:xfrm>
            <a:custGeom>
              <a:avLst/>
              <a:gdLst>
                <a:gd name="T0" fmla="*/ 40 w 59"/>
                <a:gd name="T1" fmla="*/ 175 h 175"/>
                <a:gd name="T2" fmla="*/ 40 w 59"/>
                <a:gd name="T3" fmla="*/ 27 h 175"/>
                <a:gd name="T4" fmla="*/ 22 w 59"/>
                <a:gd name="T5" fmla="*/ 39 h 175"/>
                <a:gd name="T6" fmla="*/ 0 w 59"/>
                <a:gd name="T7" fmla="*/ 47 h 175"/>
                <a:gd name="T8" fmla="*/ 0 w 59"/>
                <a:gd name="T9" fmla="*/ 28 h 175"/>
                <a:gd name="T10" fmla="*/ 28 w 59"/>
                <a:gd name="T11" fmla="*/ 16 h 175"/>
                <a:gd name="T12" fmla="*/ 52 w 59"/>
                <a:gd name="T13" fmla="*/ 0 h 175"/>
                <a:gd name="T14" fmla="*/ 59 w 59"/>
                <a:gd name="T15" fmla="*/ 0 h 175"/>
                <a:gd name="T16" fmla="*/ 59 w 59"/>
                <a:gd name="T17" fmla="*/ 175 h 175"/>
                <a:gd name="T18" fmla="*/ 40 w 59"/>
                <a:gd name="T19"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175">
                  <a:moveTo>
                    <a:pt x="40" y="175"/>
                  </a:moveTo>
                  <a:cubicBezTo>
                    <a:pt x="40" y="27"/>
                    <a:pt x="40" y="27"/>
                    <a:pt x="40" y="27"/>
                  </a:cubicBezTo>
                  <a:cubicBezTo>
                    <a:pt x="36" y="31"/>
                    <a:pt x="30" y="34"/>
                    <a:pt x="22" y="39"/>
                  </a:cubicBezTo>
                  <a:cubicBezTo>
                    <a:pt x="14" y="43"/>
                    <a:pt x="7" y="46"/>
                    <a:pt x="0" y="47"/>
                  </a:cubicBezTo>
                  <a:cubicBezTo>
                    <a:pt x="0" y="28"/>
                    <a:pt x="0" y="28"/>
                    <a:pt x="0" y="28"/>
                  </a:cubicBezTo>
                  <a:cubicBezTo>
                    <a:pt x="9" y="25"/>
                    <a:pt x="18" y="21"/>
                    <a:pt x="28" y="16"/>
                  </a:cubicBezTo>
                  <a:cubicBezTo>
                    <a:pt x="38" y="11"/>
                    <a:pt x="46" y="5"/>
                    <a:pt x="52" y="0"/>
                  </a:cubicBezTo>
                  <a:cubicBezTo>
                    <a:pt x="59" y="0"/>
                    <a:pt x="59" y="0"/>
                    <a:pt x="59" y="0"/>
                  </a:cubicBezTo>
                  <a:cubicBezTo>
                    <a:pt x="59" y="175"/>
                    <a:pt x="59" y="175"/>
                    <a:pt x="59" y="175"/>
                  </a:cubicBezTo>
                  <a:lnTo>
                    <a:pt x="4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59"/>
            <p:cNvSpPr>
              <a:spLocks noEditPoints="1"/>
            </p:cNvSpPr>
            <p:nvPr userDrawn="1"/>
          </p:nvSpPr>
          <p:spPr bwMode="auto">
            <a:xfrm>
              <a:off x="2696" y="4603"/>
              <a:ext cx="263" cy="419"/>
            </a:xfrm>
            <a:custGeom>
              <a:avLst/>
              <a:gdLst>
                <a:gd name="T0" fmla="*/ 111 w 111"/>
                <a:gd name="T1" fmla="*/ 88 h 177"/>
                <a:gd name="T2" fmla="*/ 96 w 111"/>
                <a:gd name="T3" fmla="*/ 153 h 177"/>
                <a:gd name="T4" fmla="*/ 54 w 111"/>
                <a:gd name="T5" fmla="*/ 177 h 177"/>
                <a:gd name="T6" fmla="*/ 14 w 111"/>
                <a:gd name="T7" fmla="*/ 155 h 177"/>
                <a:gd name="T8" fmla="*/ 0 w 111"/>
                <a:gd name="T9" fmla="*/ 92 h 177"/>
                <a:gd name="T10" fmla="*/ 14 w 111"/>
                <a:gd name="T11" fmla="*/ 24 h 177"/>
                <a:gd name="T12" fmla="*/ 57 w 111"/>
                <a:gd name="T13" fmla="*/ 0 h 177"/>
                <a:gd name="T14" fmla="*/ 111 w 111"/>
                <a:gd name="T15" fmla="*/ 88 h 177"/>
                <a:gd name="T16" fmla="*/ 91 w 111"/>
                <a:gd name="T17" fmla="*/ 90 h 177"/>
                <a:gd name="T18" fmla="*/ 56 w 111"/>
                <a:gd name="T19" fmla="*/ 17 h 177"/>
                <a:gd name="T20" fmla="*/ 20 w 111"/>
                <a:gd name="T21" fmla="*/ 91 h 177"/>
                <a:gd name="T22" fmla="*/ 55 w 111"/>
                <a:gd name="T23" fmla="*/ 160 h 177"/>
                <a:gd name="T24" fmla="*/ 91 w 111"/>
                <a:gd name="T25" fmla="*/ 9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177">
                  <a:moveTo>
                    <a:pt x="111" y="88"/>
                  </a:moveTo>
                  <a:cubicBezTo>
                    <a:pt x="111" y="116"/>
                    <a:pt x="106" y="138"/>
                    <a:pt x="96" y="153"/>
                  </a:cubicBezTo>
                  <a:cubicBezTo>
                    <a:pt x="86" y="169"/>
                    <a:pt x="72" y="177"/>
                    <a:pt x="54" y="177"/>
                  </a:cubicBezTo>
                  <a:cubicBezTo>
                    <a:pt x="36" y="177"/>
                    <a:pt x="23" y="170"/>
                    <a:pt x="14" y="155"/>
                  </a:cubicBezTo>
                  <a:cubicBezTo>
                    <a:pt x="4" y="140"/>
                    <a:pt x="0" y="119"/>
                    <a:pt x="0" y="92"/>
                  </a:cubicBezTo>
                  <a:cubicBezTo>
                    <a:pt x="0" y="62"/>
                    <a:pt x="4" y="39"/>
                    <a:pt x="14" y="24"/>
                  </a:cubicBezTo>
                  <a:cubicBezTo>
                    <a:pt x="24" y="8"/>
                    <a:pt x="38" y="0"/>
                    <a:pt x="57" y="0"/>
                  </a:cubicBezTo>
                  <a:cubicBezTo>
                    <a:pt x="93" y="0"/>
                    <a:pt x="111" y="29"/>
                    <a:pt x="111" y="88"/>
                  </a:cubicBezTo>
                  <a:close/>
                  <a:moveTo>
                    <a:pt x="91" y="90"/>
                  </a:moveTo>
                  <a:cubicBezTo>
                    <a:pt x="91" y="41"/>
                    <a:pt x="79" y="17"/>
                    <a:pt x="56" y="17"/>
                  </a:cubicBezTo>
                  <a:cubicBezTo>
                    <a:pt x="32" y="17"/>
                    <a:pt x="20" y="41"/>
                    <a:pt x="20" y="91"/>
                  </a:cubicBezTo>
                  <a:cubicBezTo>
                    <a:pt x="20" y="137"/>
                    <a:pt x="32" y="160"/>
                    <a:pt x="55" y="160"/>
                  </a:cubicBezTo>
                  <a:cubicBezTo>
                    <a:pt x="79" y="160"/>
                    <a:pt x="91" y="137"/>
                    <a:pt x="91" y="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Rectangle 60"/>
            <p:cNvSpPr>
              <a:spLocks noChangeArrowheads="1"/>
            </p:cNvSpPr>
            <p:nvPr userDrawn="1"/>
          </p:nvSpPr>
          <p:spPr bwMode="auto">
            <a:xfrm>
              <a:off x="3030" y="4835"/>
              <a:ext cx="154" cy="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1"/>
            <p:cNvSpPr>
              <a:spLocks/>
            </p:cNvSpPr>
            <p:nvPr userDrawn="1"/>
          </p:nvSpPr>
          <p:spPr bwMode="auto">
            <a:xfrm>
              <a:off x="3236" y="4601"/>
              <a:ext cx="142" cy="414"/>
            </a:xfrm>
            <a:custGeom>
              <a:avLst/>
              <a:gdLst>
                <a:gd name="T0" fmla="*/ 40 w 60"/>
                <a:gd name="T1" fmla="*/ 175 h 175"/>
                <a:gd name="T2" fmla="*/ 40 w 60"/>
                <a:gd name="T3" fmla="*/ 27 h 175"/>
                <a:gd name="T4" fmla="*/ 23 w 60"/>
                <a:gd name="T5" fmla="*/ 39 h 175"/>
                <a:gd name="T6" fmla="*/ 0 w 60"/>
                <a:gd name="T7" fmla="*/ 47 h 175"/>
                <a:gd name="T8" fmla="*/ 0 w 60"/>
                <a:gd name="T9" fmla="*/ 28 h 175"/>
                <a:gd name="T10" fmla="*/ 28 w 60"/>
                <a:gd name="T11" fmla="*/ 16 h 175"/>
                <a:gd name="T12" fmla="*/ 52 w 60"/>
                <a:gd name="T13" fmla="*/ 0 h 175"/>
                <a:gd name="T14" fmla="*/ 60 w 60"/>
                <a:gd name="T15" fmla="*/ 0 h 175"/>
                <a:gd name="T16" fmla="*/ 60 w 60"/>
                <a:gd name="T17" fmla="*/ 175 h 175"/>
                <a:gd name="T18" fmla="*/ 40 w 60"/>
                <a:gd name="T19"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175">
                  <a:moveTo>
                    <a:pt x="40" y="175"/>
                  </a:moveTo>
                  <a:cubicBezTo>
                    <a:pt x="40" y="27"/>
                    <a:pt x="40" y="27"/>
                    <a:pt x="40" y="27"/>
                  </a:cubicBezTo>
                  <a:cubicBezTo>
                    <a:pt x="37" y="31"/>
                    <a:pt x="31" y="34"/>
                    <a:pt x="23" y="39"/>
                  </a:cubicBezTo>
                  <a:cubicBezTo>
                    <a:pt x="14" y="43"/>
                    <a:pt x="7" y="46"/>
                    <a:pt x="0" y="47"/>
                  </a:cubicBezTo>
                  <a:cubicBezTo>
                    <a:pt x="0" y="28"/>
                    <a:pt x="0" y="28"/>
                    <a:pt x="0" y="28"/>
                  </a:cubicBezTo>
                  <a:cubicBezTo>
                    <a:pt x="9" y="25"/>
                    <a:pt x="18" y="21"/>
                    <a:pt x="28" y="16"/>
                  </a:cubicBezTo>
                  <a:cubicBezTo>
                    <a:pt x="38" y="11"/>
                    <a:pt x="46" y="5"/>
                    <a:pt x="52" y="0"/>
                  </a:cubicBezTo>
                  <a:cubicBezTo>
                    <a:pt x="60" y="0"/>
                    <a:pt x="60" y="0"/>
                    <a:pt x="60" y="0"/>
                  </a:cubicBezTo>
                  <a:cubicBezTo>
                    <a:pt x="60" y="175"/>
                    <a:pt x="60" y="175"/>
                    <a:pt x="60" y="175"/>
                  </a:cubicBezTo>
                  <a:lnTo>
                    <a:pt x="4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2"/>
            <p:cNvSpPr>
              <a:spLocks noEditPoints="1"/>
            </p:cNvSpPr>
            <p:nvPr userDrawn="1"/>
          </p:nvSpPr>
          <p:spPr bwMode="auto">
            <a:xfrm>
              <a:off x="3453" y="4610"/>
              <a:ext cx="298" cy="405"/>
            </a:xfrm>
            <a:custGeom>
              <a:avLst/>
              <a:gdLst>
                <a:gd name="T0" fmla="*/ 99 w 126"/>
                <a:gd name="T1" fmla="*/ 0 h 171"/>
                <a:gd name="T2" fmla="*/ 99 w 126"/>
                <a:gd name="T3" fmla="*/ 113 h 171"/>
                <a:gd name="T4" fmla="*/ 126 w 126"/>
                <a:gd name="T5" fmla="*/ 113 h 171"/>
                <a:gd name="T6" fmla="*/ 126 w 126"/>
                <a:gd name="T7" fmla="*/ 131 h 171"/>
                <a:gd name="T8" fmla="*/ 99 w 126"/>
                <a:gd name="T9" fmla="*/ 131 h 171"/>
                <a:gd name="T10" fmla="*/ 99 w 126"/>
                <a:gd name="T11" fmla="*/ 171 h 171"/>
                <a:gd name="T12" fmla="*/ 80 w 126"/>
                <a:gd name="T13" fmla="*/ 171 h 171"/>
                <a:gd name="T14" fmla="*/ 80 w 126"/>
                <a:gd name="T15" fmla="*/ 131 h 171"/>
                <a:gd name="T16" fmla="*/ 0 w 126"/>
                <a:gd name="T17" fmla="*/ 131 h 171"/>
                <a:gd name="T18" fmla="*/ 0 w 126"/>
                <a:gd name="T19" fmla="*/ 114 h 171"/>
                <a:gd name="T20" fmla="*/ 46 w 126"/>
                <a:gd name="T21" fmla="*/ 55 h 171"/>
                <a:gd name="T22" fmla="*/ 78 w 126"/>
                <a:gd name="T23" fmla="*/ 0 h 171"/>
                <a:gd name="T24" fmla="*/ 99 w 126"/>
                <a:gd name="T25" fmla="*/ 0 h 171"/>
                <a:gd name="T26" fmla="*/ 22 w 126"/>
                <a:gd name="T27" fmla="*/ 113 h 171"/>
                <a:gd name="T28" fmla="*/ 80 w 126"/>
                <a:gd name="T29" fmla="*/ 113 h 171"/>
                <a:gd name="T30" fmla="*/ 80 w 126"/>
                <a:gd name="T31" fmla="*/ 29 h 171"/>
                <a:gd name="T32" fmla="*/ 34 w 126"/>
                <a:gd name="T33" fmla="*/ 97 h 171"/>
                <a:gd name="T34" fmla="*/ 22 w 126"/>
                <a:gd name="T35" fmla="*/ 113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6" h="171">
                  <a:moveTo>
                    <a:pt x="99" y="0"/>
                  </a:moveTo>
                  <a:cubicBezTo>
                    <a:pt x="99" y="113"/>
                    <a:pt x="99" y="113"/>
                    <a:pt x="99" y="113"/>
                  </a:cubicBezTo>
                  <a:cubicBezTo>
                    <a:pt x="126" y="113"/>
                    <a:pt x="126" y="113"/>
                    <a:pt x="126" y="113"/>
                  </a:cubicBezTo>
                  <a:cubicBezTo>
                    <a:pt x="126" y="131"/>
                    <a:pt x="126" y="131"/>
                    <a:pt x="126" y="131"/>
                  </a:cubicBezTo>
                  <a:cubicBezTo>
                    <a:pt x="99" y="131"/>
                    <a:pt x="99" y="131"/>
                    <a:pt x="99" y="131"/>
                  </a:cubicBezTo>
                  <a:cubicBezTo>
                    <a:pt x="99" y="171"/>
                    <a:pt x="99" y="171"/>
                    <a:pt x="99" y="171"/>
                  </a:cubicBezTo>
                  <a:cubicBezTo>
                    <a:pt x="80" y="171"/>
                    <a:pt x="80" y="171"/>
                    <a:pt x="80" y="171"/>
                  </a:cubicBezTo>
                  <a:cubicBezTo>
                    <a:pt x="80" y="131"/>
                    <a:pt x="80" y="131"/>
                    <a:pt x="80" y="131"/>
                  </a:cubicBezTo>
                  <a:cubicBezTo>
                    <a:pt x="0" y="131"/>
                    <a:pt x="0" y="131"/>
                    <a:pt x="0" y="131"/>
                  </a:cubicBezTo>
                  <a:cubicBezTo>
                    <a:pt x="0" y="114"/>
                    <a:pt x="0" y="114"/>
                    <a:pt x="0" y="114"/>
                  </a:cubicBezTo>
                  <a:cubicBezTo>
                    <a:pt x="17" y="95"/>
                    <a:pt x="32" y="75"/>
                    <a:pt x="46" y="55"/>
                  </a:cubicBezTo>
                  <a:cubicBezTo>
                    <a:pt x="60" y="34"/>
                    <a:pt x="71" y="16"/>
                    <a:pt x="78" y="0"/>
                  </a:cubicBezTo>
                  <a:lnTo>
                    <a:pt x="99" y="0"/>
                  </a:lnTo>
                  <a:close/>
                  <a:moveTo>
                    <a:pt x="22" y="113"/>
                  </a:moveTo>
                  <a:cubicBezTo>
                    <a:pt x="80" y="113"/>
                    <a:pt x="80" y="113"/>
                    <a:pt x="80" y="113"/>
                  </a:cubicBezTo>
                  <a:cubicBezTo>
                    <a:pt x="80" y="29"/>
                    <a:pt x="80" y="29"/>
                    <a:pt x="80" y="29"/>
                  </a:cubicBezTo>
                  <a:cubicBezTo>
                    <a:pt x="65" y="56"/>
                    <a:pt x="50" y="78"/>
                    <a:pt x="34" y="97"/>
                  </a:cubicBezTo>
                  <a:lnTo>
                    <a:pt x="2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3"/>
            <p:cNvSpPr>
              <a:spLocks/>
            </p:cNvSpPr>
            <p:nvPr userDrawn="1"/>
          </p:nvSpPr>
          <p:spPr bwMode="auto">
            <a:xfrm>
              <a:off x="3773" y="4951"/>
              <a:ext cx="78" cy="137"/>
            </a:xfrm>
            <a:custGeom>
              <a:avLst/>
              <a:gdLst>
                <a:gd name="T0" fmla="*/ 78 w 78"/>
                <a:gd name="T1" fmla="*/ 0 h 137"/>
                <a:gd name="T2" fmla="*/ 33 w 78"/>
                <a:gd name="T3" fmla="*/ 137 h 137"/>
                <a:gd name="T4" fmla="*/ 0 w 78"/>
                <a:gd name="T5" fmla="*/ 137 h 137"/>
                <a:gd name="T6" fmla="*/ 33 w 78"/>
                <a:gd name="T7" fmla="*/ 0 h 137"/>
                <a:gd name="T8" fmla="*/ 78 w 78"/>
                <a:gd name="T9" fmla="*/ 0 h 137"/>
              </a:gdLst>
              <a:ahLst/>
              <a:cxnLst>
                <a:cxn ang="0">
                  <a:pos x="T0" y="T1"/>
                </a:cxn>
                <a:cxn ang="0">
                  <a:pos x="T2" y="T3"/>
                </a:cxn>
                <a:cxn ang="0">
                  <a:pos x="T4" y="T5"/>
                </a:cxn>
                <a:cxn ang="0">
                  <a:pos x="T6" y="T7"/>
                </a:cxn>
                <a:cxn ang="0">
                  <a:pos x="T8" y="T9"/>
                </a:cxn>
              </a:cxnLst>
              <a:rect l="0" t="0" r="r" b="b"/>
              <a:pathLst>
                <a:path w="78" h="137">
                  <a:moveTo>
                    <a:pt x="78" y="0"/>
                  </a:moveTo>
                  <a:lnTo>
                    <a:pt x="33" y="137"/>
                  </a:lnTo>
                  <a:lnTo>
                    <a:pt x="0" y="137"/>
                  </a:lnTo>
                  <a:lnTo>
                    <a:pt x="33" y="0"/>
                  </a:lnTo>
                  <a:lnTo>
                    <a:pt x="7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4"/>
            <p:cNvSpPr>
              <a:spLocks/>
            </p:cNvSpPr>
            <p:nvPr userDrawn="1"/>
          </p:nvSpPr>
          <p:spPr bwMode="auto">
            <a:xfrm>
              <a:off x="4052" y="4603"/>
              <a:ext cx="251" cy="412"/>
            </a:xfrm>
            <a:custGeom>
              <a:avLst/>
              <a:gdLst>
                <a:gd name="T0" fmla="*/ 79 w 106"/>
                <a:gd name="T1" fmla="*/ 48 h 174"/>
                <a:gd name="T2" fmla="*/ 71 w 106"/>
                <a:gd name="T3" fmla="*/ 25 h 174"/>
                <a:gd name="T4" fmla="*/ 48 w 106"/>
                <a:gd name="T5" fmla="*/ 17 h 174"/>
                <a:gd name="T6" fmla="*/ 27 w 106"/>
                <a:gd name="T7" fmla="*/ 22 h 174"/>
                <a:gd name="T8" fmla="*/ 7 w 106"/>
                <a:gd name="T9" fmla="*/ 38 h 174"/>
                <a:gd name="T10" fmla="*/ 7 w 106"/>
                <a:gd name="T11" fmla="*/ 17 h 174"/>
                <a:gd name="T12" fmla="*/ 25 w 106"/>
                <a:gd name="T13" fmla="*/ 4 h 174"/>
                <a:gd name="T14" fmla="*/ 50 w 106"/>
                <a:gd name="T15" fmla="*/ 0 h 174"/>
                <a:gd name="T16" fmla="*/ 86 w 106"/>
                <a:gd name="T17" fmla="*/ 13 h 174"/>
                <a:gd name="T18" fmla="*/ 99 w 106"/>
                <a:gd name="T19" fmla="*/ 46 h 174"/>
                <a:gd name="T20" fmla="*/ 91 w 106"/>
                <a:gd name="T21" fmla="*/ 78 h 174"/>
                <a:gd name="T22" fmla="*/ 61 w 106"/>
                <a:gd name="T23" fmla="*/ 108 h 174"/>
                <a:gd name="T24" fmla="*/ 33 w 106"/>
                <a:gd name="T25" fmla="*/ 129 h 174"/>
                <a:gd name="T26" fmla="*/ 24 w 106"/>
                <a:gd name="T27" fmla="*/ 142 h 174"/>
                <a:gd name="T28" fmla="*/ 21 w 106"/>
                <a:gd name="T29" fmla="*/ 156 h 174"/>
                <a:gd name="T30" fmla="*/ 106 w 106"/>
                <a:gd name="T31" fmla="*/ 156 h 174"/>
                <a:gd name="T32" fmla="*/ 106 w 106"/>
                <a:gd name="T33" fmla="*/ 174 h 174"/>
                <a:gd name="T34" fmla="*/ 0 w 106"/>
                <a:gd name="T35" fmla="*/ 174 h 174"/>
                <a:gd name="T36" fmla="*/ 0 w 106"/>
                <a:gd name="T37" fmla="*/ 165 h 174"/>
                <a:gd name="T38" fmla="*/ 4 w 106"/>
                <a:gd name="T39" fmla="*/ 142 h 174"/>
                <a:gd name="T40" fmla="*/ 16 w 106"/>
                <a:gd name="T41" fmla="*/ 124 h 174"/>
                <a:gd name="T42" fmla="*/ 47 w 106"/>
                <a:gd name="T43" fmla="*/ 98 h 174"/>
                <a:gd name="T44" fmla="*/ 72 w 106"/>
                <a:gd name="T45" fmla="*/ 74 h 174"/>
                <a:gd name="T46" fmla="*/ 79 w 106"/>
                <a:gd name="T47" fmla="*/ 4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 h="174">
                  <a:moveTo>
                    <a:pt x="79" y="48"/>
                  </a:moveTo>
                  <a:cubicBezTo>
                    <a:pt x="79" y="38"/>
                    <a:pt x="77" y="31"/>
                    <a:pt x="71" y="25"/>
                  </a:cubicBezTo>
                  <a:cubicBezTo>
                    <a:pt x="65" y="19"/>
                    <a:pt x="58" y="17"/>
                    <a:pt x="48" y="17"/>
                  </a:cubicBezTo>
                  <a:cubicBezTo>
                    <a:pt x="41" y="17"/>
                    <a:pt x="34" y="19"/>
                    <a:pt x="27" y="22"/>
                  </a:cubicBezTo>
                  <a:cubicBezTo>
                    <a:pt x="19" y="26"/>
                    <a:pt x="13" y="31"/>
                    <a:pt x="7" y="38"/>
                  </a:cubicBezTo>
                  <a:cubicBezTo>
                    <a:pt x="7" y="17"/>
                    <a:pt x="7" y="17"/>
                    <a:pt x="7" y="17"/>
                  </a:cubicBezTo>
                  <a:cubicBezTo>
                    <a:pt x="13" y="11"/>
                    <a:pt x="19" y="7"/>
                    <a:pt x="25" y="4"/>
                  </a:cubicBezTo>
                  <a:cubicBezTo>
                    <a:pt x="32" y="2"/>
                    <a:pt x="41" y="0"/>
                    <a:pt x="50" y="0"/>
                  </a:cubicBezTo>
                  <a:cubicBezTo>
                    <a:pt x="65" y="0"/>
                    <a:pt x="77" y="4"/>
                    <a:pt x="86" y="13"/>
                  </a:cubicBezTo>
                  <a:cubicBezTo>
                    <a:pt x="95" y="21"/>
                    <a:pt x="99" y="32"/>
                    <a:pt x="99" y="46"/>
                  </a:cubicBezTo>
                  <a:cubicBezTo>
                    <a:pt x="99" y="58"/>
                    <a:pt x="97" y="69"/>
                    <a:pt x="91" y="78"/>
                  </a:cubicBezTo>
                  <a:cubicBezTo>
                    <a:pt x="85" y="88"/>
                    <a:pt x="75" y="97"/>
                    <a:pt x="61" y="108"/>
                  </a:cubicBezTo>
                  <a:cubicBezTo>
                    <a:pt x="47" y="118"/>
                    <a:pt x="38" y="125"/>
                    <a:pt x="33" y="129"/>
                  </a:cubicBezTo>
                  <a:cubicBezTo>
                    <a:pt x="29" y="133"/>
                    <a:pt x="25" y="138"/>
                    <a:pt x="24" y="142"/>
                  </a:cubicBezTo>
                  <a:cubicBezTo>
                    <a:pt x="22" y="146"/>
                    <a:pt x="21" y="151"/>
                    <a:pt x="21" y="156"/>
                  </a:cubicBezTo>
                  <a:cubicBezTo>
                    <a:pt x="106" y="156"/>
                    <a:pt x="106" y="156"/>
                    <a:pt x="106" y="156"/>
                  </a:cubicBezTo>
                  <a:cubicBezTo>
                    <a:pt x="106" y="174"/>
                    <a:pt x="106" y="174"/>
                    <a:pt x="106" y="174"/>
                  </a:cubicBezTo>
                  <a:cubicBezTo>
                    <a:pt x="0" y="174"/>
                    <a:pt x="0" y="174"/>
                    <a:pt x="0" y="174"/>
                  </a:cubicBezTo>
                  <a:cubicBezTo>
                    <a:pt x="0" y="165"/>
                    <a:pt x="0" y="165"/>
                    <a:pt x="0" y="165"/>
                  </a:cubicBezTo>
                  <a:cubicBezTo>
                    <a:pt x="0" y="156"/>
                    <a:pt x="2" y="149"/>
                    <a:pt x="4" y="142"/>
                  </a:cubicBezTo>
                  <a:cubicBezTo>
                    <a:pt x="6" y="136"/>
                    <a:pt x="10" y="130"/>
                    <a:pt x="16" y="124"/>
                  </a:cubicBezTo>
                  <a:cubicBezTo>
                    <a:pt x="22" y="118"/>
                    <a:pt x="32" y="109"/>
                    <a:pt x="47" y="98"/>
                  </a:cubicBezTo>
                  <a:cubicBezTo>
                    <a:pt x="59" y="90"/>
                    <a:pt x="67" y="82"/>
                    <a:pt x="72" y="74"/>
                  </a:cubicBezTo>
                  <a:cubicBezTo>
                    <a:pt x="77" y="66"/>
                    <a:pt x="79" y="58"/>
                    <a:pt x="7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5"/>
            <p:cNvSpPr>
              <a:spLocks noEditPoints="1"/>
            </p:cNvSpPr>
            <p:nvPr userDrawn="1"/>
          </p:nvSpPr>
          <p:spPr bwMode="auto">
            <a:xfrm>
              <a:off x="4357" y="4603"/>
              <a:ext cx="265" cy="419"/>
            </a:xfrm>
            <a:custGeom>
              <a:avLst/>
              <a:gdLst>
                <a:gd name="T0" fmla="*/ 112 w 112"/>
                <a:gd name="T1" fmla="*/ 88 h 177"/>
                <a:gd name="T2" fmla="*/ 97 w 112"/>
                <a:gd name="T3" fmla="*/ 153 h 177"/>
                <a:gd name="T4" fmla="*/ 54 w 112"/>
                <a:gd name="T5" fmla="*/ 177 h 177"/>
                <a:gd name="T6" fmla="*/ 14 w 112"/>
                <a:gd name="T7" fmla="*/ 155 h 177"/>
                <a:gd name="T8" fmla="*/ 0 w 112"/>
                <a:gd name="T9" fmla="*/ 92 h 177"/>
                <a:gd name="T10" fmla="*/ 15 w 112"/>
                <a:gd name="T11" fmla="*/ 24 h 177"/>
                <a:gd name="T12" fmla="*/ 58 w 112"/>
                <a:gd name="T13" fmla="*/ 0 h 177"/>
                <a:gd name="T14" fmla="*/ 112 w 112"/>
                <a:gd name="T15" fmla="*/ 88 h 177"/>
                <a:gd name="T16" fmla="*/ 92 w 112"/>
                <a:gd name="T17" fmla="*/ 90 h 177"/>
                <a:gd name="T18" fmla="*/ 57 w 112"/>
                <a:gd name="T19" fmla="*/ 17 h 177"/>
                <a:gd name="T20" fmla="*/ 20 w 112"/>
                <a:gd name="T21" fmla="*/ 91 h 177"/>
                <a:gd name="T22" fmla="*/ 56 w 112"/>
                <a:gd name="T23" fmla="*/ 160 h 177"/>
                <a:gd name="T24" fmla="*/ 92 w 112"/>
                <a:gd name="T25" fmla="*/ 9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177">
                  <a:moveTo>
                    <a:pt x="112" y="88"/>
                  </a:moveTo>
                  <a:cubicBezTo>
                    <a:pt x="112" y="116"/>
                    <a:pt x="107" y="138"/>
                    <a:pt x="97" y="153"/>
                  </a:cubicBezTo>
                  <a:cubicBezTo>
                    <a:pt x="87" y="169"/>
                    <a:pt x="73" y="177"/>
                    <a:pt x="54" y="177"/>
                  </a:cubicBezTo>
                  <a:cubicBezTo>
                    <a:pt x="37" y="177"/>
                    <a:pt x="24" y="170"/>
                    <a:pt x="14" y="155"/>
                  </a:cubicBezTo>
                  <a:cubicBezTo>
                    <a:pt x="5" y="140"/>
                    <a:pt x="0" y="119"/>
                    <a:pt x="0" y="92"/>
                  </a:cubicBezTo>
                  <a:cubicBezTo>
                    <a:pt x="0" y="62"/>
                    <a:pt x="5" y="39"/>
                    <a:pt x="15" y="24"/>
                  </a:cubicBezTo>
                  <a:cubicBezTo>
                    <a:pt x="25" y="8"/>
                    <a:pt x="39" y="0"/>
                    <a:pt x="58" y="0"/>
                  </a:cubicBezTo>
                  <a:cubicBezTo>
                    <a:pt x="94" y="0"/>
                    <a:pt x="112" y="29"/>
                    <a:pt x="112" y="88"/>
                  </a:cubicBezTo>
                  <a:close/>
                  <a:moveTo>
                    <a:pt x="92" y="90"/>
                  </a:moveTo>
                  <a:cubicBezTo>
                    <a:pt x="92" y="41"/>
                    <a:pt x="80" y="17"/>
                    <a:pt x="57" y="17"/>
                  </a:cubicBezTo>
                  <a:cubicBezTo>
                    <a:pt x="32" y="17"/>
                    <a:pt x="20" y="41"/>
                    <a:pt x="20" y="91"/>
                  </a:cubicBezTo>
                  <a:cubicBezTo>
                    <a:pt x="20" y="137"/>
                    <a:pt x="32" y="160"/>
                    <a:pt x="56" y="160"/>
                  </a:cubicBezTo>
                  <a:cubicBezTo>
                    <a:pt x="80" y="160"/>
                    <a:pt x="92" y="137"/>
                    <a:pt x="92" y="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66"/>
            <p:cNvSpPr>
              <a:spLocks/>
            </p:cNvSpPr>
            <p:nvPr userDrawn="1"/>
          </p:nvSpPr>
          <p:spPr bwMode="auto">
            <a:xfrm>
              <a:off x="4667" y="4601"/>
              <a:ext cx="142" cy="414"/>
            </a:xfrm>
            <a:custGeom>
              <a:avLst/>
              <a:gdLst>
                <a:gd name="T0" fmla="*/ 40 w 60"/>
                <a:gd name="T1" fmla="*/ 175 h 175"/>
                <a:gd name="T2" fmla="*/ 40 w 60"/>
                <a:gd name="T3" fmla="*/ 27 h 175"/>
                <a:gd name="T4" fmla="*/ 23 w 60"/>
                <a:gd name="T5" fmla="*/ 39 h 175"/>
                <a:gd name="T6" fmla="*/ 0 w 60"/>
                <a:gd name="T7" fmla="*/ 47 h 175"/>
                <a:gd name="T8" fmla="*/ 0 w 60"/>
                <a:gd name="T9" fmla="*/ 28 h 175"/>
                <a:gd name="T10" fmla="*/ 28 w 60"/>
                <a:gd name="T11" fmla="*/ 16 h 175"/>
                <a:gd name="T12" fmla="*/ 52 w 60"/>
                <a:gd name="T13" fmla="*/ 0 h 175"/>
                <a:gd name="T14" fmla="*/ 60 w 60"/>
                <a:gd name="T15" fmla="*/ 0 h 175"/>
                <a:gd name="T16" fmla="*/ 60 w 60"/>
                <a:gd name="T17" fmla="*/ 175 h 175"/>
                <a:gd name="T18" fmla="*/ 40 w 60"/>
                <a:gd name="T19"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175">
                  <a:moveTo>
                    <a:pt x="40" y="175"/>
                  </a:moveTo>
                  <a:cubicBezTo>
                    <a:pt x="40" y="27"/>
                    <a:pt x="40" y="27"/>
                    <a:pt x="40" y="27"/>
                  </a:cubicBezTo>
                  <a:cubicBezTo>
                    <a:pt x="37" y="31"/>
                    <a:pt x="31" y="34"/>
                    <a:pt x="23" y="39"/>
                  </a:cubicBezTo>
                  <a:cubicBezTo>
                    <a:pt x="15" y="43"/>
                    <a:pt x="7" y="46"/>
                    <a:pt x="0" y="47"/>
                  </a:cubicBezTo>
                  <a:cubicBezTo>
                    <a:pt x="0" y="28"/>
                    <a:pt x="0" y="28"/>
                    <a:pt x="0" y="28"/>
                  </a:cubicBezTo>
                  <a:cubicBezTo>
                    <a:pt x="9" y="25"/>
                    <a:pt x="18" y="21"/>
                    <a:pt x="28" y="16"/>
                  </a:cubicBezTo>
                  <a:cubicBezTo>
                    <a:pt x="38" y="11"/>
                    <a:pt x="46" y="5"/>
                    <a:pt x="52" y="0"/>
                  </a:cubicBezTo>
                  <a:cubicBezTo>
                    <a:pt x="60" y="0"/>
                    <a:pt x="60" y="0"/>
                    <a:pt x="60" y="0"/>
                  </a:cubicBezTo>
                  <a:cubicBezTo>
                    <a:pt x="60" y="175"/>
                    <a:pt x="60" y="175"/>
                    <a:pt x="60" y="175"/>
                  </a:cubicBezTo>
                  <a:lnTo>
                    <a:pt x="4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7"/>
            <p:cNvSpPr>
              <a:spLocks noEditPoints="1"/>
            </p:cNvSpPr>
            <p:nvPr userDrawn="1"/>
          </p:nvSpPr>
          <p:spPr bwMode="auto">
            <a:xfrm>
              <a:off x="4901" y="4603"/>
              <a:ext cx="258" cy="419"/>
            </a:xfrm>
            <a:custGeom>
              <a:avLst/>
              <a:gdLst>
                <a:gd name="T0" fmla="*/ 109 w 109"/>
                <a:gd name="T1" fmla="*/ 120 h 177"/>
                <a:gd name="T2" fmla="*/ 102 w 109"/>
                <a:gd name="T3" fmla="*/ 149 h 177"/>
                <a:gd name="T4" fmla="*/ 82 w 109"/>
                <a:gd name="T5" fmla="*/ 170 h 177"/>
                <a:gd name="T6" fmla="*/ 55 w 109"/>
                <a:gd name="T7" fmla="*/ 177 h 177"/>
                <a:gd name="T8" fmla="*/ 15 w 109"/>
                <a:gd name="T9" fmla="*/ 156 h 177"/>
                <a:gd name="T10" fmla="*/ 0 w 109"/>
                <a:gd name="T11" fmla="*/ 99 h 177"/>
                <a:gd name="T12" fmla="*/ 9 w 109"/>
                <a:gd name="T13" fmla="*/ 47 h 177"/>
                <a:gd name="T14" fmla="*/ 33 w 109"/>
                <a:gd name="T15" fmla="*/ 12 h 177"/>
                <a:gd name="T16" fmla="*/ 70 w 109"/>
                <a:gd name="T17" fmla="*/ 0 h 177"/>
                <a:gd name="T18" fmla="*/ 98 w 109"/>
                <a:gd name="T19" fmla="*/ 5 h 177"/>
                <a:gd name="T20" fmla="*/ 98 w 109"/>
                <a:gd name="T21" fmla="*/ 23 h 177"/>
                <a:gd name="T22" fmla="*/ 70 w 109"/>
                <a:gd name="T23" fmla="*/ 17 h 177"/>
                <a:gd name="T24" fmla="*/ 34 w 109"/>
                <a:gd name="T25" fmla="*/ 37 h 177"/>
                <a:gd name="T26" fmla="*/ 20 w 109"/>
                <a:gd name="T27" fmla="*/ 91 h 177"/>
                <a:gd name="T28" fmla="*/ 21 w 109"/>
                <a:gd name="T29" fmla="*/ 91 h 177"/>
                <a:gd name="T30" fmla="*/ 60 w 109"/>
                <a:gd name="T31" fmla="*/ 67 h 177"/>
                <a:gd name="T32" fmla="*/ 95 w 109"/>
                <a:gd name="T33" fmla="*/ 81 h 177"/>
                <a:gd name="T34" fmla="*/ 109 w 109"/>
                <a:gd name="T35" fmla="*/ 120 h 177"/>
                <a:gd name="T36" fmla="*/ 89 w 109"/>
                <a:gd name="T37" fmla="*/ 122 h 177"/>
                <a:gd name="T38" fmla="*/ 80 w 109"/>
                <a:gd name="T39" fmla="*/ 94 h 177"/>
                <a:gd name="T40" fmla="*/ 55 w 109"/>
                <a:gd name="T41" fmla="*/ 84 h 177"/>
                <a:gd name="T42" fmla="*/ 31 w 109"/>
                <a:gd name="T43" fmla="*/ 94 h 177"/>
                <a:gd name="T44" fmla="*/ 21 w 109"/>
                <a:gd name="T45" fmla="*/ 118 h 177"/>
                <a:gd name="T46" fmla="*/ 31 w 109"/>
                <a:gd name="T47" fmla="*/ 148 h 177"/>
                <a:gd name="T48" fmla="*/ 56 w 109"/>
                <a:gd name="T49" fmla="*/ 160 h 177"/>
                <a:gd name="T50" fmla="*/ 79 w 109"/>
                <a:gd name="T51" fmla="*/ 150 h 177"/>
                <a:gd name="T52" fmla="*/ 89 w 109"/>
                <a:gd name="T53" fmla="*/ 122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9" h="177">
                  <a:moveTo>
                    <a:pt x="109" y="120"/>
                  </a:moveTo>
                  <a:cubicBezTo>
                    <a:pt x="109" y="130"/>
                    <a:pt x="106" y="140"/>
                    <a:pt x="102" y="149"/>
                  </a:cubicBezTo>
                  <a:cubicBezTo>
                    <a:pt x="97" y="158"/>
                    <a:pt x="90" y="165"/>
                    <a:pt x="82" y="170"/>
                  </a:cubicBezTo>
                  <a:cubicBezTo>
                    <a:pt x="74" y="174"/>
                    <a:pt x="65" y="177"/>
                    <a:pt x="55" y="177"/>
                  </a:cubicBezTo>
                  <a:cubicBezTo>
                    <a:pt x="38" y="177"/>
                    <a:pt x="24" y="170"/>
                    <a:pt x="15" y="156"/>
                  </a:cubicBezTo>
                  <a:cubicBezTo>
                    <a:pt x="5" y="143"/>
                    <a:pt x="0" y="123"/>
                    <a:pt x="0" y="99"/>
                  </a:cubicBezTo>
                  <a:cubicBezTo>
                    <a:pt x="0" y="79"/>
                    <a:pt x="3" y="62"/>
                    <a:pt x="9" y="47"/>
                  </a:cubicBezTo>
                  <a:cubicBezTo>
                    <a:pt x="14" y="32"/>
                    <a:pt x="23" y="20"/>
                    <a:pt x="33" y="12"/>
                  </a:cubicBezTo>
                  <a:cubicBezTo>
                    <a:pt x="44" y="4"/>
                    <a:pt x="56" y="0"/>
                    <a:pt x="70" y="0"/>
                  </a:cubicBezTo>
                  <a:cubicBezTo>
                    <a:pt x="81" y="0"/>
                    <a:pt x="91" y="2"/>
                    <a:pt x="98" y="5"/>
                  </a:cubicBezTo>
                  <a:cubicBezTo>
                    <a:pt x="98" y="23"/>
                    <a:pt x="98" y="23"/>
                    <a:pt x="98" y="23"/>
                  </a:cubicBezTo>
                  <a:cubicBezTo>
                    <a:pt x="89" y="19"/>
                    <a:pt x="80" y="17"/>
                    <a:pt x="70" y="17"/>
                  </a:cubicBezTo>
                  <a:cubicBezTo>
                    <a:pt x="55" y="17"/>
                    <a:pt x="43" y="23"/>
                    <a:pt x="34" y="37"/>
                  </a:cubicBezTo>
                  <a:cubicBezTo>
                    <a:pt x="25" y="51"/>
                    <a:pt x="20" y="69"/>
                    <a:pt x="20" y="91"/>
                  </a:cubicBezTo>
                  <a:cubicBezTo>
                    <a:pt x="21" y="91"/>
                    <a:pt x="21" y="91"/>
                    <a:pt x="21" y="91"/>
                  </a:cubicBezTo>
                  <a:cubicBezTo>
                    <a:pt x="29" y="75"/>
                    <a:pt x="42" y="67"/>
                    <a:pt x="60" y="67"/>
                  </a:cubicBezTo>
                  <a:cubicBezTo>
                    <a:pt x="74" y="67"/>
                    <a:pt x="86" y="72"/>
                    <a:pt x="95" y="81"/>
                  </a:cubicBezTo>
                  <a:cubicBezTo>
                    <a:pt x="104" y="91"/>
                    <a:pt x="109" y="104"/>
                    <a:pt x="109" y="120"/>
                  </a:cubicBezTo>
                  <a:close/>
                  <a:moveTo>
                    <a:pt x="89" y="122"/>
                  </a:moveTo>
                  <a:cubicBezTo>
                    <a:pt x="89" y="110"/>
                    <a:pt x="86" y="101"/>
                    <a:pt x="80" y="94"/>
                  </a:cubicBezTo>
                  <a:cubicBezTo>
                    <a:pt x="74" y="87"/>
                    <a:pt x="66" y="84"/>
                    <a:pt x="55" y="84"/>
                  </a:cubicBezTo>
                  <a:cubicBezTo>
                    <a:pt x="46" y="84"/>
                    <a:pt x="38" y="87"/>
                    <a:pt x="31" y="94"/>
                  </a:cubicBezTo>
                  <a:cubicBezTo>
                    <a:pt x="25" y="100"/>
                    <a:pt x="21" y="108"/>
                    <a:pt x="21" y="118"/>
                  </a:cubicBezTo>
                  <a:cubicBezTo>
                    <a:pt x="21" y="130"/>
                    <a:pt x="25" y="140"/>
                    <a:pt x="31" y="148"/>
                  </a:cubicBezTo>
                  <a:cubicBezTo>
                    <a:pt x="38" y="156"/>
                    <a:pt x="46" y="160"/>
                    <a:pt x="56" y="160"/>
                  </a:cubicBezTo>
                  <a:cubicBezTo>
                    <a:pt x="65" y="160"/>
                    <a:pt x="73" y="157"/>
                    <a:pt x="79" y="150"/>
                  </a:cubicBezTo>
                  <a:cubicBezTo>
                    <a:pt x="85" y="143"/>
                    <a:pt x="89" y="133"/>
                    <a:pt x="89"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6" name="Freeform 6"/>
          <p:cNvSpPr>
            <a:spLocks/>
          </p:cNvSpPr>
          <p:nvPr userDrawn="1"/>
        </p:nvSpPr>
        <p:spPr bwMode="auto">
          <a:xfrm>
            <a:off x="8602663" y="6180138"/>
            <a:ext cx="4763" cy="4763"/>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1" y="0"/>
                  <a:pt x="1" y="1"/>
                </a:cubicBezTo>
                <a:cubicBezTo>
                  <a:pt x="1" y="0"/>
                  <a:pt x="1" y="0"/>
                  <a:pt x="1" y="0"/>
                </a:cubicBezTo>
                <a:close/>
              </a:path>
            </a:pathLst>
          </a:custGeom>
          <a:solidFill>
            <a:srgbClr val="A83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19"/>
          <p:cNvSpPr>
            <a:spLocks/>
          </p:cNvSpPr>
          <p:nvPr userDrawn="1"/>
        </p:nvSpPr>
        <p:spPr bwMode="auto">
          <a:xfrm>
            <a:off x="8570913" y="5738813"/>
            <a:ext cx="4763" cy="4763"/>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1" y="0"/>
                  <a:pt x="1" y="1"/>
                </a:cubicBezTo>
                <a:cubicBezTo>
                  <a:pt x="1" y="0"/>
                  <a:pt x="1" y="0"/>
                  <a:pt x="1" y="0"/>
                </a:cubicBezTo>
                <a:close/>
              </a:path>
            </a:pathLst>
          </a:custGeom>
          <a:solidFill>
            <a:srgbClr val="A83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03" name="Group 102"/>
          <p:cNvGrpSpPr/>
          <p:nvPr userDrawn="1"/>
        </p:nvGrpSpPr>
        <p:grpSpPr>
          <a:xfrm>
            <a:off x="0" y="4329113"/>
            <a:ext cx="12436475" cy="2665413"/>
            <a:chOff x="0" y="4329113"/>
            <a:chExt cx="12436475" cy="2665413"/>
          </a:xfrm>
        </p:grpSpPr>
        <p:sp>
          <p:nvSpPr>
            <p:cNvPr id="92" name="Freeform 21"/>
            <p:cNvSpPr>
              <a:spLocks noEditPoints="1"/>
            </p:cNvSpPr>
            <p:nvPr userDrawn="1"/>
          </p:nvSpPr>
          <p:spPr bwMode="auto">
            <a:xfrm>
              <a:off x="3273425" y="4329113"/>
              <a:ext cx="9163050" cy="2665413"/>
            </a:xfrm>
            <a:custGeom>
              <a:avLst/>
              <a:gdLst>
                <a:gd name="T0" fmla="*/ 1597 w 1671"/>
                <a:gd name="T1" fmla="*/ 16 h 486"/>
                <a:gd name="T2" fmla="*/ 1574 w 1671"/>
                <a:gd name="T3" fmla="*/ 67 h 486"/>
                <a:gd name="T4" fmla="*/ 1470 w 1671"/>
                <a:gd name="T5" fmla="*/ 142 h 486"/>
                <a:gd name="T6" fmla="*/ 1369 w 1671"/>
                <a:gd name="T7" fmla="*/ 200 h 486"/>
                <a:gd name="T8" fmla="*/ 1309 w 1671"/>
                <a:gd name="T9" fmla="*/ 219 h 486"/>
                <a:gd name="T10" fmla="*/ 1241 w 1671"/>
                <a:gd name="T11" fmla="*/ 220 h 486"/>
                <a:gd name="T12" fmla="*/ 1143 w 1671"/>
                <a:gd name="T13" fmla="*/ 240 h 486"/>
                <a:gd name="T14" fmla="*/ 952 w 1671"/>
                <a:gd name="T15" fmla="*/ 283 h 486"/>
                <a:gd name="T16" fmla="*/ 898 w 1671"/>
                <a:gd name="T17" fmla="*/ 291 h 486"/>
                <a:gd name="T18" fmla="*/ 647 w 1671"/>
                <a:gd name="T19" fmla="*/ 226 h 486"/>
                <a:gd name="T20" fmla="*/ 248 w 1671"/>
                <a:gd name="T21" fmla="*/ 223 h 486"/>
                <a:gd name="T22" fmla="*/ 114 w 1671"/>
                <a:gd name="T23" fmla="*/ 239 h 486"/>
                <a:gd name="T24" fmla="*/ 50 w 1671"/>
                <a:gd name="T25" fmla="*/ 239 h 486"/>
                <a:gd name="T26" fmla="*/ 64 w 1671"/>
                <a:gd name="T27" fmla="*/ 486 h 486"/>
                <a:gd name="T28" fmla="*/ 114 w 1671"/>
                <a:gd name="T29" fmla="*/ 486 h 486"/>
                <a:gd name="T30" fmla="*/ 185 w 1671"/>
                <a:gd name="T31" fmla="*/ 486 h 486"/>
                <a:gd name="T32" fmla="*/ 248 w 1671"/>
                <a:gd name="T33" fmla="*/ 486 h 486"/>
                <a:gd name="T34" fmla="*/ 653 w 1671"/>
                <a:gd name="T35" fmla="*/ 486 h 486"/>
                <a:gd name="T36" fmla="*/ 727 w 1671"/>
                <a:gd name="T37" fmla="*/ 486 h 486"/>
                <a:gd name="T38" fmla="*/ 917 w 1671"/>
                <a:gd name="T39" fmla="*/ 486 h 486"/>
                <a:gd name="T40" fmla="*/ 952 w 1671"/>
                <a:gd name="T41" fmla="*/ 486 h 486"/>
                <a:gd name="T42" fmla="*/ 1091 w 1671"/>
                <a:gd name="T43" fmla="*/ 486 h 486"/>
                <a:gd name="T44" fmla="*/ 1491 w 1671"/>
                <a:gd name="T45" fmla="*/ 486 h 486"/>
                <a:gd name="T46" fmla="*/ 1571 w 1671"/>
                <a:gd name="T47" fmla="*/ 486 h 486"/>
                <a:gd name="T48" fmla="*/ 304 w 1671"/>
                <a:gd name="T49" fmla="*/ 376 h 486"/>
                <a:gd name="T50" fmla="*/ 304 w 1671"/>
                <a:gd name="T51" fmla="*/ 365 h 486"/>
                <a:gd name="T52" fmla="*/ 304 w 1671"/>
                <a:gd name="T53" fmla="*/ 354 h 486"/>
                <a:gd name="T54" fmla="*/ 334 w 1671"/>
                <a:gd name="T55" fmla="*/ 376 h 486"/>
                <a:gd name="T56" fmla="*/ 334 w 1671"/>
                <a:gd name="T57" fmla="*/ 365 h 486"/>
                <a:gd name="T58" fmla="*/ 334 w 1671"/>
                <a:gd name="T59" fmla="*/ 354 h 486"/>
                <a:gd name="T60" fmla="*/ 364 w 1671"/>
                <a:gd name="T61" fmla="*/ 376 h 486"/>
                <a:gd name="T62" fmla="*/ 364 w 1671"/>
                <a:gd name="T63" fmla="*/ 365 h 486"/>
                <a:gd name="T64" fmla="*/ 364 w 1671"/>
                <a:gd name="T65" fmla="*/ 354 h 486"/>
                <a:gd name="T66" fmla="*/ 447 w 1671"/>
                <a:gd name="T67" fmla="*/ 376 h 486"/>
                <a:gd name="T68" fmla="*/ 447 w 1671"/>
                <a:gd name="T69" fmla="*/ 365 h 486"/>
                <a:gd name="T70" fmla="*/ 447 w 1671"/>
                <a:gd name="T71" fmla="*/ 354 h 486"/>
                <a:gd name="T72" fmla="*/ 477 w 1671"/>
                <a:gd name="T73" fmla="*/ 376 h 486"/>
                <a:gd name="T74" fmla="*/ 477 w 1671"/>
                <a:gd name="T75" fmla="*/ 365 h 486"/>
                <a:gd name="T76" fmla="*/ 477 w 1671"/>
                <a:gd name="T77" fmla="*/ 354 h 486"/>
                <a:gd name="T78" fmla="*/ 507 w 1671"/>
                <a:gd name="T79" fmla="*/ 376 h 486"/>
                <a:gd name="T80" fmla="*/ 507 w 1671"/>
                <a:gd name="T81" fmla="*/ 365 h 486"/>
                <a:gd name="T82" fmla="*/ 507 w 1671"/>
                <a:gd name="T83" fmla="*/ 354 h 486"/>
                <a:gd name="T84" fmla="*/ 416 w 1671"/>
                <a:gd name="T85" fmla="*/ 246 h 486"/>
                <a:gd name="T86" fmla="*/ 568 w 1671"/>
                <a:gd name="T87" fmla="*/ 376 h 486"/>
                <a:gd name="T88" fmla="*/ 568 w 1671"/>
                <a:gd name="T89" fmla="*/ 365 h 486"/>
                <a:gd name="T90" fmla="*/ 568 w 1671"/>
                <a:gd name="T91" fmla="*/ 354 h 486"/>
                <a:gd name="T92" fmla="*/ 598 w 1671"/>
                <a:gd name="T93" fmla="*/ 376 h 486"/>
                <a:gd name="T94" fmla="*/ 598 w 1671"/>
                <a:gd name="T95" fmla="*/ 365 h 486"/>
                <a:gd name="T96" fmla="*/ 598 w 1671"/>
                <a:gd name="T97" fmla="*/ 354 h 486"/>
                <a:gd name="T98" fmla="*/ 628 w 1671"/>
                <a:gd name="T99" fmla="*/ 376 h 486"/>
                <a:gd name="T100" fmla="*/ 628 w 1671"/>
                <a:gd name="T101" fmla="*/ 365 h 486"/>
                <a:gd name="T102" fmla="*/ 628 w 1671"/>
                <a:gd name="T103" fmla="*/ 354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71" h="486">
                  <a:moveTo>
                    <a:pt x="1607" y="78"/>
                  </a:moveTo>
                  <a:cubicBezTo>
                    <a:pt x="1607" y="67"/>
                    <a:pt x="1607" y="67"/>
                    <a:pt x="1607" y="67"/>
                  </a:cubicBezTo>
                  <a:cubicBezTo>
                    <a:pt x="1598" y="67"/>
                    <a:pt x="1598" y="67"/>
                    <a:pt x="1598" y="67"/>
                  </a:cubicBezTo>
                  <a:cubicBezTo>
                    <a:pt x="1598" y="16"/>
                    <a:pt x="1598" y="16"/>
                    <a:pt x="1598" y="16"/>
                  </a:cubicBezTo>
                  <a:cubicBezTo>
                    <a:pt x="1597" y="16"/>
                    <a:pt x="1597" y="16"/>
                    <a:pt x="1597" y="16"/>
                  </a:cubicBezTo>
                  <a:cubicBezTo>
                    <a:pt x="1597" y="67"/>
                    <a:pt x="1597" y="67"/>
                    <a:pt x="1597" y="67"/>
                  </a:cubicBezTo>
                  <a:cubicBezTo>
                    <a:pt x="1577" y="67"/>
                    <a:pt x="1577" y="67"/>
                    <a:pt x="1577" y="67"/>
                  </a:cubicBezTo>
                  <a:cubicBezTo>
                    <a:pt x="1577" y="0"/>
                    <a:pt x="1577" y="0"/>
                    <a:pt x="1577" y="0"/>
                  </a:cubicBezTo>
                  <a:cubicBezTo>
                    <a:pt x="1574" y="0"/>
                    <a:pt x="1574" y="0"/>
                    <a:pt x="1574" y="0"/>
                  </a:cubicBezTo>
                  <a:cubicBezTo>
                    <a:pt x="1574" y="67"/>
                    <a:pt x="1574" y="67"/>
                    <a:pt x="1574" y="67"/>
                  </a:cubicBezTo>
                  <a:cubicBezTo>
                    <a:pt x="1567" y="67"/>
                    <a:pt x="1567" y="67"/>
                    <a:pt x="1567" y="67"/>
                  </a:cubicBezTo>
                  <a:cubicBezTo>
                    <a:pt x="1567" y="78"/>
                    <a:pt x="1567" y="78"/>
                    <a:pt x="1567" y="78"/>
                  </a:cubicBezTo>
                  <a:cubicBezTo>
                    <a:pt x="1559" y="78"/>
                    <a:pt x="1559" y="78"/>
                    <a:pt x="1559" y="78"/>
                  </a:cubicBezTo>
                  <a:cubicBezTo>
                    <a:pt x="1543" y="84"/>
                    <a:pt x="1543" y="84"/>
                    <a:pt x="1543" y="84"/>
                  </a:cubicBezTo>
                  <a:cubicBezTo>
                    <a:pt x="1470" y="142"/>
                    <a:pt x="1470" y="142"/>
                    <a:pt x="1470" y="142"/>
                  </a:cubicBezTo>
                  <a:cubicBezTo>
                    <a:pt x="1437" y="147"/>
                    <a:pt x="1437" y="147"/>
                    <a:pt x="1437" y="147"/>
                  </a:cubicBezTo>
                  <a:cubicBezTo>
                    <a:pt x="1437" y="207"/>
                    <a:pt x="1437" y="207"/>
                    <a:pt x="1437" y="207"/>
                  </a:cubicBezTo>
                  <a:cubicBezTo>
                    <a:pt x="1387" y="207"/>
                    <a:pt x="1387" y="207"/>
                    <a:pt x="1387" y="207"/>
                  </a:cubicBezTo>
                  <a:cubicBezTo>
                    <a:pt x="1380" y="200"/>
                    <a:pt x="1380" y="200"/>
                    <a:pt x="1380" y="200"/>
                  </a:cubicBezTo>
                  <a:cubicBezTo>
                    <a:pt x="1369" y="200"/>
                    <a:pt x="1369" y="200"/>
                    <a:pt x="1369" y="200"/>
                  </a:cubicBezTo>
                  <a:cubicBezTo>
                    <a:pt x="1369" y="189"/>
                    <a:pt x="1369" y="189"/>
                    <a:pt x="1369" y="189"/>
                  </a:cubicBezTo>
                  <a:cubicBezTo>
                    <a:pt x="1325" y="189"/>
                    <a:pt x="1325" y="189"/>
                    <a:pt x="1325" y="189"/>
                  </a:cubicBezTo>
                  <a:cubicBezTo>
                    <a:pt x="1325" y="199"/>
                    <a:pt x="1325" y="199"/>
                    <a:pt x="1325" y="199"/>
                  </a:cubicBezTo>
                  <a:cubicBezTo>
                    <a:pt x="1309" y="206"/>
                    <a:pt x="1309" y="206"/>
                    <a:pt x="1309" y="206"/>
                  </a:cubicBezTo>
                  <a:cubicBezTo>
                    <a:pt x="1309" y="219"/>
                    <a:pt x="1309" y="219"/>
                    <a:pt x="1309" y="219"/>
                  </a:cubicBezTo>
                  <a:cubicBezTo>
                    <a:pt x="1284" y="219"/>
                    <a:pt x="1284" y="219"/>
                    <a:pt x="1284" y="219"/>
                  </a:cubicBezTo>
                  <a:cubicBezTo>
                    <a:pt x="1284" y="205"/>
                    <a:pt x="1284" y="205"/>
                    <a:pt x="1284" y="205"/>
                  </a:cubicBezTo>
                  <a:cubicBezTo>
                    <a:pt x="1262" y="205"/>
                    <a:pt x="1262" y="205"/>
                    <a:pt x="1262" y="205"/>
                  </a:cubicBezTo>
                  <a:cubicBezTo>
                    <a:pt x="1262" y="220"/>
                    <a:pt x="1262" y="220"/>
                    <a:pt x="1262" y="220"/>
                  </a:cubicBezTo>
                  <a:cubicBezTo>
                    <a:pt x="1241" y="220"/>
                    <a:pt x="1241" y="220"/>
                    <a:pt x="1241" y="220"/>
                  </a:cubicBezTo>
                  <a:cubicBezTo>
                    <a:pt x="1241" y="234"/>
                    <a:pt x="1241" y="234"/>
                    <a:pt x="1241" y="234"/>
                  </a:cubicBezTo>
                  <a:cubicBezTo>
                    <a:pt x="1183" y="234"/>
                    <a:pt x="1183" y="234"/>
                    <a:pt x="1183" y="234"/>
                  </a:cubicBezTo>
                  <a:cubicBezTo>
                    <a:pt x="1183" y="226"/>
                    <a:pt x="1183" y="226"/>
                    <a:pt x="1183" y="226"/>
                  </a:cubicBezTo>
                  <a:cubicBezTo>
                    <a:pt x="1143" y="226"/>
                    <a:pt x="1143" y="226"/>
                    <a:pt x="1143" y="226"/>
                  </a:cubicBezTo>
                  <a:cubicBezTo>
                    <a:pt x="1143" y="240"/>
                    <a:pt x="1143" y="240"/>
                    <a:pt x="1143" y="240"/>
                  </a:cubicBezTo>
                  <a:cubicBezTo>
                    <a:pt x="1091" y="240"/>
                    <a:pt x="1091" y="240"/>
                    <a:pt x="1091" y="240"/>
                  </a:cubicBezTo>
                  <a:cubicBezTo>
                    <a:pt x="1091" y="141"/>
                    <a:pt x="1091" y="141"/>
                    <a:pt x="1091" y="141"/>
                  </a:cubicBezTo>
                  <a:cubicBezTo>
                    <a:pt x="970" y="141"/>
                    <a:pt x="970" y="141"/>
                    <a:pt x="970" y="141"/>
                  </a:cubicBezTo>
                  <a:cubicBezTo>
                    <a:pt x="970" y="283"/>
                    <a:pt x="970" y="283"/>
                    <a:pt x="970" y="283"/>
                  </a:cubicBezTo>
                  <a:cubicBezTo>
                    <a:pt x="952" y="283"/>
                    <a:pt x="952" y="283"/>
                    <a:pt x="952" y="283"/>
                  </a:cubicBezTo>
                  <a:cubicBezTo>
                    <a:pt x="952" y="294"/>
                    <a:pt x="952" y="294"/>
                    <a:pt x="952" y="294"/>
                  </a:cubicBezTo>
                  <a:cubicBezTo>
                    <a:pt x="917" y="294"/>
                    <a:pt x="917" y="294"/>
                    <a:pt x="917" y="294"/>
                  </a:cubicBezTo>
                  <a:cubicBezTo>
                    <a:pt x="917" y="316"/>
                    <a:pt x="917" y="316"/>
                    <a:pt x="917" y="316"/>
                  </a:cubicBezTo>
                  <a:cubicBezTo>
                    <a:pt x="898" y="316"/>
                    <a:pt x="898" y="316"/>
                    <a:pt x="898" y="316"/>
                  </a:cubicBezTo>
                  <a:cubicBezTo>
                    <a:pt x="898" y="291"/>
                    <a:pt x="898" y="291"/>
                    <a:pt x="898" y="291"/>
                  </a:cubicBezTo>
                  <a:cubicBezTo>
                    <a:pt x="761" y="291"/>
                    <a:pt x="761" y="291"/>
                    <a:pt x="761" y="291"/>
                  </a:cubicBezTo>
                  <a:cubicBezTo>
                    <a:pt x="761" y="281"/>
                    <a:pt x="761" y="281"/>
                    <a:pt x="761" y="281"/>
                  </a:cubicBezTo>
                  <a:cubicBezTo>
                    <a:pt x="727" y="281"/>
                    <a:pt x="727" y="281"/>
                    <a:pt x="727" y="281"/>
                  </a:cubicBezTo>
                  <a:cubicBezTo>
                    <a:pt x="727" y="226"/>
                    <a:pt x="727" y="226"/>
                    <a:pt x="727" y="226"/>
                  </a:cubicBezTo>
                  <a:cubicBezTo>
                    <a:pt x="647" y="226"/>
                    <a:pt x="647" y="226"/>
                    <a:pt x="647" y="226"/>
                  </a:cubicBezTo>
                  <a:cubicBezTo>
                    <a:pt x="647" y="294"/>
                    <a:pt x="647" y="294"/>
                    <a:pt x="647" y="294"/>
                  </a:cubicBezTo>
                  <a:cubicBezTo>
                    <a:pt x="477" y="154"/>
                    <a:pt x="326" y="244"/>
                    <a:pt x="276" y="283"/>
                  </a:cubicBezTo>
                  <a:cubicBezTo>
                    <a:pt x="276" y="247"/>
                    <a:pt x="276" y="247"/>
                    <a:pt x="276" y="247"/>
                  </a:cubicBezTo>
                  <a:cubicBezTo>
                    <a:pt x="248" y="247"/>
                    <a:pt x="248" y="247"/>
                    <a:pt x="248" y="247"/>
                  </a:cubicBezTo>
                  <a:cubicBezTo>
                    <a:pt x="248" y="223"/>
                    <a:pt x="248" y="223"/>
                    <a:pt x="248" y="223"/>
                  </a:cubicBezTo>
                  <a:cubicBezTo>
                    <a:pt x="185" y="223"/>
                    <a:pt x="185" y="223"/>
                    <a:pt x="185" y="223"/>
                  </a:cubicBezTo>
                  <a:cubicBezTo>
                    <a:pt x="185" y="353"/>
                    <a:pt x="185" y="353"/>
                    <a:pt x="185" y="353"/>
                  </a:cubicBezTo>
                  <a:cubicBezTo>
                    <a:pt x="153" y="353"/>
                    <a:pt x="153" y="353"/>
                    <a:pt x="153" y="353"/>
                  </a:cubicBezTo>
                  <a:cubicBezTo>
                    <a:pt x="153" y="239"/>
                    <a:pt x="153" y="239"/>
                    <a:pt x="153" y="239"/>
                  </a:cubicBezTo>
                  <a:cubicBezTo>
                    <a:pt x="114" y="239"/>
                    <a:pt x="114" y="239"/>
                    <a:pt x="114" y="239"/>
                  </a:cubicBezTo>
                  <a:cubicBezTo>
                    <a:pt x="114" y="199"/>
                    <a:pt x="114" y="199"/>
                    <a:pt x="114" y="199"/>
                  </a:cubicBezTo>
                  <a:cubicBezTo>
                    <a:pt x="64" y="199"/>
                    <a:pt x="64" y="199"/>
                    <a:pt x="64" y="199"/>
                  </a:cubicBezTo>
                  <a:cubicBezTo>
                    <a:pt x="64" y="343"/>
                    <a:pt x="64" y="343"/>
                    <a:pt x="64" y="343"/>
                  </a:cubicBezTo>
                  <a:cubicBezTo>
                    <a:pt x="50" y="343"/>
                    <a:pt x="50" y="343"/>
                    <a:pt x="50" y="343"/>
                  </a:cubicBezTo>
                  <a:cubicBezTo>
                    <a:pt x="50" y="239"/>
                    <a:pt x="50" y="239"/>
                    <a:pt x="50" y="239"/>
                  </a:cubicBezTo>
                  <a:cubicBezTo>
                    <a:pt x="0" y="239"/>
                    <a:pt x="0" y="239"/>
                    <a:pt x="0" y="239"/>
                  </a:cubicBezTo>
                  <a:cubicBezTo>
                    <a:pt x="0" y="486"/>
                    <a:pt x="0" y="486"/>
                    <a:pt x="0" y="486"/>
                  </a:cubicBezTo>
                  <a:cubicBezTo>
                    <a:pt x="36" y="486"/>
                    <a:pt x="36" y="486"/>
                    <a:pt x="36" y="486"/>
                  </a:cubicBezTo>
                  <a:cubicBezTo>
                    <a:pt x="50" y="486"/>
                    <a:pt x="50" y="486"/>
                    <a:pt x="50" y="486"/>
                  </a:cubicBezTo>
                  <a:cubicBezTo>
                    <a:pt x="64" y="486"/>
                    <a:pt x="64" y="486"/>
                    <a:pt x="64" y="486"/>
                  </a:cubicBezTo>
                  <a:cubicBezTo>
                    <a:pt x="66" y="486"/>
                    <a:pt x="66" y="486"/>
                    <a:pt x="66" y="486"/>
                  </a:cubicBezTo>
                  <a:cubicBezTo>
                    <a:pt x="75" y="486"/>
                    <a:pt x="75" y="486"/>
                    <a:pt x="75" y="486"/>
                  </a:cubicBezTo>
                  <a:cubicBezTo>
                    <a:pt x="103" y="486"/>
                    <a:pt x="103" y="486"/>
                    <a:pt x="103" y="486"/>
                  </a:cubicBezTo>
                  <a:cubicBezTo>
                    <a:pt x="112" y="486"/>
                    <a:pt x="112" y="486"/>
                    <a:pt x="112" y="486"/>
                  </a:cubicBezTo>
                  <a:cubicBezTo>
                    <a:pt x="114" y="486"/>
                    <a:pt x="114" y="486"/>
                    <a:pt x="114" y="486"/>
                  </a:cubicBezTo>
                  <a:cubicBezTo>
                    <a:pt x="125" y="486"/>
                    <a:pt x="125" y="486"/>
                    <a:pt x="125" y="486"/>
                  </a:cubicBezTo>
                  <a:cubicBezTo>
                    <a:pt x="141" y="486"/>
                    <a:pt x="141" y="486"/>
                    <a:pt x="141" y="486"/>
                  </a:cubicBezTo>
                  <a:cubicBezTo>
                    <a:pt x="153" y="486"/>
                    <a:pt x="153" y="486"/>
                    <a:pt x="153" y="486"/>
                  </a:cubicBezTo>
                  <a:cubicBezTo>
                    <a:pt x="165" y="486"/>
                    <a:pt x="165" y="486"/>
                    <a:pt x="165" y="486"/>
                  </a:cubicBezTo>
                  <a:cubicBezTo>
                    <a:pt x="185" y="486"/>
                    <a:pt x="185" y="486"/>
                    <a:pt x="185" y="486"/>
                  </a:cubicBezTo>
                  <a:cubicBezTo>
                    <a:pt x="192" y="486"/>
                    <a:pt x="192" y="486"/>
                    <a:pt x="192" y="486"/>
                  </a:cubicBezTo>
                  <a:cubicBezTo>
                    <a:pt x="197" y="486"/>
                    <a:pt x="197" y="486"/>
                    <a:pt x="197" y="486"/>
                  </a:cubicBezTo>
                  <a:cubicBezTo>
                    <a:pt x="219" y="486"/>
                    <a:pt x="219" y="486"/>
                    <a:pt x="219" y="486"/>
                  </a:cubicBezTo>
                  <a:cubicBezTo>
                    <a:pt x="239" y="486"/>
                    <a:pt x="239" y="486"/>
                    <a:pt x="239" y="486"/>
                  </a:cubicBezTo>
                  <a:cubicBezTo>
                    <a:pt x="248" y="486"/>
                    <a:pt x="248" y="486"/>
                    <a:pt x="248" y="486"/>
                  </a:cubicBezTo>
                  <a:cubicBezTo>
                    <a:pt x="268" y="486"/>
                    <a:pt x="268" y="486"/>
                    <a:pt x="268" y="486"/>
                  </a:cubicBezTo>
                  <a:cubicBezTo>
                    <a:pt x="276" y="486"/>
                    <a:pt x="276" y="486"/>
                    <a:pt x="276" y="486"/>
                  </a:cubicBezTo>
                  <a:cubicBezTo>
                    <a:pt x="635" y="486"/>
                    <a:pt x="635" y="486"/>
                    <a:pt x="635" y="486"/>
                  </a:cubicBezTo>
                  <a:cubicBezTo>
                    <a:pt x="647" y="486"/>
                    <a:pt x="647" y="486"/>
                    <a:pt x="647" y="486"/>
                  </a:cubicBezTo>
                  <a:cubicBezTo>
                    <a:pt x="653" y="486"/>
                    <a:pt x="653" y="486"/>
                    <a:pt x="653" y="486"/>
                  </a:cubicBezTo>
                  <a:cubicBezTo>
                    <a:pt x="665" y="486"/>
                    <a:pt x="665" y="486"/>
                    <a:pt x="665" y="486"/>
                  </a:cubicBezTo>
                  <a:cubicBezTo>
                    <a:pt x="673" y="486"/>
                    <a:pt x="673" y="486"/>
                    <a:pt x="673" y="486"/>
                  </a:cubicBezTo>
                  <a:cubicBezTo>
                    <a:pt x="703" y="486"/>
                    <a:pt x="703" y="486"/>
                    <a:pt x="703" y="486"/>
                  </a:cubicBezTo>
                  <a:cubicBezTo>
                    <a:pt x="717" y="486"/>
                    <a:pt x="717" y="486"/>
                    <a:pt x="717" y="486"/>
                  </a:cubicBezTo>
                  <a:cubicBezTo>
                    <a:pt x="727" y="486"/>
                    <a:pt x="727" y="486"/>
                    <a:pt x="727" y="486"/>
                  </a:cubicBezTo>
                  <a:cubicBezTo>
                    <a:pt x="751" y="486"/>
                    <a:pt x="751" y="486"/>
                    <a:pt x="751" y="486"/>
                  </a:cubicBezTo>
                  <a:cubicBezTo>
                    <a:pt x="761" y="486"/>
                    <a:pt x="761" y="486"/>
                    <a:pt x="761" y="486"/>
                  </a:cubicBezTo>
                  <a:cubicBezTo>
                    <a:pt x="888" y="486"/>
                    <a:pt x="888" y="486"/>
                    <a:pt x="888" y="486"/>
                  </a:cubicBezTo>
                  <a:cubicBezTo>
                    <a:pt x="898" y="486"/>
                    <a:pt x="898" y="486"/>
                    <a:pt x="898" y="486"/>
                  </a:cubicBezTo>
                  <a:cubicBezTo>
                    <a:pt x="917" y="486"/>
                    <a:pt x="917" y="486"/>
                    <a:pt x="917" y="486"/>
                  </a:cubicBezTo>
                  <a:cubicBezTo>
                    <a:pt x="926" y="486"/>
                    <a:pt x="926" y="486"/>
                    <a:pt x="926" y="486"/>
                  </a:cubicBezTo>
                  <a:cubicBezTo>
                    <a:pt x="929" y="486"/>
                    <a:pt x="929" y="486"/>
                    <a:pt x="929" y="486"/>
                  </a:cubicBezTo>
                  <a:cubicBezTo>
                    <a:pt x="930" y="486"/>
                    <a:pt x="930" y="486"/>
                    <a:pt x="930" y="486"/>
                  </a:cubicBezTo>
                  <a:cubicBezTo>
                    <a:pt x="945" y="486"/>
                    <a:pt x="945" y="486"/>
                    <a:pt x="945" y="486"/>
                  </a:cubicBezTo>
                  <a:cubicBezTo>
                    <a:pt x="952" y="486"/>
                    <a:pt x="952" y="486"/>
                    <a:pt x="952" y="486"/>
                  </a:cubicBezTo>
                  <a:cubicBezTo>
                    <a:pt x="961" y="486"/>
                    <a:pt x="961" y="486"/>
                    <a:pt x="961" y="486"/>
                  </a:cubicBezTo>
                  <a:cubicBezTo>
                    <a:pt x="970" y="486"/>
                    <a:pt x="970" y="486"/>
                    <a:pt x="970" y="486"/>
                  </a:cubicBezTo>
                  <a:cubicBezTo>
                    <a:pt x="977" y="486"/>
                    <a:pt x="977" y="486"/>
                    <a:pt x="977" y="486"/>
                  </a:cubicBezTo>
                  <a:cubicBezTo>
                    <a:pt x="1087" y="486"/>
                    <a:pt x="1087" y="486"/>
                    <a:pt x="1087" y="486"/>
                  </a:cubicBezTo>
                  <a:cubicBezTo>
                    <a:pt x="1091" y="486"/>
                    <a:pt x="1091" y="486"/>
                    <a:pt x="1091" y="486"/>
                  </a:cubicBezTo>
                  <a:cubicBezTo>
                    <a:pt x="1143" y="486"/>
                    <a:pt x="1143" y="486"/>
                    <a:pt x="1143" y="486"/>
                  </a:cubicBezTo>
                  <a:cubicBezTo>
                    <a:pt x="1147" y="486"/>
                    <a:pt x="1147" y="486"/>
                    <a:pt x="1147" y="486"/>
                  </a:cubicBezTo>
                  <a:cubicBezTo>
                    <a:pt x="1183" y="486"/>
                    <a:pt x="1183" y="486"/>
                    <a:pt x="1183" y="486"/>
                  </a:cubicBezTo>
                  <a:cubicBezTo>
                    <a:pt x="1484" y="486"/>
                    <a:pt x="1484" y="486"/>
                    <a:pt x="1484" y="486"/>
                  </a:cubicBezTo>
                  <a:cubicBezTo>
                    <a:pt x="1491" y="486"/>
                    <a:pt x="1491" y="486"/>
                    <a:pt x="1491" y="486"/>
                  </a:cubicBezTo>
                  <a:cubicBezTo>
                    <a:pt x="1494" y="486"/>
                    <a:pt x="1494" y="486"/>
                    <a:pt x="1494" y="486"/>
                  </a:cubicBezTo>
                  <a:cubicBezTo>
                    <a:pt x="1514" y="486"/>
                    <a:pt x="1514" y="486"/>
                    <a:pt x="1514" y="486"/>
                  </a:cubicBezTo>
                  <a:cubicBezTo>
                    <a:pt x="1515" y="486"/>
                    <a:pt x="1515" y="486"/>
                    <a:pt x="1515" y="486"/>
                  </a:cubicBezTo>
                  <a:cubicBezTo>
                    <a:pt x="1524" y="486"/>
                    <a:pt x="1524" y="486"/>
                    <a:pt x="1524" y="486"/>
                  </a:cubicBezTo>
                  <a:cubicBezTo>
                    <a:pt x="1571" y="486"/>
                    <a:pt x="1571" y="486"/>
                    <a:pt x="1571" y="486"/>
                  </a:cubicBezTo>
                  <a:cubicBezTo>
                    <a:pt x="1603" y="486"/>
                    <a:pt x="1603" y="486"/>
                    <a:pt x="1603" y="486"/>
                  </a:cubicBezTo>
                  <a:cubicBezTo>
                    <a:pt x="1671" y="486"/>
                    <a:pt x="1671" y="486"/>
                    <a:pt x="1671" y="486"/>
                  </a:cubicBezTo>
                  <a:cubicBezTo>
                    <a:pt x="1671" y="78"/>
                    <a:pt x="1671" y="78"/>
                    <a:pt x="1671" y="78"/>
                  </a:cubicBezTo>
                  <a:lnTo>
                    <a:pt x="1607" y="78"/>
                  </a:lnTo>
                  <a:close/>
                  <a:moveTo>
                    <a:pt x="304" y="376"/>
                  </a:moveTo>
                  <a:cubicBezTo>
                    <a:pt x="281" y="376"/>
                    <a:pt x="281" y="376"/>
                    <a:pt x="281" y="376"/>
                  </a:cubicBezTo>
                  <a:cubicBezTo>
                    <a:pt x="281" y="369"/>
                    <a:pt x="281" y="369"/>
                    <a:pt x="281" y="369"/>
                  </a:cubicBezTo>
                  <a:cubicBezTo>
                    <a:pt x="304" y="369"/>
                    <a:pt x="304" y="369"/>
                    <a:pt x="304" y="369"/>
                  </a:cubicBezTo>
                  <a:lnTo>
                    <a:pt x="304" y="376"/>
                  </a:lnTo>
                  <a:close/>
                  <a:moveTo>
                    <a:pt x="304" y="365"/>
                  </a:moveTo>
                  <a:cubicBezTo>
                    <a:pt x="281" y="365"/>
                    <a:pt x="281" y="365"/>
                    <a:pt x="281" y="365"/>
                  </a:cubicBezTo>
                  <a:cubicBezTo>
                    <a:pt x="281" y="357"/>
                    <a:pt x="281" y="357"/>
                    <a:pt x="281" y="357"/>
                  </a:cubicBezTo>
                  <a:cubicBezTo>
                    <a:pt x="304" y="357"/>
                    <a:pt x="304" y="357"/>
                    <a:pt x="304" y="357"/>
                  </a:cubicBezTo>
                  <a:lnTo>
                    <a:pt x="304" y="365"/>
                  </a:lnTo>
                  <a:close/>
                  <a:moveTo>
                    <a:pt x="304" y="354"/>
                  </a:moveTo>
                  <a:cubicBezTo>
                    <a:pt x="281" y="354"/>
                    <a:pt x="281" y="354"/>
                    <a:pt x="281" y="354"/>
                  </a:cubicBezTo>
                  <a:cubicBezTo>
                    <a:pt x="281" y="346"/>
                    <a:pt x="281" y="346"/>
                    <a:pt x="281" y="346"/>
                  </a:cubicBezTo>
                  <a:cubicBezTo>
                    <a:pt x="304" y="346"/>
                    <a:pt x="304" y="346"/>
                    <a:pt x="304" y="346"/>
                  </a:cubicBezTo>
                  <a:lnTo>
                    <a:pt x="304" y="354"/>
                  </a:lnTo>
                  <a:close/>
                  <a:moveTo>
                    <a:pt x="334" y="376"/>
                  </a:moveTo>
                  <a:cubicBezTo>
                    <a:pt x="311" y="376"/>
                    <a:pt x="311" y="376"/>
                    <a:pt x="311" y="376"/>
                  </a:cubicBezTo>
                  <a:cubicBezTo>
                    <a:pt x="311" y="369"/>
                    <a:pt x="311" y="369"/>
                    <a:pt x="311" y="369"/>
                  </a:cubicBezTo>
                  <a:cubicBezTo>
                    <a:pt x="334" y="369"/>
                    <a:pt x="334" y="369"/>
                    <a:pt x="334" y="369"/>
                  </a:cubicBezTo>
                  <a:lnTo>
                    <a:pt x="334" y="376"/>
                  </a:lnTo>
                  <a:close/>
                  <a:moveTo>
                    <a:pt x="334" y="365"/>
                  </a:moveTo>
                  <a:cubicBezTo>
                    <a:pt x="311" y="365"/>
                    <a:pt x="311" y="365"/>
                    <a:pt x="311" y="365"/>
                  </a:cubicBezTo>
                  <a:cubicBezTo>
                    <a:pt x="311" y="357"/>
                    <a:pt x="311" y="357"/>
                    <a:pt x="311" y="357"/>
                  </a:cubicBezTo>
                  <a:cubicBezTo>
                    <a:pt x="334" y="357"/>
                    <a:pt x="334" y="357"/>
                    <a:pt x="334" y="357"/>
                  </a:cubicBezTo>
                  <a:lnTo>
                    <a:pt x="334" y="365"/>
                  </a:lnTo>
                  <a:close/>
                  <a:moveTo>
                    <a:pt x="334" y="354"/>
                  </a:moveTo>
                  <a:cubicBezTo>
                    <a:pt x="311" y="354"/>
                    <a:pt x="311" y="354"/>
                    <a:pt x="311" y="354"/>
                  </a:cubicBezTo>
                  <a:cubicBezTo>
                    <a:pt x="311" y="346"/>
                    <a:pt x="311" y="346"/>
                    <a:pt x="311" y="346"/>
                  </a:cubicBezTo>
                  <a:cubicBezTo>
                    <a:pt x="334" y="346"/>
                    <a:pt x="334" y="346"/>
                    <a:pt x="334" y="346"/>
                  </a:cubicBezTo>
                  <a:lnTo>
                    <a:pt x="334" y="354"/>
                  </a:lnTo>
                  <a:close/>
                  <a:moveTo>
                    <a:pt x="364" y="376"/>
                  </a:moveTo>
                  <a:cubicBezTo>
                    <a:pt x="341" y="376"/>
                    <a:pt x="341" y="376"/>
                    <a:pt x="341" y="376"/>
                  </a:cubicBezTo>
                  <a:cubicBezTo>
                    <a:pt x="341" y="369"/>
                    <a:pt x="341" y="369"/>
                    <a:pt x="341" y="369"/>
                  </a:cubicBezTo>
                  <a:cubicBezTo>
                    <a:pt x="364" y="369"/>
                    <a:pt x="364" y="369"/>
                    <a:pt x="364" y="369"/>
                  </a:cubicBezTo>
                  <a:lnTo>
                    <a:pt x="364" y="376"/>
                  </a:lnTo>
                  <a:close/>
                  <a:moveTo>
                    <a:pt x="364" y="365"/>
                  </a:moveTo>
                  <a:cubicBezTo>
                    <a:pt x="341" y="365"/>
                    <a:pt x="341" y="365"/>
                    <a:pt x="341" y="365"/>
                  </a:cubicBezTo>
                  <a:cubicBezTo>
                    <a:pt x="341" y="357"/>
                    <a:pt x="341" y="357"/>
                    <a:pt x="341" y="357"/>
                  </a:cubicBezTo>
                  <a:cubicBezTo>
                    <a:pt x="364" y="357"/>
                    <a:pt x="364" y="357"/>
                    <a:pt x="364" y="357"/>
                  </a:cubicBezTo>
                  <a:lnTo>
                    <a:pt x="364" y="365"/>
                  </a:lnTo>
                  <a:close/>
                  <a:moveTo>
                    <a:pt x="364" y="354"/>
                  </a:moveTo>
                  <a:cubicBezTo>
                    <a:pt x="341" y="354"/>
                    <a:pt x="341" y="354"/>
                    <a:pt x="341" y="354"/>
                  </a:cubicBezTo>
                  <a:cubicBezTo>
                    <a:pt x="341" y="346"/>
                    <a:pt x="341" y="346"/>
                    <a:pt x="341" y="346"/>
                  </a:cubicBezTo>
                  <a:cubicBezTo>
                    <a:pt x="364" y="346"/>
                    <a:pt x="364" y="346"/>
                    <a:pt x="364" y="346"/>
                  </a:cubicBezTo>
                  <a:lnTo>
                    <a:pt x="364" y="354"/>
                  </a:lnTo>
                  <a:close/>
                  <a:moveTo>
                    <a:pt x="447" y="376"/>
                  </a:moveTo>
                  <a:cubicBezTo>
                    <a:pt x="424" y="376"/>
                    <a:pt x="424" y="376"/>
                    <a:pt x="424" y="376"/>
                  </a:cubicBezTo>
                  <a:cubicBezTo>
                    <a:pt x="424" y="369"/>
                    <a:pt x="424" y="369"/>
                    <a:pt x="424" y="369"/>
                  </a:cubicBezTo>
                  <a:cubicBezTo>
                    <a:pt x="447" y="369"/>
                    <a:pt x="447" y="369"/>
                    <a:pt x="447" y="369"/>
                  </a:cubicBezTo>
                  <a:lnTo>
                    <a:pt x="447" y="376"/>
                  </a:lnTo>
                  <a:close/>
                  <a:moveTo>
                    <a:pt x="447" y="365"/>
                  </a:moveTo>
                  <a:cubicBezTo>
                    <a:pt x="424" y="365"/>
                    <a:pt x="424" y="365"/>
                    <a:pt x="424" y="365"/>
                  </a:cubicBezTo>
                  <a:cubicBezTo>
                    <a:pt x="424" y="357"/>
                    <a:pt x="424" y="357"/>
                    <a:pt x="424" y="357"/>
                  </a:cubicBezTo>
                  <a:cubicBezTo>
                    <a:pt x="447" y="357"/>
                    <a:pt x="447" y="357"/>
                    <a:pt x="447" y="357"/>
                  </a:cubicBezTo>
                  <a:lnTo>
                    <a:pt x="447" y="365"/>
                  </a:lnTo>
                  <a:close/>
                  <a:moveTo>
                    <a:pt x="447" y="354"/>
                  </a:moveTo>
                  <a:cubicBezTo>
                    <a:pt x="424" y="354"/>
                    <a:pt x="424" y="354"/>
                    <a:pt x="424" y="354"/>
                  </a:cubicBezTo>
                  <a:cubicBezTo>
                    <a:pt x="424" y="346"/>
                    <a:pt x="424" y="346"/>
                    <a:pt x="424" y="346"/>
                  </a:cubicBezTo>
                  <a:cubicBezTo>
                    <a:pt x="447" y="346"/>
                    <a:pt x="447" y="346"/>
                    <a:pt x="447" y="346"/>
                  </a:cubicBezTo>
                  <a:lnTo>
                    <a:pt x="447" y="354"/>
                  </a:lnTo>
                  <a:close/>
                  <a:moveTo>
                    <a:pt x="477" y="376"/>
                  </a:moveTo>
                  <a:cubicBezTo>
                    <a:pt x="454" y="376"/>
                    <a:pt x="454" y="376"/>
                    <a:pt x="454" y="376"/>
                  </a:cubicBezTo>
                  <a:cubicBezTo>
                    <a:pt x="454" y="369"/>
                    <a:pt x="454" y="369"/>
                    <a:pt x="454" y="369"/>
                  </a:cubicBezTo>
                  <a:cubicBezTo>
                    <a:pt x="477" y="369"/>
                    <a:pt x="477" y="369"/>
                    <a:pt x="477" y="369"/>
                  </a:cubicBezTo>
                  <a:lnTo>
                    <a:pt x="477" y="376"/>
                  </a:lnTo>
                  <a:close/>
                  <a:moveTo>
                    <a:pt x="477" y="365"/>
                  </a:moveTo>
                  <a:cubicBezTo>
                    <a:pt x="454" y="365"/>
                    <a:pt x="454" y="365"/>
                    <a:pt x="454" y="365"/>
                  </a:cubicBezTo>
                  <a:cubicBezTo>
                    <a:pt x="454" y="357"/>
                    <a:pt x="454" y="357"/>
                    <a:pt x="454" y="357"/>
                  </a:cubicBezTo>
                  <a:cubicBezTo>
                    <a:pt x="477" y="357"/>
                    <a:pt x="477" y="357"/>
                    <a:pt x="477" y="357"/>
                  </a:cubicBezTo>
                  <a:lnTo>
                    <a:pt x="477" y="365"/>
                  </a:lnTo>
                  <a:close/>
                  <a:moveTo>
                    <a:pt x="477" y="354"/>
                  </a:moveTo>
                  <a:cubicBezTo>
                    <a:pt x="454" y="354"/>
                    <a:pt x="454" y="354"/>
                    <a:pt x="454" y="354"/>
                  </a:cubicBezTo>
                  <a:cubicBezTo>
                    <a:pt x="454" y="346"/>
                    <a:pt x="454" y="346"/>
                    <a:pt x="454" y="346"/>
                  </a:cubicBezTo>
                  <a:cubicBezTo>
                    <a:pt x="477" y="346"/>
                    <a:pt x="477" y="346"/>
                    <a:pt x="477" y="346"/>
                  </a:cubicBezTo>
                  <a:lnTo>
                    <a:pt x="477" y="354"/>
                  </a:lnTo>
                  <a:close/>
                  <a:moveTo>
                    <a:pt x="507" y="376"/>
                  </a:moveTo>
                  <a:cubicBezTo>
                    <a:pt x="484" y="376"/>
                    <a:pt x="484" y="376"/>
                    <a:pt x="484" y="376"/>
                  </a:cubicBezTo>
                  <a:cubicBezTo>
                    <a:pt x="484" y="369"/>
                    <a:pt x="484" y="369"/>
                    <a:pt x="484" y="369"/>
                  </a:cubicBezTo>
                  <a:cubicBezTo>
                    <a:pt x="507" y="369"/>
                    <a:pt x="507" y="369"/>
                    <a:pt x="507" y="369"/>
                  </a:cubicBezTo>
                  <a:lnTo>
                    <a:pt x="507" y="376"/>
                  </a:lnTo>
                  <a:close/>
                  <a:moveTo>
                    <a:pt x="507" y="365"/>
                  </a:moveTo>
                  <a:cubicBezTo>
                    <a:pt x="484" y="365"/>
                    <a:pt x="484" y="365"/>
                    <a:pt x="484" y="365"/>
                  </a:cubicBezTo>
                  <a:cubicBezTo>
                    <a:pt x="484" y="357"/>
                    <a:pt x="484" y="357"/>
                    <a:pt x="484" y="357"/>
                  </a:cubicBezTo>
                  <a:cubicBezTo>
                    <a:pt x="507" y="357"/>
                    <a:pt x="507" y="357"/>
                    <a:pt x="507" y="357"/>
                  </a:cubicBezTo>
                  <a:lnTo>
                    <a:pt x="507" y="365"/>
                  </a:lnTo>
                  <a:close/>
                  <a:moveTo>
                    <a:pt x="507" y="354"/>
                  </a:moveTo>
                  <a:cubicBezTo>
                    <a:pt x="484" y="354"/>
                    <a:pt x="484" y="354"/>
                    <a:pt x="484" y="354"/>
                  </a:cubicBezTo>
                  <a:cubicBezTo>
                    <a:pt x="484" y="346"/>
                    <a:pt x="484" y="346"/>
                    <a:pt x="484" y="346"/>
                  </a:cubicBezTo>
                  <a:cubicBezTo>
                    <a:pt x="507" y="346"/>
                    <a:pt x="507" y="346"/>
                    <a:pt x="507" y="346"/>
                  </a:cubicBezTo>
                  <a:lnTo>
                    <a:pt x="507" y="354"/>
                  </a:lnTo>
                  <a:close/>
                  <a:moveTo>
                    <a:pt x="416" y="246"/>
                  </a:moveTo>
                  <a:cubicBezTo>
                    <a:pt x="551" y="224"/>
                    <a:pt x="641" y="326"/>
                    <a:pt x="641" y="326"/>
                  </a:cubicBezTo>
                  <a:cubicBezTo>
                    <a:pt x="511" y="326"/>
                    <a:pt x="511" y="326"/>
                    <a:pt x="511" y="326"/>
                  </a:cubicBezTo>
                  <a:cubicBezTo>
                    <a:pt x="482" y="263"/>
                    <a:pt x="416" y="246"/>
                    <a:pt x="416" y="246"/>
                  </a:cubicBezTo>
                  <a:close/>
                  <a:moveTo>
                    <a:pt x="590" y="376"/>
                  </a:moveTo>
                  <a:cubicBezTo>
                    <a:pt x="568" y="376"/>
                    <a:pt x="568" y="376"/>
                    <a:pt x="568" y="376"/>
                  </a:cubicBezTo>
                  <a:cubicBezTo>
                    <a:pt x="568" y="369"/>
                    <a:pt x="568" y="369"/>
                    <a:pt x="568" y="369"/>
                  </a:cubicBezTo>
                  <a:cubicBezTo>
                    <a:pt x="590" y="369"/>
                    <a:pt x="590" y="369"/>
                    <a:pt x="590" y="369"/>
                  </a:cubicBezTo>
                  <a:lnTo>
                    <a:pt x="590" y="376"/>
                  </a:lnTo>
                  <a:close/>
                  <a:moveTo>
                    <a:pt x="590" y="365"/>
                  </a:moveTo>
                  <a:cubicBezTo>
                    <a:pt x="568" y="365"/>
                    <a:pt x="568" y="365"/>
                    <a:pt x="568" y="365"/>
                  </a:cubicBezTo>
                  <a:cubicBezTo>
                    <a:pt x="568" y="357"/>
                    <a:pt x="568" y="357"/>
                    <a:pt x="568" y="357"/>
                  </a:cubicBezTo>
                  <a:cubicBezTo>
                    <a:pt x="590" y="357"/>
                    <a:pt x="590" y="357"/>
                    <a:pt x="590" y="357"/>
                  </a:cubicBezTo>
                  <a:lnTo>
                    <a:pt x="590" y="365"/>
                  </a:lnTo>
                  <a:close/>
                  <a:moveTo>
                    <a:pt x="590" y="354"/>
                  </a:moveTo>
                  <a:cubicBezTo>
                    <a:pt x="568" y="354"/>
                    <a:pt x="568" y="354"/>
                    <a:pt x="568" y="354"/>
                  </a:cubicBezTo>
                  <a:cubicBezTo>
                    <a:pt x="568" y="346"/>
                    <a:pt x="568" y="346"/>
                    <a:pt x="568" y="346"/>
                  </a:cubicBezTo>
                  <a:cubicBezTo>
                    <a:pt x="590" y="346"/>
                    <a:pt x="590" y="346"/>
                    <a:pt x="590" y="346"/>
                  </a:cubicBezTo>
                  <a:lnTo>
                    <a:pt x="590" y="354"/>
                  </a:lnTo>
                  <a:close/>
                  <a:moveTo>
                    <a:pt x="620" y="376"/>
                  </a:moveTo>
                  <a:cubicBezTo>
                    <a:pt x="598" y="376"/>
                    <a:pt x="598" y="376"/>
                    <a:pt x="598" y="376"/>
                  </a:cubicBezTo>
                  <a:cubicBezTo>
                    <a:pt x="598" y="369"/>
                    <a:pt x="598" y="369"/>
                    <a:pt x="598" y="369"/>
                  </a:cubicBezTo>
                  <a:cubicBezTo>
                    <a:pt x="620" y="369"/>
                    <a:pt x="620" y="369"/>
                    <a:pt x="620" y="369"/>
                  </a:cubicBezTo>
                  <a:lnTo>
                    <a:pt x="620" y="376"/>
                  </a:lnTo>
                  <a:close/>
                  <a:moveTo>
                    <a:pt x="620" y="365"/>
                  </a:moveTo>
                  <a:cubicBezTo>
                    <a:pt x="598" y="365"/>
                    <a:pt x="598" y="365"/>
                    <a:pt x="598" y="365"/>
                  </a:cubicBezTo>
                  <a:cubicBezTo>
                    <a:pt x="598" y="357"/>
                    <a:pt x="598" y="357"/>
                    <a:pt x="598" y="357"/>
                  </a:cubicBezTo>
                  <a:cubicBezTo>
                    <a:pt x="620" y="357"/>
                    <a:pt x="620" y="357"/>
                    <a:pt x="620" y="357"/>
                  </a:cubicBezTo>
                  <a:lnTo>
                    <a:pt x="620" y="365"/>
                  </a:lnTo>
                  <a:close/>
                  <a:moveTo>
                    <a:pt x="620" y="354"/>
                  </a:moveTo>
                  <a:cubicBezTo>
                    <a:pt x="598" y="354"/>
                    <a:pt x="598" y="354"/>
                    <a:pt x="598" y="354"/>
                  </a:cubicBezTo>
                  <a:cubicBezTo>
                    <a:pt x="598" y="346"/>
                    <a:pt x="598" y="346"/>
                    <a:pt x="598" y="346"/>
                  </a:cubicBezTo>
                  <a:cubicBezTo>
                    <a:pt x="620" y="346"/>
                    <a:pt x="620" y="346"/>
                    <a:pt x="620" y="346"/>
                  </a:cubicBezTo>
                  <a:lnTo>
                    <a:pt x="620" y="354"/>
                  </a:lnTo>
                  <a:close/>
                  <a:moveTo>
                    <a:pt x="650" y="376"/>
                  </a:moveTo>
                  <a:cubicBezTo>
                    <a:pt x="628" y="376"/>
                    <a:pt x="628" y="376"/>
                    <a:pt x="628" y="376"/>
                  </a:cubicBezTo>
                  <a:cubicBezTo>
                    <a:pt x="628" y="369"/>
                    <a:pt x="628" y="369"/>
                    <a:pt x="628" y="369"/>
                  </a:cubicBezTo>
                  <a:cubicBezTo>
                    <a:pt x="650" y="369"/>
                    <a:pt x="650" y="369"/>
                    <a:pt x="650" y="369"/>
                  </a:cubicBezTo>
                  <a:lnTo>
                    <a:pt x="650" y="376"/>
                  </a:lnTo>
                  <a:close/>
                  <a:moveTo>
                    <a:pt x="650" y="365"/>
                  </a:moveTo>
                  <a:cubicBezTo>
                    <a:pt x="628" y="365"/>
                    <a:pt x="628" y="365"/>
                    <a:pt x="628" y="365"/>
                  </a:cubicBezTo>
                  <a:cubicBezTo>
                    <a:pt x="628" y="357"/>
                    <a:pt x="628" y="357"/>
                    <a:pt x="628" y="357"/>
                  </a:cubicBezTo>
                  <a:cubicBezTo>
                    <a:pt x="650" y="357"/>
                    <a:pt x="650" y="357"/>
                    <a:pt x="650" y="357"/>
                  </a:cubicBezTo>
                  <a:lnTo>
                    <a:pt x="650" y="365"/>
                  </a:lnTo>
                  <a:close/>
                  <a:moveTo>
                    <a:pt x="650" y="354"/>
                  </a:moveTo>
                  <a:cubicBezTo>
                    <a:pt x="628" y="354"/>
                    <a:pt x="628" y="354"/>
                    <a:pt x="628" y="354"/>
                  </a:cubicBezTo>
                  <a:cubicBezTo>
                    <a:pt x="628" y="346"/>
                    <a:pt x="628" y="346"/>
                    <a:pt x="628" y="346"/>
                  </a:cubicBezTo>
                  <a:cubicBezTo>
                    <a:pt x="650" y="346"/>
                    <a:pt x="650" y="346"/>
                    <a:pt x="650" y="346"/>
                  </a:cubicBezTo>
                  <a:lnTo>
                    <a:pt x="650" y="354"/>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600"/>
            </a:p>
          </p:txBody>
        </p:sp>
        <p:grpSp>
          <p:nvGrpSpPr>
            <p:cNvPr id="102" name="Group 101"/>
            <p:cNvGrpSpPr/>
            <p:nvPr userDrawn="1"/>
          </p:nvGrpSpPr>
          <p:grpSpPr>
            <a:xfrm>
              <a:off x="0" y="5397500"/>
              <a:ext cx="3292189" cy="1597025"/>
              <a:chOff x="0" y="5691798"/>
              <a:chExt cx="3292189" cy="1302727"/>
            </a:xfrm>
          </p:grpSpPr>
          <p:sp>
            <p:nvSpPr>
              <p:cNvPr id="94" name="Rectangle 93"/>
              <p:cNvSpPr/>
              <p:nvPr userDrawn="1"/>
            </p:nvSpPr>
            <p:spPr bwMode="auto">
              <a:xfrm>
                <a:off x="2560677" y="6148993"/>
                <a:ext cx="731512" cy="845532"/>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US" sz="1600" dirty="0" err="1">
                  <a:solidFill>
                    <a:schemeClr val="tx1"/>
                  </a:solidFill>
                </a:endParaRPr>
              </a:p>
            </p:txBody>
          </p:sp>
          <p:sp>
            <p:nvSpPr>
              <p:cNvPr id="95" name="Rectangle 94"/>
              <p:cNvSpPr/>
              <p:nvPr userDrawn="1"/>
            </p:nvSpPr>
            <p:spPr bwMode="auto">
              <a:xfrm>
                <a:off x="2012043" y="5966115"/>
                <a:ext cx="731512" cy="1028410"/>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US" sz="1600" dirty="0" err="1">
                  <a:solidFill>
                    <a:schemeClr val="tx1"/>
                  </a:solidFill>
                </a:endParaRPr>
              </a:p>
            </p:txBody>
          </p:sp>
          <p:sp>
            <p:nvSpPr>
              <p:cNvPr id="96" name="Rectangle 95"/>
              <p:cNvSpPr/>
              <p:nvPr userDrawn="1"/>
            </p:nvSpPr>
            <p:spPr bwMode="auto">
              <a:xfrm>
                <a:off x="1554847" y="5691798"/>
                <a:ext cx="457195" cy="1302727"/>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US" sz="1600" dirty="0" err="1">
                  <a:solidFill>
                    <a:schemeClr val="tx1"/>
                  </a:solidFill>
                </a:endParaRPr>
              </a:p>
            </p:txBody>
          </p:sp>
          <p:sp>
            <p:nvSpPr>
              <p:cNvPr id="97" name="Rectangle 96"/>
              <p:cNvSpPr/>
              <p:nvPr userDrawn="1"/>
            </p:nvSpPr>
            <p:spPr bwMode="auto">
              <a:xfrm>
                <a:off x="1097653" y="5966115"/>
                <a:ext cx="457195" cy="1028410"/>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US" sz="1600" dirty="0" err="1">
                  <a:solidFill>
                    <a:schemeClr val="tx1"/>
                  </a:solidFill>
                </a:endParaRPr>
              </a:p>
            </p:txBody>
          </p:sp>
          <p:sp>
            <p:nvSpPr>
              <p:cNvPr id="98" name="Rectangle 97"/>
              <p:cNvSpPr/>
              <p:nvPr userDrawn="1"/>
            </p:nvSpPr>
            <p:spPr bwMode="auto">
              <a:xfrm>
                <a:off x="823336" y="5783263"/>
                <a:ext cx="274317" cy="1211262"/>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US" sz="1600" dirty="0" err="1">
                  <a:solidFill>
                    <a:schemeClr val="tx1"/>
                  </a:solidFill>
                </a:endParaRPr>
              </a:p>
            </p:txBody>
          </p:sp>
          <p:sp>
            <p:nvSpPr>
              <p:cNvPr id="99" name="Rectangle 98"/>
              <p:cNvSpPr/>
              <p:nvPr userDrawn="1"/>
            </p:nvSpPr>
            <p:spPr bwMode="auto">
              <a:xfrm>
                <a:off x="549019" y="5691798"/>
                <a:ext cx="274317" cy="1302727"/>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US" sz="1600" dirty="0" err="1">
                  <a:solidFill>
                    <a:schemeClr val="tx1"/>
                  </a:solidFill>
                </a:endParaRPr>
              </a:p>
            </p:txBody>
          </p:sp>
          <p:sp>
            <p:nvSpPr>
              <p:cNvPr id="100" name="Rectangle 99"/>
              <p:cNvSpPr/>
              <p:nvPr userDrawn="1"/>
            </p:nvSpPr>
            <p:spPr bwMode="auto">
              <a:xfrm>
                <a:off x="0" y="5966115"/>
                <a:ext cx="731512" cy="1028410"/>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US" sz="1600" dirty="0" err="1">
                  <a:solidFill>
                    <a:schemeClr val="tx1"/>
                  </a:solidFill>
                </a:endParaRPr>
              </a:p>
            </p:txBody>
          </p:sp>
        </p:grpSp>
      </p:grpSp>
      <p:sp>
        <p:nvSpPr>
          <p:cNvPr id="3" name="TextBox 2"/>
          <p:cNvSpPr txBox="1"/>
          <p:nvPr userDrawn="1"/>
        </p:nvSpPr>
        <p:spPr>
          <a:xfrm>
            <a:off x="10627056" y="6068944"/>
            <a:ext cx="1534716" cy="627864"/>
          </a:xfrm>
          <a:prstGeom prst="rect">
            <a:avLst/>
          </a:prstGeom>
          <a:noFill/>
        </p:spPr>
        <p:txBody>
          <a:bodyPr wrap="none" lIns="182880" tIns="146304" rIns="182880" bIns="146304" rtlCol="0" anchor="b">
            <a:spAutoFit/>
          </a:bodyPr>
          <a:lstStyle/>
          <a:p>
            <a:pPr algn="r">
              <a:lnSpc>
                <a:spcPct val="90000"/>
              </a:lnSpc>
              <a:spcAft>
                <a:spcPts val="600"/>
              </a:spcAft>
            </a:pPr>
            <a:r>
              <a:rPr lang="en-US" sz="2400" dirty="0">
                <a:gradFill>
                  <a:gsLst>
                    <a:gs pos="2917">
                      <a:schemeClr val="tx1"/>
                    </a:gs>
                    <a:gs pos="30000">
                      <a:schemeClr val="tx1"/>
                    </a:gs>
                  </a:gsLst>
                  <a:lin ang="5400000" scaled="0"/>
                </a:gradFill>
              </a:rPr>
              <a:t>#WPC16</a:t>
            </a:r>
          </a:p>
        </p:txBody>
      </p:sp>
    </p:spTree>
    <p:extLst>
      <p:ext uri="{BB962C8B-B14F-4D97-AF65-F5344CB8AC3E}">
        <p14:creationId xmlns:p14="http://schemas.microsoft.com/office/powerpoint/2010/main" val="39991173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3" name="Text Placeholder 4"/>
          <p:cNvSpPr>
            <a:spLocks noGrp="1"/>
          </p:cNvSpPr>
          <p:nvPr>
            <p:ph type="body" sz="quarter" idx="15" hasCustomPrompt="1"/>
          </p:nvPr>
        </p:nvSpPr>
        <p:spPr bwMode="invGray">
          <a:xfrm>
            <a:off x="9418638" y="878239"/>
            <a:ext cx="2743200" cy="572464"/>
          </a:xfrm>
        </p:spPr>
        <p:txBody>
          <a:bodyPr lIns="182880" tIns="146304" rIns="182880" bIns="146304" anchor="b"/>
          <a:lstStyle>
            <a:lvl1pPr marL="0" indent="0" algn="r">
              <a:buNone/>
              <a:defRPr sz="2000">
                <a:gradFill>
                  <a:gsLst>
                    <a:gs pos="14644">
                      <a:schemeClr val="tx1"/>
                    </a:gs>
                    <a:gs pos="37000">
                      <a:schemeClr val="tx1"/>
                    </a:gs>
                  </a:gsLst>
                  <a:lin ang="5400000" scaled="0"/>
                </a:gradFill>
                <a:latin typeface="+mn-lt"/>
              </a:defRPr>
            </a:lvl1pPr>
            <a:lvl2pPr marL="342900" indent="0">
              <a:buNone/>
              <a:defRPr/>
            </a:lvl2pPr>
            <a:lvl3pPr marL="571500" indent="0">
              <a:buNone/>
              <a:defRPr/>
            </a:lvl3pPr>
            <a:lvl4pPr marL="800100" indent="0">
              <a:buNone/>
              <a:defRPr/>
            </a:lvl4pPr>
            <a:lvl5pPr marL="1028700" indent="0">
              <a:buNone/>
              <a:defRPr/>
            </a:lvl5pPr>
          </a:lstStyle>
          <a:p>
            <a:pPr lvl="0"/>
            <a:r>
              <a:rPr lang="en-US" dirty="0"/>
              <a:t>#hashtag</a:t>
            </a:r>
          </a:p>
        </p:txBody>
      </p:sp>
      <p:sp>
        <p:nvSpPr>
          <p:cNvPr id="15" name="Text Placeholder 4"/>
          <p:cNvSpPr>
            <a:spLocks noGrp="1"/>
          </p:cNvSpPr>
          <p:nvPr>
            <p:ph type="body" sz="quarter" idx="16" hasCustomPrompt="1"/>
          </p:nvPr>
        </p:nvSpPr>
        <p:spPr>
          <a:xfrm>
            <a:off x="8961407" y="305775"/>
            <a:ext cx="3200431" cy="572464"/>
          </a:xfrm>
        </p:spPr>
        <p:txBody>
          <a:bodyPr lIns="182880" tIns="146304" rIns="182880" bIns="146304" anchor="t"/>
          <a:lstStyle>
            <a:lvl1pPr marL="0" indent="0" algn="r">
              <a:buNone/>
              <a:defRPr sz="2000" baseline="0">
                <a:gradFill>
                  <a:gsLst>
                    <a:gs pos="90377">
                      <a:srgbClr val="F8F8F8"/>
                    </a:gs>
                    <a:gs pos="72000">
                      <a:srgbClr val="F8F8F8"/>
                    </a:gs>
                  </a:gsLst>
                  <a:lin ang="5400000" scaled="0"/>
                </a:gradFill>
                <a:latin typeface="+mn-lt"/>
              </a:defRPr>
            </a:lvl1pPr>
            <a:lvl2pPr marL="342900" indent="0">
              <a:buNone/>
              <a:defRPr/>
            </a:lvl2pPr>
            <a:lvl3pPr marL="571500" indent="0">
              <a:buNone/>
              <a:defRPr/>
            </a:lvl3pPr>
            <a:lvl4pPr marL="800100" indent="0">
              <a:buNone/>
              <a:defRPr/>
            </a:lvl4pPr>
            <a:lvl5pPr marL="1028700" indent="0">
              <a:buNone/>
              <a:defRPr/>
            </a:lvl5pPr>
          </a:lstStyle>
          <a:p>
            <a:pPr lvl="0"/>
            <a:r>
              <a:rPr lang="en-US" dirty="0"/>
              <a:t>Session code</a:t>
            </a:r>
          </a:p>
        </p:txBody>
      </p:sp>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pic>
        <p:nvPicPr>
          <p:cNvPr id="14" name="Picture 13"/>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invGray">
          <a:xfrm>
            <a:off x="457200" y="484179"/>
            <a:ext cx="1449939" cy="306604"/>
          </a:xfrm>
          <a:prstGeom prst="rect">
            <a:avLst/>
          </a:prstGeom>
        </p:spPr>
      </p:pic>
      <p:sp>
        <p:nvSpPr>
          <p:cNvPr id="8"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a:xfrm>
            <a:off x="274701" y="3955786"/>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40363015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8256159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744662"/>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quarter" idx="11"/>
          </p:nvPr>
        </p:nvSpPr>
        <p:spPr>
          <a:xfrm>
            <a:off x="274638" y="1058862"/>
            <a:ext cx="10972800" cy="517065"/>
          </a:xfrm>
        </p:spPr>
        <p:txBody>
          <a:bodyPr/>
          <a:lstStyle>
            <a:lvl1pPr marL="0" indent="0">
              <a:buNone/>
              <a:defRPr sz="2400">
                <a:solidFill>
                  <a:schemeClr val="tx2"/>
                </a:solidFill>
              </a:defRPr>
            </a:lvl1pPr>
            <a:lvl2pPr marL="342900" indent="0">
              <a:buNone/>
              <a:defRPr/>
            </a:lvl2pPr>
            <a:lvl3pPr marL="571500" indent="0">
              <a:buNone/>
              <a:defRPr/>
            </a:lvl3pPr>
            <a:lvl4pPr marL="800100" indent="0">
              <a:buNone/>
              <a:defRPr/>
            </a:lvl4pPr>
            <a:lvl5pPr marL="1028700" indent="0">
              <a:buNone/>
              <a:defRPr/>
            </a:lvl5pPr>
          </a:lstStyle>
          <a:p>
            <a:pPr lvl="0"/>
            <a:r>
              <a:rPr lang="en-US" dirty="0"/>
              <a:t>Edit Master text styles</a:t>
            </a:r>
          </a:p>
        </p:txBody>
      </p:sp>
    </p:spTree>
    <p:extLst>
      <p:ext uri="{BB962C8B-B14F-4D97-AF65-F5344CB8AC3E}">
        <p14:creationId xmlns:p14="http://schemas.microsoft.com/office/powerpoint/2010/main" val="255844960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1"/>
          </p:nvPr>
        </p:nvSpPr>
        <p:spPr>
          <a:xfrm>
            <a:off x="274637" y="1058862"/>
            <a:ext cx="12039599" cy="517065"/>
          </a:xfrm>
        </p:spPr>
        <p:txBody>
          <a:bodyPr/>
          <a:lstStyle>
            <a:lvl1pPr marL="0" indent="0">
              <a:buNone/>
              <a:defRPr sz="2400">
                <a:solidFill>
                  <a:schemeClr val="tx2"/>
                </a:solidFill>
              </a:defRPr>
            </a:lvl1pPr>
            <a:lvl2pPr marL="342900" indent="0">
              <a:buNone/>
              <a:defRPr/>
            </a:lvl2pPr>
            <a:lvl3pPr marL="571500" indent="0">
              <a:buNone/>
              <a:defRPr/>
            </a:lvl3pPr>
            <a:lvl4pPr marL="800100" indent="0">
              <a:buNone/>
              <a:defRPr/>
            </a:lvl4pPr>
            <a:lvl5pPr marL="1028700" indent="0">
              <a:buNone/>
              <a:defRPr/>
            </a:lvl5pPr>
          </a:lstStyle>
          <a:p>
            <a:pPr lvl="0"/>
            <a:r>
              <a:rPr lang="en-US" dirty="0"/>
              <a:t>Edit Master text styles</a:t>
            </a:r>
          </a:p>
        </p:txBody>
      </p:sp>
    </p:spTree>
    <p:extLst>
      <p:ext uri="{BB962C8B-B14F-4D97-AF65-F5344CB8AC3E}">
        <p14:creationId xmlns:p14="http://schemas.microsoft.com/office/powerpoint/2010/main" val="173388161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99467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4_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639" y="295274"/>
            <a:ext cx="4952998" cy="917575"/>
          </a:xfrm>
        </p:spPr>
        <p:txBody>
          <a:bodyPr/>
          <a:lstStyle/>
          <a:p>
            <a:r>
              <a:rPr lang="en-US" dirty="0"/>
              <a:t>Click to edit Master</a:t>
            </a:r>
          </a:p>
        </p:txBody>
      </p:sp>
      <p:sp>
        <p:nvSpPr>
          <p:cNvPr id="4" name="Text Placeholder 3"/>
          <p:cNvSpPr>
            <a:spLocks noGrp="1"/>
          </p:cNvSpPr>
          <p:nvPr>
            <p:ph type="body" sz="quarter" idx="11"/>
          </p:nvPr>
        </p:nvSpPr>
        <p:spPr>
          <a:xfrm>
            <a:off x="274638" y="1215421"/>
            <a:ext cx="5015500" cy="517065"/>
          </a:xfrm>
        </p:spPr>
        <p:txBody>
          <a:bodyPr/>
          <a:lstStyle>
            <a:lvl1pPr marL="0" indent="0">
              <a:buNone/>
              <a:defRPr sz="2400">
                <a:solidFill>
                  <a:schemeClr val="tx2"/>
                </a:solidFill>
              </a:defRPr>
            </a:lvl1pPr>
            <a:lvl2pPr marL="342900" indent="0">
              <a:buNone/>
              <a:defRPr/>
            </a:lvl2pPr>
            <a:lvl3pPr marL="571500" indent="0">
              <a:buNone/>
              <a:defRPr/>
            </a:lvl3pPr>
            <a:lvl4pPr marL="800100" indent="0">
              <a:buNone/>
              <a:defRPr/>
            </a:lvl4pPr>
            <a:lvl5pPr marL="1028700" indent="0">
              <a:buNone/>
              <a:defRPr/>
            </a:lvl5pPr>
          </a:lstStyle>
          <a:p>
            <a:pPr lvl="0"/>
            <a:r>
              <a:rPr lang="en-US" dirty="0"/>
              <a:t>Edit Master text styles</a:t>
            </a:r>
          </a:p>
        </p:txBody>
      </p:sp>
    </p:spTree>
    <p:extLst>
      <p:ext uri="{BB962C8B-B14F-4D97-AF65-F5344CB8AC3E}">
        <p14:creationId xmlns:p14="http://schemas.microsoft.com/office/powerpoint/2010/main" val="202285542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_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639" y="295274"/>
            <a:ext cx="4952998" cy="917575"/>
          </a:xfrm>
        </p:spPr>
        <p:txBody>
          <a:bodyPr/>
          <a:lstStyle/>
          <a:p>
            <a:r>
              <a:rPr lang="en-US" dirty="0"/>
              <a:t>Click to edit Master</a:t>
            </a:r>
          </a:p>
        </p:txBody>
      </p:sp>
      <p:sp>
        <p:nvSpPr>
          <p:cNvPr id="4" name="Text Placeholder 3"/>
          <p:cNvSpPr>
            <a:spLocks noGrp="1"/>
          </p:cNvSpPr>
          <p:nvPr>
            <p:ph type="body" sz="quarter" idx="11"/>
          </p:nvPr>
        </p:nvSpPr>
        <p:spPr>
          <a:xfrm>
            <a:off x="274638" y="1820862"/>
            <a:ext cx="5015500" cy="517065"/>
          </a:xfrm>
        </p:spPr>
        <p:txBody>
          <a:bodyPr/>
          <a:lstStyle>
            <a:lvl1pPr marL="0" indent="0">
              <a:buNone/>
              <a:defRPr sz="2400">
                <a:solidFill>
                  <a:schemeClr val="tx2"/>
                </a:solidFill>
              </a:defRPr>
            </a:lvl1pPr>
            <a:lvl2pPr marL="342900" indent="0">
              <a:buNone/>
              <a:defRPr/>
            </a:lvl2pPr>
            <a:lvl3pPr marL="571500" indent="0">
              <a:buNone/>
              <a:defRPr/>
            </a:lvl3pPr>
            <a:lvl4pPr marL="800100" indent="0">
              <a:buNone/>
              <a:defRPr/>
            </a:lvl4pPr>
            <a:lvl5pPr marL="1028700" indent="0">
              <a:buNone/>
              <a:defRPr/>
            </a:lvl5pPr>
          </a:lstStyle>
          <a:p>
            <a:pPr lvl="0"/>
            <a:r>
              <a:rPr lang="en-US" dirty="0"/>
              <a:t>Edit Master text styles</a:t>
            </a:r>
          </a:p>
        </p:txBody>
      </p:sp>
    </p:spTree>
    <p:extLst>
      <p:ext uri="{BB962C8B-B14F-4D97-AF65-F5344CB8AC3E}">
        <p14:creationId xmlns:p14="http://schemas.microsoft.com/office/powerpoint/2010/main" val="268333668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2724036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1519069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2493646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1412040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7877666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7138400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738852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096227632"/>
      </p:ext>
    </p:extLst>
  </p:cSld>
  <p:clrMapOvr>
    <a:overrideClrMapping bg1="lt1" tx1="dk1" bg2="lt2" tx2="dk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theme" Target="../theme/theme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theme" Target="../theme/theme4.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97.xml"/><Relationship Id="rId18" Type="http://schemas.openxmlformats.org/officeDocument/2006/relationships/slideLayout" Target="../slideLayouts/slideLayout102.xml"/><Relationship Id="rId26" Type="http://schemas.openxmlformats.org/officeDocument/2006/relationships/slideLayout" Target="../slideLayouts/slideLayout110.xml"/><Relationship Id="rId3" Type="http://schemas.openxmlformats.org/officeDocument/2006/relationships/slideLayout" Target="../slideLayouts/slideLayout87.xml"/><Relationship Id="rId21" Type="http://schemas.openxmlformats.org/officeDocument/2006/relationships/slideLayout" Target="../slideLayouts/slideLayout105.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slideLayout" Target="../slideLayouts/slideLayout109.xml"/><Relationship Id="rId33" Type="http://schemas.openxmlformats.org/officeDocument/2006/relationships/theme" Target="../theme/theme5.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29" Type="http://schemas.openxmlformats.org/officeDocument/2006/relationships/slideLayout" Target="../slideLayouts/slideLayout113.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32" Type="http://schemas.openxmlformats.org/officeDocument/2006/relationships/slideLayout" Target="../slideLayouts/slideLayout116.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28" Type="http://schemas.openxmlformats.org/officeDocument/2006/relationships/slideLayout" Target="../slideLayouts/slideLayout112.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31" Type="http://schemas.openxmlformats.org/officeDocument/2006/relationships/slideLayout" Target="../slideLayouts/slideLayout115.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 Id="rId27" Type="http://schemas.openxmlformats.org/officeDocument/2006/relationships/slideLayout" Target="../slideLayouts/slideLayout111.xml"/><Relationship Id="rId30" Type="http://schemas.openxmlformats.org/officeDocument/2006/relationships/slideLayout" Target="../slideLayouts/slideLayout114.xml"/><Relationship Id="rId8" Type="http://schemas.openxmlformats.org/officeDocument/2006/relationships/slideLayout" Target="../slideLayouts/slideLayout9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3" Type="http://schemas.openxmlformats.org/officeDocument/2006/relationships/slideLayout" Target="../slideLayouts/slideLayout119.xml"/><Relationship Id="rId21" Type="http://schemas.openxmlformats.org/officeDocument/2006/relationships/slideLayout" Target="../slideLayouts/slideLayout137.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0" Type="http://schemas.openxmlformats.org/officeDocument/2006/relationships/slideLayout" Target="../slideLayouts/slideLayout136.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23" Type="http://schemas.openxmlformats.org/officeDocument/2006/relationships/theme" Target="../theme/theme6.xml"/><Relationship Id="rId10" Type="http://schemas.openxmlformats.org/officeDocument/2006/relationships/slideLayout" Target="../slideLayouts/slideLayout126.xml"/><Relationship Id="rId19" Type="http://schemas.openxmlformats.org/officeDocument/2006/relationships/slideLayout" Target="../slideLayouts/slideLayout135.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 Id="rId22" Type="http://schemas.openxmlformats.org/officeDocument/2006/relationships/slideLayout" Target="../slideLayouts/slideLayout1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300" r:id="rId1"/>
    <p:sldLayoutId id="2147484295" r:id="rId2"/>
    <p:sldLayoutId id="2147484240" r:id="rId3"/>
    <p:sldLayoutId id="2147484296" r:id="rId4"/>
    <p:sldLayoutId id="2147484241" r:id="rId5"/>
    <p:sldLayoutId id="2147484297" r:id="rId6"/>
    <p:sldLayoutId id="2147484244" r:id="rId7"/>
    <p:sldLayoutId id="2147484298" r:id="rId8"/>
    <p:sldLayoutId id="2147484245" r:id="rId9"/>
    <p:sldLayoutId id="2147484247" r:id="rId10"/>
    <p:sldLayoutId id="2147484331" r:id="rId11"/>
    <p:sldLayoutId id="2147484249" r:id="rId12"/>
    <p:sldLayoutId id="2147484301" r:id="rId13"/>
    <p:sldLayoutId id="2147484251" r:id="rId14"/>
    <p:sldLayoutId id="2147484252" r:id="rId15"/>
    <p:sldLayoutId id="2147484254" r:id="rId16"/>
    <p:sldLayoutId id="2147484365" r:id="rId17"/>
    <p:sldLayoutId id="2147484257" r:id="rId18"/>
    <p:sldLayoutId id="2147484258" r:id="rId19"/>
    <p:sldLayoutId id="2147484260" r:id="rId20"/>
    <p:sldLayoutId id="2147484299" r:id="rId21"/>
    <p:sldLayoutId id="2147484263" r:id="rId22"/>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userDrawn="1">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userDrawn="1">
          <p15:clr>
            <a:srgbClr val="C35EA4"/>
          </p15:clr>
        </p15:guide>
        <p15:guide id="17" pos="7546" userDrawn="1">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userDrawn="1">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marL="342900" marR="0" lvl="0" indent="-3429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Click to edit Master text styles</a:t>
            </a:r>
          </a:p>
          <a:p>
            <a:pPr marL="584200" marR="0" lvl="1" indent="-2413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19" name="Group 18"/>
            <p:cNvGrpSpPr/>
            <p:nvPr userDrawn="1"/>
          </p:nvGrpSpPr>
          <p:grpSpPr>
            <a:xfrm rot="5400000">
              <a:off x="11584220" y="1040742"/>
              <a:ext cx="2698730" cy="629236"/>
              <a:chOff x="1584344" y="4543426"/>
              <a:chExt cx="2698730" cy="629236"/>
            </a:xfrm>
          </p:grpSpPr>
          <p:sp>
            <p:nvSpPr>
              <p:cNvPr id="25" name="Rectangle 24"/>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27" name="Rectangle 26"/>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R:210 G:210 B:210</a:t>
                </a:r>
              </a:p>
            </p:txBody>
          </p:sp>
          <p:sp>
            <p:nvSpPr>
              <p:cNvPr id="28" name="Rectangle 27"/>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29" name="Rectangle 28"/>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Blue</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 G:124 B:16</a:t>
                </a:r>
              </a:p>
            </p:txBody>
          </p:sp>
          <p:sp>
            <p:nvSpPr>
              <p:cNvPr id="30" name="Rectangle 29"/>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grpSp>
        <p:sp>
          <p:nvSpPr>
            <p:cNvPr id="20" name="TextBox 19"/>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21" name="TextBox 20"/>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BAD80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Green </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R:168 G:216 B:10</a:t>
              </a:r>
            </a:p>
          </p:txBody>
        </p:sp>
        <p:sp>
          <p:nvSpPr>
            <p:cNvPr id="31" name="Rectangle 30"/>
            <p:cNvSpPr/>
            <p:nvPr userDrawn="1"/>
          </p:nvSpPr>
          <p:spPr bwMode="auto">
            <a:xfrm rot="5400000">
              <a:off x="12328888" y="4270558"/>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32" name="Rectangle 31"/>
            <p:cNvSpPr/>
            <p:nvPr userDrawn="1"/>
          </p:nvSpPr>
          <p:spPr bwMode="auto">
            <a:xfrm rot="5400000">
              <a:off x="12328888" y="3353997"/>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1249032989"/>
      </p:ext>
    </p:extLst>
  </p:cSld>
  <p:clrMap bg1="dk1" tx1="lt1" bg2="dk2" tx2="lt2" accent1="accent1" accent2="accent2" accent3="accent3" accent4="accent4" accent5="accent5" accent6="accent6" hlink="hlink" folHlink="folHlink"/>
  <p:sldLayoutIdLst>
    <p:sldLayoutId id="2147484339" r:id="rId1"/>
    <p:sldLayoutId id="2147484340" r:id="rId2"/>
    <p:sldLayoutId id="2147484311" r:id="rId3"/>
    <p:sldLayoutId id="2147484312" r:id="rId4"/>
    <p:sldLayoutId id="2147484313" r:id="rId5"/>
    <p:sldLayoutId id="2147484314" r:id="rId6"/>
    <p:sldLayoutId id="2147484315" r:id="rId7"/>
    <p:sldLayoutId id="2147484332" r:id="rId8"/>
    <p:sldLayoutId id="2147484333" r:id="rId9"/>
    <p:sldLayoutId id="2147484334" r:id="rId10"/>
    <p:sldLayoutId id="2147484335" r:id="rId11"/>
    <p:sldLayoutId id="2147484336" r:id="rId12"/>
    <p:sldLayoutId id="2147484323" r:id="rId13"/>
    <p:sldLayoutId id="2147484364" r:id="rId14"/>
    <p:sldLayoutId id="2147484324" r:id="rId15"/>
    <p:sldLayoutId id="2147484325" r:id="rId16"/>
    <p:sldLayoutId id="2147484326" r:id="rId17"/>
    <p:sldLayoutId id="2147484327" r:id="rId18"/>
    <p:sldLayoutId id="2147484328" r:id="rId19"/>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4000" kern="1200" spc="0" baseline="0" dirty="0" smtClean="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2400" kern="1200" spc="0" baseline="0" dirty="0" smtClean="0">
          <a:gradFill>
            <a:gsLst>
              <a:gs pos="1250">
                <a:schemeClr val="tx1"/>
              </a:gs>
              <a:gs pos="100000">
                <a:schemeClr val="tx1"/>
              </a:gs>
            </a:gsLst>
            <a:lin ang="5400000" scaled="0"/>
          </a:gra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userDrawn="1">
          <p15:clr>
            <a:srgbClr val="C35EA4"/>
          </p15:clr>
        </p15:guide>
        <p15:guide id="17" pos="7546" userDrawn="1">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2682552606"/>
      </p:ext>
    </p:extLst>
  </p:cSld>
  <p:clrMap bg1="lt1" tx1="dk1" bg2="lt2" tx2="dk2" accent1="accent1" accent2="accent2" accent3="accent3" accent4="accent4" accent5="accent5" accent6="accent6" hlink="hlink" folHlink="folHlink"/>
  <p:sldLayoutIdLst>
    <p:sldLayoutId id="2147484343" r:id="rId1"/>
    <p:sldLayoutId id="2147484344" r:id="rId2"/>
    <p:sldLayoutId id="2147484345" r:id="rId3"/>
    <p:sldLayoutId id="2147484346" r:id="rId4"/>
    <p:sldLayoutId id="2147484347" r:id="rId5"/>
    <p:sldLayoutId id="2147484348" r:id="rId6"/>
    <p:sldLayoutId id="2147484349" r:id="rId7"/>
    <p:sldLayoutId id="2147484350" r:id="rId8"/>
    <p:sldLayoutId id="2147484351" r:id="rId9"/>
    <p:sldLayoutId id="2147484352" r:id="rId10"/>
    <p:sldLayoutId id="2147484353" r:id="rId11"/>
    <p:sldLayoutId id="2147484354" r:id="rId12"/>
    <p:sldLayoutId id="2147484355" r:id="rId13"/>
    <p:sldLayoutId id="2147484356" r:id="rId14"/>
    <p:sldLayoutId id="2147484357" r:id="rId15"/>
    <p:sldLayoutId id="2147484358" r:id="rId16"/>
    <p:sldLayoutId id="2147484359" r:id="rId17"/>
    <p:sldLayoutId id="2147484360" r:id="rId18"/>
    <p:sldLayoutId id="2147484361" r:id="rId19"/>
    <p:sldLayoutId id="2147484362" r:id="rId20"/>
    <p:sldLayoutId id="2147484363" r:id="rId21"/>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3316939921"/>
      </p:ext>
    </p:extLst>
  </p:cSld>
  <p:clrMap bg1="lt1" tx1="dk1" bg2="lt2" tx2="dk2" accent1="accent1" accent2="accent2" accent3="accent3" accent4="accent4" accent5="accent5" accent6="accent6" hlink="hlink" folHlink="folHlink"/>
  <p:sldLayoutIdLst>
    <p:sldLayoutId id="2147484367" r:id="rId1"/>
    <p:sldLayoutId id="2147484368" r:id="rId2"/>
    <p:sldLayoutId id="2147484369" r:id="rId3"/>
    <p:sldLayoutId id="2147484370" r:id="rId4"/>
    <p:sldLayoutId id="2147484371" r:id="rId5"/>
    <p:sldLayoutId id="2147484372" r:id="rId6"/>
    <p:sldLayoutId id="2147484373" r:id="rId7"/>
    <p:sldLayoutId id="2147484374" r:id="rId8"/>
    <p:sldLayoutId id="2147484375" r:id="rId9"/>
    <p:sldLayoutId id="2147484376" r:id="rId10"/>
    <p:sldLayoutId id="2147484377" r:id="rId11"/>
    <p:sldLayoutId id="2147484378" r:id="rId12"/>
    <p:sldLayoutId id="2147484379" r:id="rId13"/>
    <p:sldLayoutId id="2147484380" r:id="rId14"/>
    <p:sldLayoutId id="2147484381" r:id="rId15"/>
    <p:sldLayoutId id="2147484382" r:id="rId16"/>
    <p:sldLayoutId id="2147484383" r:id="rId17"/>
    <p:sldLayoutId id="2147484384" r:id="rId18"/>
    <p:sldLayoutId id="2147484385" r:id="rId19"/>
    <p:sldLayoutId id="2147484386" r:id="rId20"/>
    <p:sldLayoutId id="2147484387" r:id="rId21"/>
    <p:sldLayoutId id="2147484388" r:id="rId22"/>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 name="Group 4"/>
          <p:cNvGrpSpPr/>
          <p:nvPr userDrawn="1"/>
        </p:nvGrpSpPr>
        <p:grpSpPr>
          <a:xfrm>
            <a:off x="12614198" y="0"/>
            <a:ext cx="957170" cy="5766966"/>
            <a:chOff x="12614198" y="0"/>
            <a:chExt cx="957170" cy="5766966"/>
          </a:xfrm>
        </p:grpSpPr>
        <p:grpSp>
          <p:nvGrpSpPr>
            <p:cNvPr id="37" name="Group 36"/>
            <p:cNvGrpSpPr/>
            <p:nvPr userDrawn="1"/>
          </p:nvGrpSpPr>
          <p:grpSpPr>
            <a:xfrm>
              <a:off x="12614198" y="0"/>
              <a:ext cx="957170" cy="5720411"/>
              <a:chOff x="12614198" y="0"/>
              <a:chExt cx="957170" cy="5720411"/>
            </a:xfrm>
          </p:grpSpPr>
          <p:grpSp>
            <p:nvGrpSpPr>
              <p:cNvPr id="33" name="Group 32"/>
              <p:cNvGrpSpPr/>
              <p:nvPr userDrawn="1"/>
            </p:nvGrpSpPr>
            <p:grpSpPr>
              <a:xfrm rot="5400000">
                <a:off x="11576883" y="1040117"/>
                <a:ext cx="2708636" cy="634005"/>
                <a:chOff x="1581150" y="4543426"/>
                <a:chExt cx="2708636" cy="634005"/>
              </a:xfrm>
            </p:grpSpPr>
            <p:sp>
              <p:nvSpPr>
                <p:cNvPr id="3" name="Rectangle 2"/>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Purple</a:t>
                  </a: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0 G:45 B:145</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p:nvPr userDrawn="1"/>
              </p:nvSpPr>
              <p:spPr bwMode="auto">
                <a:xfrm>
                  <a:off x="1581150" y="4887665"/>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Purple</a:t>
                  </a: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50 G:20 B:90</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14"/>
                <p:cNvSpPr/>
                <p:nvPr userDrawn="1"/>
              </p:nvSpPr>
              <p:spPr bwMode="auto">
                <a:xfrm>
                  <a:off x="3419856"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1775">
                            <a:schemeClr val="bg1"/>
                          </a:gs>
                          <a:gs pos="14000">
                            <a:schemeClr val="bg1"/>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1775">
                            <a:schemeClr val="bg1"/>
                          </a:gs>
                          <a:gs pos="14000">
                            <a:schemeClr val="bg1"/>
                          </a:gs>
                        </a:gsLst>
                        <a:lin ang="5400000" scaled="0"/>
                      </a:gradFill>
                      <a:ea typeface="Segoe UI" pitchFamily="34" charset="0"/>
                      <a:cs typeface="Segoe UI" pitchFamily="34" charset="0"/>
                    </a:rPr>
                    <a:t>R:</a:t>
                  </a:r>
                  <a:r>
                    <a:rPr lang="en-US" sz="500" baseline="0" dirty="0">
                      <a:gradFill>
                        <a:gsLst>
                          <a:gs pos="1775">
                            <a:schemeClr val="bg1"/>
                          </a:gs>
                          <a:gs pos="14000">
                            <a:schemeClr val="bg1"/>
                          </a:gs>
                        </a:gsLst>
                        <a:lin ang="5400000" scaled="0"/>
                      </a:gradFill>
                      <a:ea typeface="Segoe UI" pitchFamily="34" charset="0"/>
                      <a:cs typeface="Segoe UI" pitchFamily="34" charset="0"/>
                    </a:rPr>
                    <a:t>0 G:32 B:80</a:t>
                  </a:r>
                  <a:endParaRPr lang="en-US" sz="500" dirty="0">
                    <a:gradFill>
                      <a:gsLst>
                        <a:gs pos="1775">
                          <a:schemeClr val="bg1"/>
                        </a:gs>
                        <a:gs pos="14000">
                          <a:schemeClr val="bg1"/>
                        </a:gs>
                      </a:gsLst>
                      <a:lin ang="5400000" scaled="0"/>
                    </a:gradFill>
                    <a:ea typeface="Segoe UI" pitchFamily="34" charset="0"/>
                    <a:cs typeface="Segoe UI" pitchFamily="34" charset="0"/>
                  </a:endParaRPr>
                </a:p>
              </p:txBody>
            </p:sp>
            <p:sp>
              <p:nvSpPr>
                <p:cNvPr id="16" name="Rectangle 15"/>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Magenta</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180 G:0 B:158</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17" name="Rectangle 16"/>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80 G:80 B:80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18" name="Rectangle 17"/>
                <p:cNvSpPr/>
                <p:nvPr userDrawn="1"/>
              </p:nvSpPr>
              <p:spPr bwMode="auto">
                <a:xfrm>
                  <a:off x="2498745" y="4543428"/>
                  <a:ext cx="869930" cy="289766"/>
                </a:xfrm>
                <a:prstGeom prst="rect">
                  <a:avLst/>
                </a:prstGeom>
                <a:solidFill>
                  <a:srgbClr val="3076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0 G:120 B:215</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grpSp>
          <p:sp>
            <p:nvSpPr>
              <p:cNvPr id="34" name="TextBox 33"/>
              <p:cNvSpPr txBox="1"/>
              <p:nvPr userDrawn="1"/>
            </p:nvSpPr>
            <p:spPr>
              <a:xfrm rot="5400000">
                <a:off x="12988035" y="260168"/>
                <a:ext cx="843501" cy="323165"/>
              </a:xfrm>
              <a:prstGeom prst="rect">
                <a:avLst/>
              </a:prstGeom>
              <a:noFill/>
            </p:spPr>
            <p:txBody>
              <a:bodyPr wrap="none" lIns="0" tIns="91440" rIns="182880" bIns="91440" rtlCol="0">
                <a:spAutoFit/>
              </a:bodyPr>
              <a:lstStyle/>
              <a:p>
                <a:pPr>
                  <a:lnSpc>
                    <a:spcPct val="90000"/>
                  </a:lnSpc>
                  <a:spcAft>
                    <a:spcPts val="600"/>
                  </a:spcAft>
                </a:pPr>
                <a:r>
                  <a:rPr lang="en-US" sz="1000" dirty="0">
                    <a:gradFill>
                      <a:gsLst>
                        <a:gs pos="2917">
                          <a:schemeClr val="tx1"/>
                        </a:gs>
                        <a:gs pos="30000">
                          <a:schemeClr val="tx1"/>
                        </a:gs>
                      </a:gsLst>
                      <a:lin ang="5400000" scaled="0"/>
                    </a:gradFill>
                  </a:rPr>
                  <a:t>Main colors</a:t>
                </a:r>
              </a:p>
            </p:txBody>
          </p:sp>
          <p:sp>
            <p:nvSpPr>
              <p:cNvPr id="35" name="TextBox 34"/>
              <p:cNvSpPr txBox="1"/>
              <p:nvPr userDrawn="1"/>
            </p:nvSpPr>
            <p:spPr>
              <a:xfrm rot="5400000">
                <a:off x="11742070" y="4230580"/>
                <a:ext cx="2656496" cy="323165"/>
              </a:xfrm>
              <a:prstGeom prst="rect">
                <a:avLst/>
              </a:prstGeom>
              <a:noFill/>
            </p:spPr>
            <p:txBody>
              <a:bodyPr wrap="none" lIns="0" tIns="91440" rIns="182880" bIns="91440" rtlCol="0">
                <a:spAutoFit/>
              </a:bodyPr>
              <a:lstStyle/>
              <a:p>
                <a:pPr>
                  <a:lnSpc>
                    <a:spcPct val="90000"/>
                  </a:lnSpc>
                  <a:spcAft>
                    <a:spcPts val="600"/>
                  </a:spcAft>
                </a:pPr>
                <a:r>
                  <a:rPr lang="en-US" sz="1000" dirty="0">
                    <a:gradFill>
                      <a:gsLst>
                        <a:gs pos="2917">
                          <a:schemeClr val="tx1"/>
                        </a:gs>
                        <a:gs pos="30000">
                          <a:schemeClr val="tx1"/>
                        </a:gs>
                      </a:gsLst>
                      <a:lin ang="5400000" scaled="0"/>
                    </a:gradFill>
                  </a:rPr>
                  <a:t>Secondary colors (use only when</a:t>
                </a:r>
                <a:r>
                  <a:rPr lang="en-US" sz="1000" baseline="0" dirty="0">
                    <a:gradFill>
                      <a:gsLst>
                        <a:gs pos="2917">
                          <a:schemeClr val="tx1"/>
                        </a:gs>
                        <a:gs pos="30000">
                          <a:schemeClr val="tx1"/>
                        </a:gs>
                      </a:gsLst>
                      <a:lin ang="5400000" scaled="0"/>
                    </a:gradFill>
                  </a:rPr>
                  <a:t> necessary)</a:t>
                </a:r>
                <a:endParaRPr lang="en-US" sz="1000" dirty="0">
                  <a:gradFill>
                    <a:gsLst>
                      <a:gs pos="2917">
                        <a:schemeClr val="tx1"/>
                      </a:gs>
                      <a:gs pos="30000">
                        <a:schemeClr val="tx1"/>
                      </a:gs>
                    </a:gsLst>
                    <a:lin ang="5400000" scaled="0"/>
                  </a:gradFill>
                </a:endParaRPr>
              </a:p>
            </p:txBody>
          </p:sp>
        </p:grpSp>
        <p:sp>
          <p:nvSpPr>
            <p:cNvPr id="19" name="Rectangle 18"/>
            <p:cNvSpPr/>
            <p:nvPr userDrawn="1"/>
          </p:nvSpPr>
          <p:spPr bwMode="auto">
            <a:xfrm rot="5400000">
              <a:off x="12328887" y="4272718"/>
              <a:ext cx="869930" cy="289766"/>
            </a:xfrm>
            <a:prstGeom prst="rect">
              <a:avLst/>
            </a:prstGeom>
            <a:solidFill>
              <a:srgbClr val="00188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18584">
                        <a:srgbClr val="FFFFFF"/>
                      </a:gs>
                      <a:gs pos="52000">
                        <a:srgbClr val="FFFFFF"/>
                      </a:gs>
                    </a:gsLst>
                    <a:lin ang="5400000" scaled="0"/>
                  </a:gradFill>
                  <a:latin typeface="+mn-lt"/>
                  <a:ea typeface="Segoe UI" pitchFamily="34" charset="0"/>
                  <a:cs typeface="Segoe UI" pitchFamily="34" charset="0"/>
                </a:rPr>
                <a:t>Mid Blue</a:t>
              </a:r>
            </a:p>
            <a:p>
              <a:pPr algn="l" defTabSz="932472" fontAlgn="base">
                <a:lnSpc>
                  <a:spcPct val="100000"/>
                </a:lnSpc>
                <a:spcBef>
                  <a:spcPct val="0"/>
                </a:spcBef>
                <a:spcAft>
                  <a:spcPct val="0"/>
                </a:spcAft>
              </a:pPr>
              <a:r>
                <a:rPr lang="en-US" sz="500" dirty="0">
                  <a:gradFill>
                    <a:gsLst>
                      <a:gs pos="18584">
                        <a:srgbClr val="FFFFFF"/>
                      </a:gs>
                      <a:gs pos="52000">
                        <a:srgbClr val="FFFFFF"/>
                      </a:gs>
                    </a:gsLst>
                    <a:lin ang="5400000" scaled="0"/>
                  </a:gradFill>
                  <a:ea typeface="Segoe UI" pitchFamily="34" charset="0"/>
                  <a:cs typeface="Segoe UI" pitchFamily="34" charset="0"/>
                </a:rPr>
                <a:t>R:0</a:t>
              </a:r>
              <a:r>
                <a:rPr lang="en-US" sz="500" baseline="0" dirty="0">
                  <a:gradFill>
                    <a:gsLst>
                      <a:gs pos="18584">
                        <a:srgbClr val="FFFFFF"/>
                      </a:gs>
                      <a:gs pos="52000">
                        <a:srgbClr val="FFFFFF"/>
                      </a:gs>
                    </a:gsLst>
                    <a:lin ang="5400000" scaled="0"/>
                  </a:gradFill>
                  <a:ea typeface="Segoe UI" pitchFamily="34" charset="0"/>
                  <a:cs typeface="Segoe UI" pitchFamily="34" charset="0"/>
                </a:rPr>
                <a:t> G:24 B:143</a:t>
              </a:r>
              <a:endParaRPr lang="en-US" sz="500" dirty="0">
                <a:gradFill>
                  <a:gsLst>
                    <a:gs pos="18584">
                      <a:srgbClr val="FFFFFF"/>
                    </a:gs>
                    <a:gs pos="52000">
                      <a:srgbClr val="FFFFFF"/>
                    </a:gs>
                  </a:gsLst>
                  <a:lin ang="5400000" scaled="0"/>
                </a:gradFill>
                <a:ea typeface="Segoe UI" pitchFamily="34" charset="0"/>
                <a:cs typeface="Segoe UI" pitchFamily="34" charset="0"/>
              </a:endParaRPr>
            </a:p>
          </p:txBody>
        </p:sp>
        <p:sp>
          <p:nvSpPr>
            <p:cNvPr id="20" name="Rectangle 19"/>
            <p:cNvSpPr/>
            <p:nvPr userDrawn="1"/>
          </p:nvSpPr>
          <p:spPr bwMode="auto">
            <a:xfrm rot="5400000">
              <a:off x="12328887" y="5187118"/>
              <a:ext cx="869930" cy="289766"/>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Green</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 G:124 B:16</a:t>
              </a:r>
            </a:p>
          </p:txBody>
        </p:sp>
        <p:sp>
          <p:nvSpPr>
            <p:cNvPr id="21" name="Rectangle 20"/>
            <p:cNvSpPr/>
            <p:nvPr userDrawn="1"/>
          </p:nvSpPr>
          <p:spPr bwMode="auto">
            <a:xfrm rot="5400000">
              <a:off x="12328886" y="3353996"/>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66272">
                        <a:srgbClr val="000000"/>
                      </a:gs>
                      <a:gs pos="44000">
                        <a:srgbClr val="000000"/>
                      </a:gs>
                    </a:gsLst>
                    <a:lin ang="5400000" scaled="1"/>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66272">
                        <a:srgbClr val="000000"/>
                      </a:gs>
                      <a:gs pos="44000">
                        <a:srgbClr val="000000"/>
                      </a:gs>
                    </a:gsLst>
                    <a:lin ang="5400000" scaled="1"/>
                  </a:gradFill>
                  <a:ea typeface="Segoe UI" pitchFamily="34" charset="0"/>
                  <a:cs typeface="Segoe UI" pitchFamily="34" charset="0"/>
                </a:rPr>
                <a:t>R:0</a:t>
              </a:r>
              <a:r>
                <a:rPr lang="en-US" sz="500" baseline="0" dirty="0">
                  <a:gradFill>
                    <a:gsLst>
                      <a:gs pos="66272">
                        <a:srgbClr val="000000"/>
                      </a:gs>
                      <a:gs pos="44000">
                        <a:srgbClr val="000000"/>
                      </a:gs>
                    </a:gsLst>
                    <a:lin ang="5400000" scaled="1"/>
                  </a:gradFill>
                  <a:ea typeface="Segoe UI" pitchFamily="34" charset="0"/>
                  <a:cs typeface="Segoe UI" pitchFamily="34" charset="0"/>
                </a:rPr>
                <a:t> G:188 B:242</a:t>
              </a:r>
              <a:endParaRPr lang="en-US" sz="500" dirty="0">
                <a:gradFill>
                  <a:gsLst>
                    <a:gs pos="66272">
                      <a:srgbClr val="000000"/>
                    </a:gs>
                    <a:gs pos="44000">
                      <a:srgbClr val="000000"/>
                    </a:gs>
                  </a:gsLst>
                  <a:lin ang="5400000" scaled="1"/>
                </a:gradFill>
                <a:ea typeface="Segoe UI" pitchFamily="34" charset="0"/>
                <a:cs typeface="Segoe UI" pitchFamily="34" charset="0"/>
              </a:endParaRPr>
            </a:p>
          </p:txBody>
        </p:sp>
      </p:grpSp>
    </p:spTree>
    <p:extLst>
      <p:ext uri="{BB962C8B-B14F-4D97-AF65-F5344CB8AC3E}">
        <p14:creationId xmlns:p14="http://schemas.microsoft.com/office/powerpoint/2010/main" val="2585039783"/>
      </p:ext>
    </p:extLst>
  </p:cSld>
  <p:clrMap bg1="lt1" tx1="dk1" bg2="lt2" tx2="dk2" accent1="accent1" accent2="accent2" accent3="accent3" accent4="accent4" accent5="accent5" accent6="accent6" hlink="hlink" folHlink="folHlink"/>
  <p:sldLayoutIdLst>
    <p:sldLayoutId id="2147484390" r:id="rId1"/>
    <p:sldLayoutId id="2147484391" r:id="rId2"/>
    <p:sldLayoutId id="2147484392" r:id="rId3"/>
    <p:sldLayoutId id="2147484393" r:id="rId4"/>
    <p:sldLayoutId id="2147484394" r:id="rId5"/>
    <p:sldLayoutId id="2147484395" r:id="rId6"/>
    <p:sldLayoutId id="2147484396" r:id="rId7"/>
    <p:sldLayoutId id="2147484397" r:id="rId8"/>
    <p:sldLayoutId id="2147484398" r:id="rId9"/>
    <p:sldLayoutId id="2147484399" r:id="rId10"/>
    <p:sldLayoutId id="2147484400" r:id="rId11"/>
    <p:sldLayoutId id="2147484401" r:id="rId12"/>
    <p:sldLayoutId id="2147484402" r:id="rId13"/>
    <p:sldLayoutId id="2147484403" r:id="rId14"/>
    <p:sldLayoutId id="2147484404" r:id="rId15"/>
    <p:sldLayoutId id="2147484405" r:id="rId16"/>
    <p:sldLayoutId id="2147484406" r:id="rId17"/>
    <p:sldLayoutId id="2147484407" r:id="rId18"/>
    <p:sldLayoutId id="2147484408" r:id="rId19"/>
    <p:sldLayoutId id="2147484409" r:id="rId20"/>
    <p:sldLayoutId id="2147484410" r:id="rId21"/>
    <p:sldLayoutId id="2147484411" r:id="rId22"/>
    <p:sldLayoutId id="2147484412" r:id="rId23"/>
    <p:sldLayoutId id="2147484413" r:id="rId24"/>
    <p:sldLayoutId id="2147484414" r:id="rId25"/>
    <p:sldLayoutId id="2147484415" r:id="rId26"/>
    <p:sldLayoutId id="2147484416" r:id="rId27"/>
    <p:sldLayoutId id="2147484417" r:id="rId28"/>
    <p:sldLayoutId id="2147484418" r:id="rId29"/>
    <p:sldLayoutId id="2147484419" r:id="rId30"/>
    <p:sldLayoutId id="2147484420" r:id="rId31"/>
    <p:sldLayoutId id="2147484421" r:id="rId32"/>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3342025394"/>
      </p:ext>
    </p:extLst>
  </p:cSld>
  <p:clrMap bg1="lt1" tx1="dk1" bg2="lt2" tx2="dk2" accent1="accent1" accent2="accent2" accent3="accent3" accent4="accent4" accent5="accent5" accent6="accent6" hlink="hlink" folHlink="folHlink"/>
  <p:sldLayoutIdLst>
    <p:sldLayoutId id="2147484423" r:id="rId1"/>
    <p:sldLayoutId id="2147484424" r:id="rId2"/>
    <p:sldLayoutId id="2147484425" r:id="rId3"/>
    <p:sldLayoutId id="2147484426" r:id="rId4"/>
    <p:sldLayoutId id="2147484427" r:id="rId5"/>
    <p:sldLayoutId id="2147484428" r:id="rId6"/>
    <p:sldLayoutId id="2147484429" r:id="rId7"/>
    <p:sldLayoutId id="2147484430" r:id="rId8"/>
    <p:sldLayoutId id="2147484431" r:id="rId9"/>
    <p:sldLayoutId id="2147484432" r:id="rId10"/>
    <p:sldLayoutId id="2147484433" r:id="rId11"/>
    <p:sldLayoutId id="2147484434" r:id="rId12"/>
    <p:sldLayoutId id="2147484435" r:id="rId13"/>
    <p:sldLayoutId id="2147484436" r:id="rId14"/>
    <p:sldLayoutId id="2147484437" r:id="rId15"/>
    <p:sldLayoutId id="2147484438" r:id="rId16"/>
    <p:sldLayoutId id="2147484439" r:id="rId17"/>
    <p:sldLayoutId id="2147484440" r:id="rId18"/>
    <p:sldLayoutId id="2147484441" r:id="rId19"/>
    <p:sldLayoutId id="2147484442" r:id="rId20"/>
    <p:sldLayoutId id="2147484443" r:id="rId21"/>
    <p:sldLayoutId id="2147484444" r:id="rId22"/>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6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1.xml"/></Relationships>
</file>

<file path=ppt/slides/_rels/slide12.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notesSlide" Target="../notesSlides/notesSlide6.xml"/><Relationship Id="rId1" Type="http://schemas.openxmlformats.org/officeDocument/2006/relationships/slideLayout" Target="../slideLayouts/slideLayout10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7.xml"/><Relationship Id="rId1" Type="http://schemas.openxmlformats.org/officeDocument/2006/relationships/slideLayout" Target="../slideLayouts/slideLayout64.xml"/><Relationship Id="rId5" Type="http://schemas.microsoft.com/office/2007/relationships/hdphoto" Target="../media/hdphoto2.wdp"/><Relationship Id="rId4" Type="http://schemas.openxmlformats.org/officeDocument/2006/relationships/image" Target="../media/image133.png"/></Relationships>
</file>

<file path=ppt/slides/_rels/slide15.xml.rels><?xml version="1.0" encoding="UTF-8" standalone="yes"?>
<Relationships xmlns="http://schemas.openxmlformats.org/package/2006/relationships"><Relationship Id="rId3" Type="http://schemas.openxmlformats.org/officeDocument/2006/relationships/hyperlink" Target="http://blogs.msdn.com/b/microsoft_dynamics_lifecycle_services_engineering_blog/" TargetMode="External"/><Relationship Id="rId7" Type="http://schemas.openxmlformats.org/officeDocument/2006/relationships/image" Target="../media/image136.png"/><Relationship Id="rId2" Type="http://schemas.openxmlformats.org/officeDocument/2006/relationships/notesSlide" Target="../notesSlides/notesSlide8.xml"/><Relationship Id="rId1" Type="http://schemas.openxmlformats.org/officeDocument/2006/relationships/slideLayout" Target="../slideLayouts/slideLayout84.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hyperlink" Target="http://www.microsoft.com/dynamics/ax"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1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67.xml"/><Relationship Id="rId5" Type="http://schemas.openxmlformats.org/officeDocument/2006/relationships/hyperlink" Target="https://myignite.microsoft.com/sessions/3061" TargetMode="External"/><Relationship Id="rId4" Type="http://schemas.openxmlformats.org/officeDocument/2006/relationships/image" Target="../media/image139.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25.xml.rels><?xml version="1.0" encoding="UTF-8" standalone="yes"?>
<Relationships xmlns="http://schemas.openxmlformats.org/package/2006/relationships"><Relationship Id="rId3" Type="http://schemas.openxmlformats.org/officeDocument/2006/relationships/hyperlink" Target="http://www.microsoft.com/itprocareercenter" TargetMode="External"/><Relationship Id="rId2" Type="http://schemas.openxmlformats.org/officeDocument/2006/relationships/notesSlide" Target="../notesSlides/notesSlide10.xml"/><Relationship Id="rId1" Type="http://schemas.openxmlformats.org/officeDocument/2006/relationships/slideLayout" Target="../slideLayouts/slideLayout127.xml"/><Relationship Id="rId6" Type="http://schemas.openxmlformats.org/officeDocument/2006/relationships/hyperlink" Target="https://techcommunity.microsoft.com/" TargetMode="External"/><Relationship Id="rId5" Type="http://schemas.openxmlformats.org/officeDocument/2006/relationships/hyperlink" Target="http://www.microsoft.com/mechanics" TargetMode="External"/><Relationship Id="rId4" Type="http://schemas.openxmlformats.org/officeDocument/2006/relationships/hyperlink" Target="http://www.microsoft.com/itprocloudessentials"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myignite.microsoft.com/" TargetMode="External"/><Relationship Id="rId2" Type="http://schemas.openxmlformats.org/officeDocument/2006/relationships/notesSlide" Target="../notesSlides/notesSlide11.xml"/><Relationship Id="rId1" Type="http://schemas.openxmlformats.org/officeDocument/2006/relationships/slideLayout" Target="../slideLayouts/slideLayout79.xml"/><Relationship Id="rId6" Type="http://schemas.openxmlformats.org/officeDocument/2006/relationships/image" Target="../media/image141.png"/><Relationship Id="rId5" Type="http://schemas.openxmlformats.org/officeDocument/2006/relationships/image" Target="../media/image140.jpg"/><Relationship Id="rId4" Type="http://schemas.openxmlformats.org/officeDocument/2006/relationships/hyperlink" Target="https://aka.ms/ignite.mobileapp"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3.xml.rels><?xml version="1.0" encoding="UTF-8" standalone="yes"?>
<Relationships xmlns="http://schemas.openxmlformats.org/package/2006/relationships"><Relationship Id="rId13" Type="http://schemas.openxmlformats.org/officeDocument/2006/relationships/image" Target="../media/image25.png"/><Relationship Id="rId18" Type="http://schemas.openxmlformats.org/officeDocument/2006/relationships/image" Target="../media/image30.jpg"/><Relationship Id="rId26" Type="http://schemas.openxmlformats.org/officeDocument/2006/relationships/image" Target="../media/image38.jpg"/><Relationship Id="rId39" Type="http://schemas.openxmlformats.org/officeDocument/2006/relationships/image" Target="../media/image51.PNG"/><Relationship Id="rId21" Type="http://schemas.openxmlformats.org/officeDocument/2006/relationships/image" Target="../media/image33.png"/><Relationship Id="rId34" Type="http://schemas.openxmlformats.org/officeDocument/2006/relationships/image" Target="../media/image46.jpg"/><Relationship Id="rId42" Type="http://schemas.openxmlformats.org/officeDocument/2006/relationships/image" Target="../media/image54.PNG"/><Relationship Id="rId7" Type="http://schemas.openxmlformats.org/officeDocument/2006/relationships/image" Target="../media/image19.png"/><Relationship Id="rId2" Type="http://schemas.openxmlformats.org/officeDocument/2006/relationships/notesSlide" Target="../notesSlides/notesSlide2.xml"/><Relationship Id="rId16" Type="http://schemas.openxmlformats.org/officeDocument/2006/relationships/image" Target="../media/image28.png"/><Relationship Id="rId20" Type="http://schemas.openxmlformats.org/officeDocument/2006/relationships/image" Target="../media/image32.jpg"/><Relationship Id="rId29" Type="http://schemas.openxmlformats.org/officeDocument/2006/relationships/image" Target="../media/image41.jpg"/><Relationship Id="rId41" Type="http://schemas.openxmlformats.org/officeDocument/2006/relationships/image" Target="../media/image53.PNG"/><Relationship Id="rId1" Type="http://schemas.openxmlformats.org/officeDocument/2006/relationships/slideLayout" Target="../slideLayouts/slideLayout64.xml"/><Relationship Id="rId6" Type="http://schemas.openxmlformats.org/officeDocument/2006/relationships/image" Target="../media/image18.png"/><Relationship Id="rId11" Type="http://schemas.openxmlformats.org/officeDocument/2006/relationships/image" Target="../media/image23.png"/><Relationship Id="rId24" Type="http://schemas.openxmlformats.org/officeDocument/2006/relationships/image" Target="../media/image36.jpg"/><Relationship Id="rId32" Type="http://schemas.openxmlformats.org/officeDocument/2006/relationships/image" Target="../media/image44.jpg"/><Relationship Id="rId37" Type="http://schemas.openxmlformats.org/officeDocument/2006/relationships/image" Target="../media/image49.jpg"/><Relationship Id="rId40" Type="http://schemas.openxmlformats.org/officeDocument/2006/relationships/image" Target="../media/image52.pn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png"/><Relationship Id="rId28" Type="http://schemas.openxmlformats.org/officeDocument/2006/relationships/image" Target="../media/image40.jpg"/><Relationship Id="rId36" Type="http://schemas.openxmlformats.org/officeDocument/2006/relationships/image" Target="../media/image48.png"/><Relationship Id="rId10" Type="http://schemas.openxmlformats.org/officeDocument/2006/relationships/image" Target="../media/image22.png"/><Relationship Id="rId19" Type="http://schemas.openxmlformats.org/officeDocument/2006/relationships/image" Target="../media/image31.PNG"/><Relationship Id="rId31" Type="http://schemas.openxmlformats.org/officeDocument/2006/relationships/image" Target="../media/image43.jp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image" Target="../media/image34.jpg"/><Relationship Id="rId27" Type="http://schemas.openxmlformats.org/officeDocument/2006/relationships/image" Target="../media/image39.jpg"/><Relationship Id="rId30" Type="http://schemas.openxmlformats.org/officeDocument/2006/relationships/image" Target="../media/image42.jpg"/><Relationship Id="rId35" Type="http://schemas.openxmlformats.org/officeDocument/2006/relationships/image" Target="../media/image47.png"/><Relationship Id="rId8" Type="http://schemas.openxmlformats.org/officeDocument/2006/relationships/image" Target="../media/image20.png"/><Relationship Id="rId3" Type="http://schemas.openxmlformats.org/officeDocument/2006/relationships/image" Target="../media/image15.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7.png"/><Relationship Id="rId33" Type="http://schemas.openxmlformats.org/officeDocument/2006/relationships/image" Target="../media/image45.PNG"/><Relationship Id="rId38" Type="http://schemas.openxmlformats.org/officeDocument/2006/relationships/image" Target="../media/image50.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2.xml"/></Relationships>
</file>

<file path=ppt/slides/_rels/slide5.xml.rels><?xml version="1.0" encoding="UTF-8" standalone="yes"?>
<Relationships xmlns="http://schemas.openxmlformats.org/package/2006/relationships"><Relationship Id="rId26" Type="http://schemas.openxmlformats.org/officeDocument/2006/relationships/image" Target="../media/image73.jpeg"/><Relationship Id="rId21" Type="http://schemas.openxmlformats.org/officeDocument/2006/relationships/image" Target="../media/image70.gif"/><Relationship Id="rId42" Type="http://schemas.openxmlformats.org/officeDocument/2006/relationships/image" Target="../media/image89.jpeg"/><Relationship Id="rId47" Type="http://schemas.openxmlformats.org/officeDocument/2006/relationships/image" Target="../media/image94.jpeg"/><Relationship Id="rId63" Type="http://schemas.openxmlformats.org/officeDocument/2006/relationships/image" Target="../media/image110.jpeg"/><Relationship Id="rId68" Type="http://schemas.openxmlformats.org/officeDocument/2006/relationships/image" Target="../media/image115.png"/><Relationship Id="rId7" Type="http://schemas.openxmlformats.org/officeDocument/2006/relationships/image" Target="../media/image60.jpeg"/><Relationship Id="rId71" Type="http://schemas.openxmlformats.org/officeDocument/2006/relationships/image" Target="../media/image117.png"/><Relationship Id="rId2" Type="http://schemas.openxmlformats.org/officeDocument/2006/relationships/image" Target="../media/image55.png"/><Relationship Id="rId16" Type="http://schemas.openxmlformats.org/officeDocument/2006/relationships/image" Target="../media/image66.jpeg"/><Relationship Id="rId29" Type="http://schemas.openxmlformats.org/officeDocument/2006/relationships/image" Target="../media/image76.png"/><Relationship Id="rId11" Type="http://schemas.openxmlformats.org/officeDocument/2006/relationships/image" Target="../media/image63.gif"/><Relationship Id="rId24" Type="http://schemas.openxmlformats.org/officeDocument/2006/relationships/hyperlink" Target="http://www.google.com/url?sa=i&amp;rct=j&amp;q=IBIS+software+logo&amp;source=images&amp;cd=&amp;cad=rja&amp;docid=0hCOSeOhGCKm2M&amp;tbnid=-DgwRyBuYgiLGM:&amp;ved=0CAUQjRw&amp;url=http://www.software4manufacturers.com/vendor/ibis-vertical-markets.aspx&amp;ei=E3x-UdONH46UjAKYtIDABw&amp;bvm=bv.45645796,d.cGE&amp;psig=AFQjCNHdS_S1Kh9uY7FDLPNTFygTBLsLnA&amp;ust=1367330174088963" TargetMode="External"/><Relationship Id="rId32" Type="http://schemas.openxmlformats.org/officeDocument/2006/relationships/image" Target="../media/image79.png"/><Relationship Id="rId37" Type="http://schemas.openxmlformats.org/officeDocument/2006/relationships/image" Target="../media/image84.png"/><Relationship Id="rId40" Type="http://schemas.openxmlformats.org/officeDocument/2006/relationships/image" Target="../media/image87.gif"/><Relationship Id="rId45" Type="http://schemas.openxmlformats.org/officeDocument/2006/relationships/image" Target="../media/image92.jpeg"/><Relationship Id="rId53" Type="http://schemas.openxmlformats.org/officeDocument/2006/relationships/image" Target="../media/image100.jpeg"/><Relationship Id="rId58" Type="http://schemas.openxmlformats.org/officeDocument/2006/relationships/image" Target="../media/image105.jpeg"/><Relationship Id="rId66" Type="http://schemas.openxmlformats.org/officeDocument/2006/relationships/image" Target="../media/image113.png"/><Relationship Id="rId5" Type="http://schemas.openxmlformats.org/officeDocument/2006/relationships/image" Target="../media/image58.jpeg"/><Relationship Id="rId61" Type="http://schemas.openxmlformats.org/officeDocument/2006/relationships/image" Target="../media/image108.png"/><Relationship Id="rId19" Type="http://schemas.openxmlformats.org/officeDocument/2006/relationships/image" Target="../media/image68.gif"/><Relationship Id="rId14" Type="http://schemas.openxmlformats.org/officeDocument/2006/relationships/image" Target="../media/image65.jpeg"/><Relationship Id="rId22" Type="http://schemas.openxmlformats.org/officeDocument/2006/relationships/hyperlink" Target="http://www.google.com/url?sa=i&amp;rct=j&amp;q=Flintfox+logo&amp;source=images&amp;cd=&amp;cad=rja&amp;docid=0zPFCGL6JtBTEM&amp;tbnid=AqN7KbkLcsSzRM:&amp;ved=0CAUQjRw&amp;url=http://www.flintfox.com/contact-us&amp;ei=fg9BUaWNA-rGygHivIDICQ&amp;bvm=bv.43287494,d.aWc&amp;psig=AFQjCNEiKnQw-QpP5GzLIPgK_mxH-4vwXQ&amp;ust=1363304699212600" TargetMode="External"/><Relationship Id="rId27" Type="http://schemas.openxmlformats.org/officeDocument/2006/relationships/image" Target="../media/image74.png"/><Relationship Id="rId30" Type="http://schemas.openxmlformats.org/officeDocument/2006/relationships/image" Target="../media/image77.png"/><Relationship Id="rId35" Type="http://schemas.openxmlformats.org/officeDocument/2006/relationships/image" Target="../media/image82.jpeg"/><Relationship Id="rId43" Type="http://schemas.openxmlformats.org/officeDocument/2006/relationships/image" Target="../media/image90.png"/><Relationship Id="rId48" Type="http://schemas.openxmlformats.org/officeDocument/2006/relationships/image" Target="../media/image95.jpeg"/><Relationship Id="rId56" Type="http://schemas.openxmlformats.org/officeDocument/2006/relationships/image" Target="../media/image103.png"/><Relationship Id="rId64" Type="http://schemas.openxmlformats.org/officeDocument/2006/relationships/image" Target="../media/image111.jpeg"/><Relationship Id="rId69" Type="http://schemas.openxmlformats.org/officeDocument/2006/relationships/image" Target="../media/image1240.png"/><Relationship Id="rId8" Type="http://schemas.openxmlformats.org/officeDocument/2006/relationships/image" Target="../media/image61.jpeg"/><Relationship Id="rId51" Type="http://schemas.openxmlformats.org/officeDocument/2006/relationships/image" Target="../media/image98.png"/><Relationship Id="rId3" Type="http://schemas.openxmlformats.org/officeDocument/2006/relationships/image" Target="../media/image56.gif"/><Relationship Id="rId12" Type="http://schemas.openxmlformats.org/officeDocument/2006/relationships/image" Target="../media/image64.jpeg"/><Relationship Id="rId17" Type="http://schemas.openxmlformats.org/officeDocument/2006/relationships/hyperlink" Target="http://www.gws-muenster.de/" TargetMode="External"/><Relationship Id="rId25" Type="http://schemas.openxmlformats.org/officeDocument/2006/relationships/image" Target="../media/image72.gif"/><Relationship Id="rId33" Type="http://schemas.openxmlformats.org/officeDocument/2006/relationships/image" Target="../media/image80.png"/><Relationship Id="rId38" Type="http://schemas.openxmlformats.org/officeDocument/2006/relationships/image" Target="../media/image85.png"/><Relationship Id="rId46" Type="http://schemas.openxmlformats.org/officeDocument/2006/relationships/image" Target="../media/image93.png"/><Relationship Id="rId59" Type="http://schemas.openxmlformats.org/officeDocument/2006/relationships/image" Target="../media/image106.jpeg"/><Relationship Id="rId67" Type="http://schemas.openxmlformats.org/officeDocument/2006/relationships/image" Target="../media/image114.png"/><Relationship Id="rId20" Type="http://schemas.openxmlformats.org/officeDocument/2006/relationships/image" Target="../media/image69.png"/><Relationship Id="rId41" Type="http://schemas.openxmlformats.org/officeDocument/2006/relationships/image" Target="../media/image88.png"/><Relationship Id="rId54" Type="http://schemas.openxmlformats.org/officeDocument/2006/relationships/image" Target="../media/image101.png"/><Relationship Id="rId62" Type="http://schemas.openxmlformats.org/officeDocument/2006/relationships/image" Target="../media/image109.jpeg"/><Relationship Id="rId70" Type="http://schemas.openxmlformats.org/officeDocument/2006/relationships/image" Target="../media/image116.png"/><Relationship Id="rId1" Type="http://schemas.openxmlformats.org/officeDocument/2006/relationships/slideLayout" Target="../slideLayouts/slideLayout115.xml"/><Relationship Id="rId6" Type="http://schemas.openxmlformats.org/officeDocument/2006/relationships/image" Target="../media/image59.jpeg"/><Relationship Id="rId15" Type="http://schemas.openxmlformats.org/officeDocument/2006/relationships/hyperlink" Target="http://www.google.com/url?sa=i&amp;rct=j&amp;q=Cenium+logo&amp;source=images&amp;cd=&amp;cad=rja&amp;docid=wdwA3HtDOr6B_M&amp;tbnid=TcmQ_9EMGmUXXM:&amp;ved=0CAUQjRw&amp;url=http://hospitalitytechnology.edgl.com/buyers-guide/CompanyDetails.aspx?cmpid=1168&amp;ei=obRAUc3oIsPRyQHupIGQCQ&amp;bvm=bv.43287494,d.aWc&amp;psig=AFQjCNG720N1n8h9cuGgZZvZw_Vs4oFN-Q&amp;ust=1363281435699022" TargetMode="External"/><Relationship Id="rId23" Type="http://schemas.openxmlformats.org/officeDocument/2006/relationships/image" Target="../media/image71.png"/><Relationship Id="rId28" Type="http://schemas.openxmlformats.org/officeDocument/2006/relationships/image" Target="../media/image75.gif"/><Relationship Id="rId36" Type="http://schemas.openxmlformats.org/officeDocument/2006/relationships/image" Target="../media/image83.jpeg"/><Relationship Id="rId49" Type="http://schemas.openxmlformats.org/officeDocument/2006/relationships/image" Target="../media/image96.png"/><Relationship Id="rId57" Type="http://schemas.openxmlformats.org/officeDocument/2006/relationships/image" Target="../media/image104.jpeg"/><Relationship Id="rId10" Type="http://schemas.openxmlformats.org/officeDocument/2006/relationships/image" Target="../media/image62.jpeg"/><Relationship Id="rId31" Type="http://schemas.openxmlformats.org/officeDocument/2006/relationships/image" Target="../media/image78.png"/><Relationship Id="rId44" Type="http://schemas.openxmlformats.org/officeDocument/2006/relationships/image" Target="../media/image91.png"/><Relationship Id="rId52" Type="http://schemas.openxmlformats.org/officeDocument/2006/relationships/image" Target="../media/image99.jpeg"/><Relationship Id="rId60" Type="http://schemas.openxmlformats.org/officeDocument/2006/relationships/image" Target="../media/image107.jpeg"/><Relationship Id="rId65" Type="http://schemas.openxmlformats.org/officeDocument/2006/relationships/image" Target="../media/image112.png"/><Relationship Id="rId4" Type="http://schemas.openxmlformats.org/officeDocument/2006/relationships/image" Target="../media/image57.jpeg"/><Relationship Id="rId9" Type="http://schemas.openxmlformats.org/officeDocument/2006/relationships/hyperlink" Target="http://www.google.com/url?sa=i&amp;rct=j&amp;q=lexisnexis+logo&amp;source=images&amp;cd=&amp;cad=rja&amp;docid=U-TRknGQzY0_aM&amp;tbnid=P4xKDBjlwBWscM:&amp;ved=0CAUQjRw&amp;url=http://www.complianceethicsinstitute.org/Sponsorship/Exhibitors.aspx&amp;ei=GUsuUduHDISWiQLTv4HAAg&amp;psig=AFQjCNEszARRq2l9hH9WA3k-oK0cfi8agg&amp;ust=1362074726946980" TargetMode="External"/><Relationship Id="rId13" Type="http://schemas.openxmlformats.org/officeDocument/2006/relationships/hyperlink" Target="http://www.google.com/url?sa=i&amp;rct=j&amp;q=accenture+logo&amp;source=images&amp;cd=&amp;docid=YU1-4L6DqmAKTM&amp;tbnid=VrO0lz_pguteJM:&amp;ved=0CAUQjRw&amp;url=http://www.scss.tcd.ie/internships/accenture&amp;ei=VbRAUeDEENTKyQH6iYCADw&amp;bvm=bv.43287494,d.aWc&amp;psig=AFQjCNFAiJJInUbj14M9ly3rm4nofExbnw&amp;ust=1363281356585854" TargetMode="External"/><Relationship Id="rId18" Type="http://schemas.openxmlformats.org/officeDocument/2006/relationships/image" Target="../media/image67.gif"/><Relationship Id="rId39" Type="http://schemas.openxmlformats.org/officeDocument/2006/relationships/image" Target="../media/image86.jpeg"/><Relationship Id="rId34" Type="http://schemas.openxmlformats.org/officeDocument/2006/relationships/image" Target="../media/image81.jpeg"/><Relationship Id="rId50" Type="http://schemas.openxmlformats.org/officeDocument/2006/relationships/image" Target="../media/image97.png"/><Relationship Id="rId55" Type="http://schemas.openxmlformats.org/officeDocument/2006/relationships/image" Target="../media/image102.jpeg"/></Relationships>
</file>

<file path=ppt/slides/_rels/slide6.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image" Target="../media/image118.jpeg"/><Relationship Id="rId1" Type="http://schemas.openxmlformats.org/officeDocument/2006/relationships/slideLayout" Target="../slideLayouts/slideLayout116.xml"/><Relationship Id="rId6" Type="http://schemas.openxmlformats.org/officeDocument/2006/relationships/image" Target="../media/image122.png"/><Relationship Id="rId11" Type="http://schemas.openxmlformats.org/officeDocument/2006/relationships/image" Target="../media/image127.png"/><Relationship Id="rId5" Type="http://schemas.openxmlformats.org/officeDocument/2006/relationships/image" Target="../media/image121.png"/><Relationship Id="rId10" Type="http://schemas.openxmlformats.org/officeDocument/2006/relationships/image" Target="../media/image126.png"/><Relationship Id="rId4" Type="http://schemas.openxmlformats.org/officeDocument/2006/relationships/image" Target="../media/image120.png"/><Relationship Id="rId9" Type="http://schemas.openxmlformats.org/officeDocument/2006/relationships/image" Target="../media/image12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4.xml"/></Relationships>
</file>

<file path=ppt/slides/_rels/slide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hyperlink" Target="https://appsource.microsoft.com/" TargetMode="External"/><Relationship Id="rId1" Type="http://schemas.openxmlformats.org/officeDocument/2006/relationships/slideLayout" Target="../slideLayouts/slideLayout74.xml"/></Relationships>
</file>

<file path=ppt/slides/_rels/slide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6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701" y="1679645"/>
            <a:ext cx="10972735" cy="1828786"/>
          </a:xfrm>
        </p:spPr>
        <p:txBody>
          <a:bodyPr/>
          <a:lstStyle/>
          <a:p>
            <a:r>
              <a:rPr lang="en-US" dirty="0"/>
              <a:t>Do more with less: Dynamics AX strategy and roadmap session</a:t>
            </a:r>
          </a:p>
        </p:txBody>
      </p:sp>
      <p:sp>
        <p:nvSpPr>
          <p:cNvPr id="5" name="Text Placeholder 4"/>
          <p:cNvSpPr>
            <a:spLocks noGrp="1"/>
          </p:cNvSpPr>
          <p:nvPr>
            <p:ph type="body" sz="quarter" idx="12"/>
          </p:nvPr>
        </p:nvSpPr>
        <p:spPr>
          <a:xfrm>
            <a:off x="274702" y="3509753"/>
            <a:ext cx="6248336" cy="1828007"/>
          </a:xfrm>
        </p:spPr>
        <p:txBody>
          <a:bodyPr/>
          <a:lstStyle/>
          <a:p>
            <a:r>
              <a:rPr lang="en-US" dirty="0"/>
              <a:t>Arif Kureshy</a:t>
            </a:r>
          </a:p>
          <a:p>
            <a:r>
              <a:rPr lang="en-US" dirty="0"/>
              <a:t>Director Program Management</a:t>
            </a:r>
          </a:p>
        </p:txBody>
      </p:sp>
      <p:sp>
        <p:nvSpPr>
          <p:cNvPr id="6" name="Text Placeholder 4"/>
          <p:cNvSpPr txBox="1">
            <a:spLocks/>
          </p:cNvSpPr>
          <p:nvPr/>
        </p:nvSpPr>
        <p:spPr bwMode="white">
          <a:xfrm>
            <a:off x="6446837" y="3497262"/>
            <a:ext cx="5562536" cy="1828007"/>
          </a:xfrm>
          <a:prstGeom prst="rect">
            <a:avLst/>
          </a:prstGeom>
          <a:noFill/>
        </p:spPr>
        <p:txBody>
          <a:bodyPr vert="horz" wrap="square" lIns="146304" tIns="109728" rIns="146304" bIns="109728" rtlCol="0">
            <a:no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3200" kern="1200" spc="0" baseline="0">
                <a:gradFill>
                  <a:gsLst>
                    <a:gs pos="91000">
                      <a:schemeClr val="tx1"/>
                    </a:gs>
                    <a:gs pos="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ts val="0"/>
              </a:spcBef>
              <a:spcAft>
                <a:spcPts val="0"/>
              </a:spcAft>
              <a:buClrTx/>
              <a:buSzPct val="90000"/>
              <a:buFont typeface="Arial" pitchFamily="34" charset="0"/>
              <a:buNone/>
              <a:tabLst/>
              <a:defRPr/>
            </a:pPr>
            <a:r>
              <a:rPr kumimoji="0" lang="en-US" sz="3200" b="0" i="0" u="none" strike="noStrike" kern="1200" cap="none" spc="0" normalizeH="0" baseline="0" noProof="0" dirty="0">
                <a:ln>
                  <a:noFill/>
                </a:ln>
                <a:gradFill>
                  <a:gsLst>
                    <a:gs pos="91000">
                      <a:schemeClr val="tx1"/>
                    </a:gs>
                    <a:gs pos="0">
                      <a:schemeClr val="tx1"/>
                    </a:gs>
                  </a:gsLst>
                  <a:lin ang="5400000" scaled="0"/>
                </a:gradFill>
                <a:effectLst/>
                <a:uLnTx/>
                <a:uFillTx/>
                <a:latin typeface="+mj-lt"/>
                <a:ea typeface="+mn-ea"/>
                <a:cs typeface="+mn-cs"/>
              </a:rPr>
              <a:t>Arijit Basu</a:t>
            </a:r>
          </a:p>
          <a:p>
            <a:pPr marL="0" marR="0" lvl="0" indent="0" algn="l" defTabSz="932742" rtl="0" eaLnBrk="1" fontAlgn="auto" latinLnBrk="0" hangingPunct="1">
              <a:lnSpc>
                <a:spcPct val="90000"/>
              </a:lnSpc>
              <a:spcBef>
                <a:spcPts val="0"/>
              </a:spcBef>
              <a:spcAft>
                <a:spcPts val="0"/>
              </a:spcAft>
              <a:buClrTx/>
              <a:buSzPct val="90000"/>
              <a:buFont typeface="Arial" pitchFamily="34" charset="0"/>
              <a:buNone/>
              <a:tabLst/>
              <a:defRPr/>
            </a:pPr>
            <a:r>
              <a:rPr kumimoji="0" lang="en-US" sz="3200" b="0" i="0" u="none" strike="noStrike" kern="1200" cap="none" spc="0" normalizeH="0" baseline="0" noProof="0" dirty="0">
                <a:ln>
                  <a:noFill/>
                </a:ln>
                <a:gradFill>
                  <a:gsLst>
                    <a:gs pos="91000">
                      <a:schemeClr val="tx1"/>
                    </a:gs>
                    <a:gs pos="0">
                      <a:schemeClr val="tx1"/>
                    </a:gs>
                  </a:gsLst>
                  <a:lin ang="5400000" scaled="0"/>
                </a:gradFill>
                <a:effectLst/>
                <a:uLnTx/>
                <a:uFillTx/>
                <a:latin typeface="+mj-lt"/>
                <a:ea typeface="+mn-ea"/>
                <a:cs typeface="+mn-cs"/>
              </a:rPr>
              <a:t>Principal Program Manager</a:t>
            </a:r>
          </a:p>
        </p:txBody>
      </p:sp>
      <p:pic>
        <p:nvPicPr>
          <p:cNvPr id="3" name="Picture 2"/>
          <p:cNvPicPr>
            <a:picLocks noChangeAspect="1"/>
          </p:cNvPicPr>
          <p:nvPr/>
        </p:nvPicPr>
        <p:blipFill>
          <a:blip r:embed="rId3"/>
          <a:stretch>
            <a:fillRect/>
          </a:stretch>
        </p:blipFill>
        <p:spPr>
          <a:xfrm>
            <a:off x="3049594" y="5783262"/>
            <a:ext cx="6064243" cy="1058586"/>
          </a:xfrm>
          <a:prstGeom prst="rect">
            <a:avLst/>
          </a:prstGeom>
        </p:spPr>
      </p:pic>
      <p:sp>
        <p:nvSpPr>
          <p:cNvPr id="2" name="TextBox 1"/>
          <p:cNvSpPr txBox="1"/>
          <p:nvPr/>
        </p:nvSpPr>
        <p:spPr>
          <a:xfrm>
            <a:off x="10333038" y="296863"/>
            <a:ext cx="1828800" cy="572464"/>
          </a:xfrm>
          <a:prstGeom prst="rect">
            <a:avLst/>
          </a:prstGeom>
          <a:noFill/>
        </p:spPr>
        <p:txBody>
          <a:bodyPr wrap="square" lIns="182880" tIns="146304" rIns="182880" bIns="146304" rtlCol="0">
            <a:spAutoFit/>
          </a:bodyPr>
          <a:lstStyle/>
          <a:p>
            <a:pPr marL="0" marR="0" lvl="0" indent="0" algn="r" defTabSz="91440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gradFill>
                  <a:gsLst>
                    <a:gs pos="2917">
                      <a:schemeClr val="tx1"/>
                    </a:gs>
                    <a:gs pos="30000">
                      <a:schemeClr val="tx1"/>
                    </a:gs>
                  </a:gsLst>
                  <a:lin ang="5400000" scaled="0"/>
                </a:gradFill>
                <a:effectLst/>
                <a:uLnTx/>
                <a:uFillTx/>
              </a:rPr>
              <a:t>BRK2182</a:t>
            </a:r>
          </a:p>
        </p:txBody>
      </p:sp>
    </p:spTree>
    <p:extLst>
      <p:ext uri="{BB962C8B-B14F-4D97-AF65-F5344CB8AC3E}">
        <p14:creationId xmlns:p14="http://schemas.microsoft.com/office/powerpoint/2010/main" val="3348085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1209973"/>
            <a:ext cx="12039599" cy="2179058"/>
          </a:xfrm>
        </p:spPr>
        <p:txBody>
          <a:bodyPr/>
          <a:lstStyle/>
          <a:p>
            <a:r>
              <a:rPr lang="en-US" dirty="0"/>
              <a:t>Demo: AX Mobile Experiences</a:t>
            </a:r>
          </a:p>
        </p:txBody>
      </p:sp>
      <p:sp>
        <p:nvSpPr>
          <p:cNvPr id="3" name="Text Placeholder 2"/>
          <p:cNvSpPr>
            <a:spLocks noGrp="1"/>
          </p:cNvSpPr>
          <p:nvPr>
            <p:ph type="body" sz="quarter" idx="12"/>
          </p:nvPr>
        </p:nvSpPr>
        <p:spPr/>
        <p:txBody>
          <a:bodyPr/>
          <a:lstStyle/>
          <a:p>
            <a:r>
              <a:rPr lang="en-US" dirty="0"/>
              <a:t>Arijit Basu</a:t>
            </a:r>
          </a:p>
        </p:txBody>
      </p:sp>
    </p:spTree>
    <p:extLst>
      <p:ext uri="{BB962C8B-B14F-4D97-AF65-F5344CB8AC3E}">
        <p14:creationId xmlns:p14="http://schemas.microsoft.com/office/powerpoint/2010/main" val="10237294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10331870" y="1365516"/>
            <a:ext cx="1828282" cy="4501230"/>
          </a:xfrm>
          <a:prstGeom prst="rect">
            <a:avLst/>
          </a:prstGeom>
          <a:solidFill>
            <a:srgbClr val="FFC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ctr" anchorCtr="0" forceAA="0" compatLnSpc="1">
            <a:prstTxWarp prst="textNoShape">
              <a:avLst/>
            </a:prstTxWarp>
            <a:noAutofit/>
          </a:bodyPr>
          <a:lstStyle/>
          <a:p>
            <a:pPr marL="0" marR="0" lvl="0" indent="0" algn="ctr" defTabSz="914049" eaLnBrk="1" fontAlgn="base" latinLnBrk="0" hangingPunct="1">
              <a:lnSpc>
                <a:spcPct val="90000"/>
              </a:lnSpc>
              <a:spcBef>
                <a:spcPct val="0"/>
              </a:spcBef>
              <a:spcAft>
                <a:spcPts val="60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Segoe UI"/>
              </a:rPr>
              <a:t>Action</a:t>
            </a:r>
          </a:p>
        </p:txBody>
      </p:sp>
      <p:sp>
        <p:nvSpPr>
          <p:cNvPr id="5" name="Rectangle 4"/>
          <p:cNvSpPr/>
          <p:nvPr/>
        </p:nvSpPr>
        <p:spPr bwMode="auto">
          <a:xfrm>
            <a:off x="7932488" y="1364572"/>
            <a:ext cx="2380810" cy="4502176"/>
          </a:xfrm>
          <a:prstGeom prst="rect">
            <a:avLst/>
          </a:prstGeom>
          <a:solidFill>
            <a:srgbClr val="EEEEE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ctr" anchorCtr="0" forceAA="0" compatLnSpc="1">
            <a:prstTxWarp prst="textNoShape">
              <a:avLst/>
            </a:prstTxWarp>
            <a:noAutofit/>
          </a:bodyPr>
          <a:lstStyle/>
          <a:p>
            <a:pPr marL="0" marR="0" lvl="0" indent="0" algn="ctr" defTabSz="914049" eaLnBrk="1" fontAlgn="base" latinLnBrk="0" hangingPunct="1">
              <a:lnSpc>
                <a:spcPct val="90000"/>
              </a:lnSpc>
              <a:spcBef>
                <a:spcPct val="0"/>
              </a:spcBef>
              <a:spcAft>
                <a:spcPts val="600"/>
              </a:spcAft>
              <a:buClrTx/>
              <a:buSzTx/>
              <a:buFontTx/>
              <a:buNone/>
              <a:tabLst/>
              <a:defRPr/>
            </a:pPr>
            <a:r>
              <a:rPr kumimoji="0" lang="en-US" sz="1800" b="0" i="0" u="none" strike="noStrike" kern="0" cap="none" spc="0" normalizeH="0" baseline="0" noProof="0" dirty="0">
                <a:ln>
                  <a:noFill/>
                </a:ln>
                <a:gradFill>
                  <a:gsLst>
                    <a:gs pos="71000">
                      <a:srgbClr val="505050"/>
                    </a:gs>
                    <a:gs pos="97000">
                      <a:srgbClr val="505050"/>
                    </a:gs>
                  </a:gsLst>
                  <a:lin ang="5400000" scaled="1"/>
                </a:gradFill>
                <a:effectLst/>
                <a:uLnTx/>
                <a:uFillTx/>
                <a:latin typeface="Segoe UI"/>
              </a:rPr>
              <a:t>  Decision</a:t>
            </a:r>
          </a:p>
        </p:txBody>
      </p:sp>
      <p:grpSp>
        <p:nvGrpSpPr>
          <p:cNvPr id="17" name="Group 16"/>
          <p:cNvGrpSpPr/>
          <p:nvPr/>
        </p:nvGrpSpPr>
        <p:grpSpPr>
          <a:xfrm>
            <a:off x="1669021" y="4089718"/>
            <a:ext cx="6638614" cy="868310"/>
            <a:chOff x="2315494" y="3948329"/>
            <a:chExt cx="6783351" cy="868680"/>
          </a:xfrm>
        </p:grpSpPr>
        <p:sp>
          <p:nvSpPr>
            <p:cNvPr id="11" name="Pentagon 10"/>
            <p:cNvSpPr/>
            <p:nvPr/>
          </p:nvSpPr>
          <p:spPr bwMode="auto">
            <a:xfrm>
              <a:off x="5262530" y="3948329"/>
              <a:ext cx="3836315" cy="868680"/>
            </a:xfrm>
            <a:prstGeom prst="homePlate">
              <a:avLst>
                <a:gd name="adj" fmla="val 42873"/>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marL="0" marR="0" lvl="0" indent="0" algn="ctr" defTabSz="931935"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Semilight" panose="020B0402040204020203" pitchFamily="34" charset="0"/>
              </a:endParaRPr>
            </a:p>
          </p:txBody>
        </p:sp>
        <p:sp>
          <p:nvSpPr>
            <p:cNvPr id="12" name="Pentagon 11"/>
            <p:cNvSpPr/>
            <p:nvPr/>
          </p:nvSpPr>
          <p:spPr bwMode="auto">
            <a:xfrm>
              <a:off x="2315494" y="3948329"/>
              <a:ext cx="4489261" cy="868680"/>
            </a:xfrm>
            <a:prstGeom prst="homePlate">
              <a:avLst>
                <a:gd name="adj" fmla="val 42873"/>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ctr" anchorCtr="0" forceAA="0" compatLnSpc="1">
              <a:prstTxWarp prst="textNoShape">
                <a:avLst/>
              </a:prstTxWarp>
              <a:noAutofit/>
            </a:bodyPr>
            <a:lstStyle/>
            <a:p>
              <a:pPr marL="0" marR="0" lvl="0" indent="0" defTabSz="914049" eaLnBrk="1" fontAlgn="base" latinLnBrk="0" hangingPunct="1">
                <a:lnSpc>
                  <a:spcPct val="90000"/>
                </a:lnSpc>
                <a:spcBef>
                  <a:spcPct val="0"/>
                </a:spcBef>
                <a:spcAft>
                  <a:spcPts val="600"/>
                </a:spcAft>
                <a:buClrTx/>
                <a:buSzTx/>
                <a:buFontTx/>
                <a:buNone/>
                <a:tabLst/>
                <a:defRPr/>
              </a:pPr>
              <a:r>
                <a:rPr kumimoji="0" lang="en-US" sz="1800" b="0" i="0" u="none" strike="noStrike" kern="0" cap="none" spc="0" normalizeH="0" baseline="0" noProof="0" dirty="0">
                  <a:ln>
                    <a:noFill/>
                  </a:ln>
                  <a:gradFill>
                    <a:gsLst>
                      <a:gs pos="71000">
                        <a:srgbClr val="FFFFFF"/>
                      </a:gs>
                      <a:gs pos="97000">
                        <a:srgbClr val="FFFFFF"/>
                      </a:gs>
                    </a:gsLst>
                    <a:lin ang="5400000" scaled="1"/>
                  </a:gradFill>
                  <a:effectLst/>
                  <a:uLnTx/>
                  <a:uFillTx/>
                  <a:latin typeface="Segoe UI"/>
                </a:rPr>
                <a:t>Interactive dashboards</a:t>
              </a:r>
            </a:p>
            <a:p>
              <a:pPr marL="0" marR="0" lvl="0" indent="0" defTabSz="914049" eaLnBrk="1" fontAlgn="base" latinLnBrk="0" hangingPunct="1">
                <a:lnSpc>
                  <a:spcPct val="90000"/>
                </a:lnSpc>
                <a:spcBef>
                  <a:spcPct val="0"/>
                </a:spcBef>
                <a:spcAft>
                  <a:spcPts val="600"/>
                </a:spcAft>
                <a:buClrTx/>
                <a:buSzTx/>
                <a:buFontTx/>
                <a:buNone/>
                <a:tabLst/>
                <a:defRPr/>
              </a:pPr>
              <a:r>
                <a:rPr kumimoji="0" lang="en-US" sz="1398" b="0" i="0" u="none" strike="noStrike" kern="0" cap="none" spc="0" normalizeH="0" baseline="0" noProof="0" dirty="0">
                  <a:ln>
                    <a:noFill/>
                  </a:ln>
                  <a:gradFill>
                    <a:gsLst>
                      <a:gs pos="71000">
                        <a:srgbClr val="FFFFFF"/>
                      </a:gs>
                      <a:gs pos="97000">
                        <a:srgbClr val="FFFFFF"/>
                      </a:gs>
                    </a:gsLst>
                    <a:lin ang="5400000" scaled="1"/>
                  </a:gradFill>
                  <a:effectLst/>
                  <a:uLnTx/>
                  <a:uFillTx/>
                  <a:latin typeface="Segoe UI"/>
                </a:rPr>
                <a:t>As it happens, help answer why did it happen? </a:t>
              </a:r>
            </a:p>
          </p:txBody>
        </p:sp>
      </p:grpSp>
      <p:grpSp>
        <p:nvGrpSpPr>
          <p:cNvPr id="22" name="Group 21"/>
          <p:cNvGrpSpPr/>
          <p:nvPr/>
        </p:nvGrpSpPr>
        <p:grpSpPr>
          <a:xfrm>
            <a:off x="1669017" y="3181001"/>
            <a:ext cx="6638613" cy="868310"/>
            <a:chOff x="2315493" y="3039226"/>
            <a:chExt cx="6783352" cy="868680"/>
          </a:xfrm>
        </p:grpSpPr>
        <p:sp>
          <p:nvSpPr>
            <p:cNvPr id="13" name="Pentagon 12"/>
            <p:cNvSpPr/>
            <p:nvPr/>
          </p:nvSpPr>
          <p:spPr bwMode="auto">
            <a:xfrm>
              <a:off x="6930203" y="3039226"/>
              <a:ext cx="2168642" cy="868680"/>
            </a:xfrm>
            <a:prstGeom prst="homePlate">
              <a:avLst>
                <a:gd name="adj" fmla="val 42873"/>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marL="0" marR="0" lvl="0" indent="0" algn="ctr" defTabSz="931935"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Semilight" panose="020B0402040204020203" pitchFamily="34" charset="0"/>
              </a:endParaRPr>
            </a:p>
          </p:txBody>
        </p:sp>
        <p:sp>
          <p:nvSpPr>
            <p:cNvPr id="14" name="Pentagon 13"/>
            <p:cNvSpPr/>
            <p:nvPr/>
          </p:nvSpPr>
          <p:spPr bwMode="auto">
            <a:xfrm>
              <a:off x="2315493" y="3039226"/>
              <a:ext cx="5849413" cy="868680"/>
            </a:xfrm>
            <a:prstGeom prst="homePlate">
              <a:avLst>
                <a:gd name="adj" fmla="val 42873"/>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ctr" anchorCtr="0" forceAA="0" compatLnSpc="1">
              <a:prstTxWarp prst="textNoShape">
                <a:avLst/>
              </a:prstTxWarp>
              <a:noAutofit/>
            </a:bodyPr>
            <a:lstStyle/>
            <a:p>
              <a:pPr marL="0" marR="0" lvl="0" indent="0" defTabSz="914049" eaLnBrk="1" fontAlgn="base" latinLnBrk="0" hangingPunct="1">
                <a:lnSpc>
                  <a:spcPct val="90000"/>
                </a:lnSpc>
                <a:spcBef>
                  <a:spcPct val="0"/>
                </a:spcBef>
                <a:spcAft>
                  <a:spcPts val="600"/>
                </a:spcAft>
                <a:buClrTx/>
                <a:buSzTx/>
                <a:buFontTx/>
                <a:buNone/>
                <a:tabLst/>
                <a:defRPr/>
              </a:pPr>
              <a:r>
                <a:rPr kumimoji="0" lang="en-US" sz="1800" b="0" i="0" u="none" strike="noStrike" kern="0" cap="none" spc="0" normalizeH="0" baseline="0" noProof="0" dirty="0">
                  <a:ln>
                    <a:noFill/>
                  </a:ln>
                  <a:gradFill>
                    <a:gsLst>
                      <a:gs pos="71000">
                        <a:srgbClr val="FFFFFF"/>
                      </a:gs>
                      <a:gs pos="97000">
                        <a:srgbClr val="FFFFFF"/>
                      </a:gs>
                    </a:gsLst>
                    <a:lin ang="5400000" scaled="1"/>
                  </a:gradFill>
                  <a:effectLst/>
                  <a:uLnTx/>
                  <a:uFillTx/>
                  <a:latin typeface="Segoe UI"/>
                </a:rPr>
                <a:t>Predictions</a:t>
              </a:r>
            </a:p>
            <a:p>
              <a:pPr marL="0" marR="0" lvl="0" indent="0" defTabSz="914049" eaLnBrk="1" fontAlgn="base" latinLnBrk="0" hangingPunct="1">
                <a:lnSpc>
                  <a:spcPct val="90000"/>
                </a:lnSpc>
                <a:spcBef>
                  <a:spcPct val="0"/>
                </a:spcBef>
                <a:spcAft>
                  <a:spcPts val="600"/>
                </a:spcAft>
                <a:buClrTx/>
                <a:buSzTx/>
                <a:buFontTx/>
                <a:buNone/>
                <a:tabLst/>
                <a:defRPr/>
              </a:pPr>
              <a:r>
                <a:rPr kumimoji="0" lang="en-US" sz="1398" b="0" i="0" u="none" strike="noStrike" kern="0" cap="none" spc="0" normalizeH="0" baseline="0" noProof="0" dirty="0">
                  <a:ln>
                    <a:noFill/>
                  </a:ln>
                  <a:gradFill>
                    <a:gsLst>
                      <a:gs pos="71000">
                        <a:srgbClr val="FFFFFF"/>
                      </a:gs>
                      <a:gs pos="97000">
                        <a:srgbClr val="FFFFFF"/>
                      </a:gs>
                    </a:gsLst>
                    <a:lin ang="5400000" scaled="1"/>
                  </a:gradFill>
                  <a:effectLst/>
                  <a:uLnTx/>
                  <a:uFillTx/>
                  <a:latin typeface="Segoe UI"/>
                </a:rPr>
                <a:t>Identify trends, forecast what will happen? </a:t>
              </a:r>
            </a:p>
          </p:txBody>
        </p:sp>
      </p:grpSp>
      <p:grpSp>
        <p:nvGrpSpPr>
          <p:cNvPr id="30" name="Group 29"/>
          <p:cNvGrpSpPr/>
          <p:nvPr/>
        </p:nvGrpSpPr>
        <p:grpSpPr>
          <a:xfrm>
            <a:off x="1669018" y="1364573"/>
            <a:ext cx="9380648" cy="1777259"/>
            <a:chOff x="2315492" y="1222021"/>
            <a:chExt cx="9384641" cy="1778015"/>
          </a:xfrm>
          <a:solidFill>
            <a:schemeClr val="tx2"/>
          </a:solidFill>
        </p:grpSpPr>
        <p:grpSp>
          <p:nvGrpSpPr>
            <p:cNvPr id="29" name="Group 28"/>
            <p:cNvGrpSpPr/>
            <p:nvPr/>
          </p:nvGrpSpPr>
          <p:grpSpPr>
            <a:xfrm>
              <a:off x="2315492" y="1222021"/>
              <a:ext cx="9384641" cy="1778015"/>
              <a:chOff x="2315492" y="1222021"/>
              <a:chExt cx="9384641" cy="1778015"/>
            </a:xfrm>
            <a:grpFill/>
          </p:grpSpPr>
          <p:grpSp>
            <p:nvGrpSpPr>
              <p:cNvPr id="27" name="Group 26"/>
              <p:cNvGrpSpPr/>
              <p:nvPr/>
            </p:nvGrpSpPr>
            <p:grpSpPr>
              <a:xfrm>
                <a:off x="2315492" y="1222021"/>
                <a:ext cx="9384641" cy="1778015"/>
                <a:chOff x="2315492" y="1222021"/>
                <a:chExt cx="9384641" cy="1778015"/>
              </a:xfrm>
              <a:grpFill/>
            </p:grpSpPr>
            <p:sp>
              <p:nvSpPr>
                <p:cNvPr id="15" name="Pentagon 14"/>
                <p:cNvSpPr/>
                <p:nvPr/>
              </p:nvSpPr>
              <p:spPr bwMode="auto">
                <a:xfrm>
                  <a:off x="2315494" y="2175606"/>
                  <a:ext cx="7555839" cy="824430"/>
                </a:xfrm>
                <a:prstGeom prst="homePlate">
                  <a:avLst>
                    <a:gd name="adj" fmla="val 42873"/>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marL="0" marR="0" lvl="0" indent="0" algn="ctr" defTabSz="931935"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Semilight" panose="020B0402040204020203" pitchFamily="34" charset="0"/>
                  </a:endParaRPr>
                </a:p>
              </p:txBody>
            </p:sp>
            <p:sp>
              <p:nvSpPr>
                <p:cNvPr id="16" name="Pentagon 15"/>
                <p:cNvSpPr/>
                <p:nvPr/>
              </p:nvSpPr>
              <p:spPr bwMode="auto">
                <a:xfrm>
                  <a:off x="2315492" y="1222021"/>
                  <a:ext cx="9384641" cy="914400"/>
                </a:xfrm>
                <a:prstGeom prst="homePlate">
                  <a:avLst>
                    <a:gd name="adj" fmla="val 42873"/>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marL="0" marR="0" lvl="0" indent="0" algn="ctr" defTabSz="931935"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Semilight" panose="020B0402040204020203" pitchFamily="34" charset="0"/>
                  </a:endParaRPr>
                </a:p>
              </p:txBody>
            </p:sp>
            <p:sp>
              <p:nvSpPr>
                <p:cNvPr id="18" name="Rectangle 17"/>
                <p:cNvSpPr/>
                <p:nvPr/>
              </p:nvSpPr>
              <p:spPr bwMode="auto">
                <a:xfrm>
                  <a:off x="2315494" y="1222021"/>
                  <a:ext cx="2264180" cy="177801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ctr" anchorCtr="0" forceAA="0" compatLnSpc="1">
                  <a:prstTxWarp prst="textNoShape">
                    <a:avLst/>
                  </a:prstTxWarp>
                  <a:noAutofit/>
                </a:bodyPr>
                <a:lstStyle/>
                <a:p>
                  <a:pPr marL="0" marR="0" lvl="0" indent="0" defTabSz="914049"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gradFill>
                        <a:gsLst>
                          <a:gs pos="71000">
                            <a:srgbClr val="FFFFFF"/>
                          </a:gs>
                          <a:gs pos="97000">
                            <a:srgbClr val="FFFFFF"/>
                          </a:gs>
                        </a:gsLst>
                        <a:lin ang="5400000" scaled="1"/>
                      </a:gradFill>
                      <a:effectLst/>
                      <a:uLnTx/>
                      <a:uFillTx/>
                      <a:latin typeface="Segoe UI"/>
                    </a:rPr>
                    <a:t>Recommendations</a:t>
                  </a:r>
                </a:p>
                <a:p>
                  <a:pPr marL="0" marR="0" lvl="0" indent="0" defTabSz="914049" eaLnBrk="1" fontAlgn="auto" latinLnBrk="0" hangingPunct="1">
                    <a:lnSpc>
                      <a:spcPct val="90000"/>
                    </a:lnSpc>
                    <a:spcBef>
                      <a:spcPts val="0"/>
                    </a:spcBef>
                    <a:spcAft>
                      <a:spcPts val="600"/>
                    </a:spcAft>
                    <a:buClrTx/>
                    <a:buSzTx/>
                    <a:buFontTx/>
                    <a:buNone/>
                    <a:tabLst/>
                    <a:defRPr/>
                  </a:pPr>
                  <a:r>
                    <a:rPr kumimoji="0" lang="en-US" sz="1398" b="0" i="0" u="none" strike="noStrike" kern="0" cap="none" spc="0" normalizeH="0" baseline="0" noProof="0" dirty="0">
                      <a:ln>
                        <a:noFill/>
                      </a:ln>
                      <a:gradFill>
                        <a:gsLst>
                          <a:gs pos="71000">
                            <a:srgbClr val="FFFFFF"/>
                          </a:gs>
                          <a:gs pos="97000">
                            <a:srgbClr val="FFFFFF"/>
                          </a:gs>
                        </a:gsLst>
                        <a:lin ang="5400000" scaled="1"/>
                      </a:gradFill>
                      <a:effectLst/>
                      <a:uLnTx/>
                      <a:uFillTx/>
                      <a:latin typeface="Segoe UI"/>
                    </a:rPr>
                    <a:t>What should I do? </a:t>
                  </a:r>
                </a:p>
              </p:txBody>
            </p:sp>
          </p:grpSp>
          <p:sp>
            <p:nvSpPr>
              <p:cNvPr id="20" name="TextBox 19"/>
              <p:cNvSpPr txBox="1"/>
              <p:nvPr/>
            </p:nvSpPr>
            <p:spPr>
              <a:xfrm>
                <a:off x="6846947" y="1432660"/>
                <a:ext cx="2038817" cy="493122"/>
              </a:xfrm>
              <a:prstGeom prst="rect">
                <a:avLst/>
              </a:prstGeom>
              <a:grpFill/>
            </p:spPr>
            <p:txBody>
              <a:bodyPr wrap="none" lIns="182802" tIns="146241" rIns="182802" bIns="146241" rtlCol="0">
                <a:spAutoFit/>
              </a:bodyPr>
              <a:lstStyle/>
              <a:p>
                <a:pPr marL="0" marR="0" lvl="0" indent="0" defTabSz="914049" eaLnBrk="1" fontAlgn="base" latinLnBrk="0" hangingPunct="1">
                  <a:lnSpc>
                    <a:spcPct val="90000"/>
                  </a:lnSpc>
                  <a:spcBef>
                    <a:spcPct val="0"/>
                  </a:spcBef>
                  <a:spcAft>
                    <a:spcPts val="600"/>
                  </a:spcAft>
                  <a:buClrTx/>
                  <a:buSzTx/>
                  <a:buFontTx/>
                  <a:buNone/>
                  <a:tabLst/>
                  <a:defRPr/>
                </a:pPr>
                <a:r>
                  <a:rPr kumimoji="0" lang="en-US" sz="1398" b="0" i="0" u="none" strike="noStrike" kern="0" cap="none" spc="0" normalizeH="0" baseline="0" noProof="0" dirty="0">
                    <a:ln>
                      <a:noFill/>
                    </a:ln>
                    <a:gradFill>
                      <a:gsLst>
                        <a:gs pos="71000">
                          <a:srgbClr val="FFFFFF"/>
                        </a:gs>
                        <a:gs pos="97000">
                          <a:srgbClr val="FFFFFF"/>
                        </a:gs>
                      </a:gsLst>
                      <a:lin ang="5400000" scaled="1"/>
                    </a:gradFill>
                    <a:effectLst/>
                    <a:uLnTx/>
                    <a:uFillTx/>
                    <a:latin typeface="Segoe UI"/>
                  </a:rPr>
                  <a:t>Decision automation</a:t>
                </a:r>
              </a:p>
            </p:txBody>
          </p:sp>
        </p:grpSp>
        <p:sp>
          <p:nvSpPr>
            <p:cNvPr id="19" name="TextBox 18"/>
            <p:cNvSpPr txBox="1"/>
            <p:nvPr/>
          </p:nvSpPr>
          <p:spPr>
            <a:xfrm>
              <a:off x="6846947" y="2319134"/>
              <a:ext cx="1734680" cy="493122"/>
            </a:xfrm>
            <a:prstGeom prst="rect">
              <a:avLst/>
            </a:prstGeom>
            <a:grpFill/>
          </p:spPr>
          <p:txBody>
            <a:bodyPr wrap="none" lIns="182802" tIns="146241" rIns="182802" bIns="146241" rtlCol="0">
              <a:spAutoFit/>
            </a:bodyPr>
            <a:lstStyle/>
            <a:p>
              <a:pPr marL="0" marR="0" lvl="0" indent="0" defTabSz="914049" eaLnBrk="1" fontAlgn="base" latinLnBrk="0" hangingPunct="1">
                <a:lnSpc>
                  <a:spcPct val="90000"/>
                </a:lnSpc>
                <a:spcBef>
                  <a:spcPct val="0"/>
                </a:spcBef>
                <a:spcAft>
                  <a:spcPts val="600"/>
                </a:spcAft>
                <a:buClrTx/>
                <a:buSzTx/>
                <a:buFontTx/>
                <a:buNone/>
                <a:tabLst/>
                <a:defRPr/>
              </a:pPr>
              <a:r>
                <a:rPr kumimoji="0" lang="en-US" sz="1398" b="0" i="0" u="none" strike="noStrike" kern="0" cap="none" spc="0" normalizeH="0" baseline="0" noProof="0" dirty="0">
                  <a:ln>
                    <a:noFill/>
                  </a:ln>
                  <a:gradFill>
                    <a:gsLst>
                      <a:gs pos="71000">
                        <a:srgbClr val="FFFFFF"/>
                      </a:gs>
                      <a:gs pos="97000">
                        <a:srgbClr val="FFFFFF"/>
                      </a:gs>
                    </a:gsLst>
                    <a:lin ang="5400000" scaled="1"/>
                  </a:gradFill>
                  <a:effectLst/>
                  <a:uLnTx/>
                  <a:uFillTx/>
                  <a:latin typeface="Segoe UI"/>
                </a:rPr>
                <a:t>Decision support</a:t>
              </a:r>
            </a:p>
          </p:txBody>
        </p:sp>
      </p:grpSp>
      <p:sp>
        <p:nvSpPr>
          <p:cNvPr id="3" name="Rectangle 2"/>
          <p:cNvSpPr/>
          <p:nvPr/>
        </p:nvSpPr>
        <p:spPr bwMode="auto">
          <a:xfrm>
            <a:off x="276325" y="1364572"/>
            <a:ext cx="1421669" cy="4502176"/>
          </a:xfrm>
          <a:prstGeom prst="rect">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182802" tIns="146241" rIns="182802" bIns="146241" numCol="1" spcCol="0" rtlCol="0" fromWordArt="0" anchor="ctr" anchorCtr="0" forceAA="0" compatLnSpc="1">
            <a:prstTxWarp prst="textNoShape">
              <a:avLst/>
            </a:prstTxWarp>
            <a:noAutofit/>
          </a:bodyPr>
          <a:lstStyle/>
          <a:p>
            <a:pPr marL="0" marR="0" lvl="0" indent="0" defTabSz="914049" eaLnBrk="1" fontAlgn="base" latinLnBrk="0" hangingPunct="1">
              <a:lnSpc>
                <a:spcPct val="90000"/>
              </a:lnSpc>
              <a:spcBef>
                <a:spcPct val="0"/>
              </a:spcBef>
              <a:spcAft>
                <a:spcPts val="600"/>
              </a:spcAft>
              <a:buClrTx/>
              <a:buSzTx/>
              <a:buFontTx/>
              <a:buNone/>
              <a:tabLst/>
              <a:defRPr/>
            </a:pPr>
            <a:r>
              <a:rPr kumimoji="0" lang="en-US" sz="1800" b="0" i="0" u="none" strike="noStrike" kern="0" cap="none" spc="0" normalizeH="0" baseline="0" noProof="0" dirty="0">
                <a:ln>
                  <a:noFill/>
                </a:ln>
                <a:gradFill>
                  <a:gsLst>
                    <a:gs pos="71000">
                      <a:srgbClr val="FFFFFF"/>
                    </a:gs>
                    <a:gs pos="97000">
                      <a:srgbClr val="FFFFFF"/>
                    </a:gs>
                  </a:gsLst>
                  <a:lin ang="5400000" scaled="1"/>
                </a:gradFill>
                <a:effectLst/>
                <a:uLnTx/>
                <a:uFillTx/>
                <a:latin typeface="Segoe UI"/>
              </a:rPr>
              <a:t>Data</a:t>
            </a:r>
          </a:p>
        </p:txBody>
      </p:sp>
      <p:grpSp>
        <p:nvGrpSpPr>
          <p:cNvPr id="25" name="Group 24"/>
          <p:cNvGrpSpPr/>
          <p:nvPr/>
        </p:nvGrpSpPr>
        <p:grpSpPr>
          <a:xfrm>
            <a:off x="471959" y="6048860"/>
            <a:ext cx="11688194" cy="679490"/>
            <a:chOff x="2364281" y="345104"/>
            <a:chExt cx="9194249" cy="679779"/>
          </a:xfrm>
        </p:grpSpPr>
        <p:cxnSp>
          <p:nvCxnSpPr>
            <p:cNvPr id="4" name="Straight Arrow Connector 3"/>
            <p:cNvCxnSpPr/>
            <p:nvPr/>
          </p:nvCxnSpPr>
          <p:spPr>
            <a:xfrm flipV="1">
              <a:off x="2364281" y="681215"/>
              <a:ext cx="9194249" cy="0"/>
            </a:xfrm>
            <a:prstGeom prst="straightConnector1">
              <a:avLst/>
            </a:prstGeom>
            <a:noFill/>
            <a:ln w="38100" cap="flat" cmpd="sng" algn="ctr">
              <a:solidFill>
                <a:srgbClr val="FFFFFF">
                  <a:lumMod val="85000"/>
                </a:srgbClr>
              </a:solidFill>
              <a:prstDash val="solid"/>
              <a:headEnd type="none"/>
              <a:tailEnd type="triangle" w="lg" len="sm"/>
            </a:ln>
            <a:effectLst/>
          </p:spPr>
        </p:cxnSp>
        <p:sp>
          <p:nvSpPr>
            <p:cNvPr id="23" name="TextBox 22"/>
            <p:cNvSpPr txBox="1"/>
            <p:nvPr/>
          </p:nvSpPr>
          <p:spPr>
            <a:xfrm>
              <a:off x="6439782" y="345104"/>
              <a:ext cx="1043247" cy="679779"/>
            </a:xfrm>
            <a:prstGeom prst="rect">
              <a:avLst/>
            </a:prstGeom>
            <a:solidFill>
              <a:srgbClr val="F8F8F8"/>
            </a:solidFill>
            <a:ln>
              <a:noFill/>
            </a:ln>
          </p:spPr>
          <p:txBody>
            <a:bodyPr wrap="square" lIns="182802" tIns="146241" rIns="182802" bIns="146241" rtlCol="0">
              <a:spAutoFit/>
            </a:bodyPr>
            <a:lstStyle/>
            <a:p>
              <a:pPr marL="0" marR="0" lvl="0" indent="0" algn="ctr" defTabSz="724734" eaLnBrk="1" fontAlgn="auto" latinLnBrk="0" hangingPunct="1">
                <a:lnSpc>
                  <a:spcPct val="100000"/>
                </a:lnSpc>
                <a:spcBef>
                  <a:spcPct val="0"/>
                </a:spcBef>
                <a:spcAft>
                  <a:spcPct val="35000"/>
                </a:spcAft>
                <a:buClrTx/>
                <a:buSzTx/>
                <a:buFontTx/>
                <a:buNone/>
                <a:tabLst/>
                <a:defRPr/>
              </a:pPr>
              <a:r>
                <a:rPr kumimoji="0" lang="en-US" sz="2448" b="0" i="0" u="none" strike="noStrike" kern="0" cap="none" spc="0" normalizeH="0" baseline="0" noProof="0" dirty="0">
                  <a:ln>
                    <a:noFill/>
                  </a:ln>
                  <a:gradFill>
                    <a:gsLst>
                      <a:gs pos="0">
                        <a:srgbClr val="505050"/>
                      </a:gs>
                      <a:gs pos="100000">
                        <a:srgbClr val="505050"/>
                      </a:gs>
                    </a:gsLst>
                    <a:lin ang="5400000" scaled="1"/>
                  </a:gradFill>
                  <a:effectLst/>
                  <a:uLnTx/>
                  <a:uFillTx/>
                  <a:latin typeface="Segoe UI Semibold" panose="020B0702040204020203" pitchFamily="34" charset="0"/>
                  <a:ea typeface="Segoe UI" pitchFamily="34" charset="0"/>
                  <a:cs typeface="Segoe UI Semibold" panose="020B0702040204020203" pitchFamily="34" charset="0"/>
                </a:rPr>
                <a:t>Value</a:t>
              </a:r>
            </a:p>
          </p:txBody>
        </p:sp>
      </p:grpSp>
      <p:grpSp>
        <p:nvGrpSpPr>
          <p:cNvPr id="28" name="Group 27"/>
          <p:cNvGrpSpPr/>
          <p:nvPr/>
        </p:nvGrpSpPr>
        <p:grpSpPr>
          <a:xfrm>
            <a:off x="1697995" y="4998436"/>
            <a:ext cx="6609458" cy="868310"/>
            <a:chOff x="2352579" y="4857433"/>
            <a:chExt cx="6604354" cy="868680"/>
          </a:xfrm>
        </p:grpSpPr>
        <p:sp>
          <p:nvSpPr>
            <p:cNvPr id="10" name="Pentagon 9"/>
            <p:cNvSpPr/>
            <p:nvPr/>
          </p:nvSpPr>
          <p:spPr bwMode="auto">
            <a:xfrm>
              <a:off x="4221130" y="4857433"/>
              <a:ext cx="4735803" cy="868680"/>
            </a:xfrm>
            <a:prstGeom prst="homePlate">
              <a:avLst>
                <a:gd name="adj" fmla="val 42873"/>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marL="0" marR="0" lvl="0" indent="0" algn="ctr" defTabSz="931935"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Semilight" panose="020B0402040204020203" pitchFamily="34" charset="0"/>
              </a:endParaRPr>
            </a:p>
          </p:txBody>
        </p:sp>
        <p:sp>
          <p:nvSpPr>
            <p:cNvPr id="9" name="Pentagon 8"/>
            <p:cNvSpPr/>
            <p:nvPr/>
          </p:nvSpPr>
          <p:spPr bwMode="auto">
            <a:xfrm>
              <a:off x="2352579" y="4857433"/>
              <a:ext cx="2946753" cy="868680"/>
            </a:xfrm>
            <a:prstGeom prst="homePlate">
              <a:avLst>
                <a:gd name="adj" fmla="val 42873"/>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ctr" anchorCtr="0" forceAA="0" compatLnSpc="1">
              <a:prstTxWarp prst="textNoShape">
                <a:avLst/>
              </a:prstTxWarp>
              <a:noAutofit/>
            </a:bodyPr>
            <a:lstStyle/>
            <a:p>
              <a:pPr marL="0" marR="0" lvl="0" indent="0" defTabSz="914049" eaLnBrk="1" fontAlgn="base" latinLnBrk="0" hangingPunct="1">
                <a:lnSpc>
                  <a:spcPct val="90000"/>
                </a:lnSpc>
                <a:spcBef>
                  <a:spcPct val="0"/>
                </a:spcBef>
                <a:spcAft>
                  <a:spcPts val="600"/>
                </a:spcAft>
                <a:buClrTx/>
                <a:buSzTx/>
                <a:buFontTx/>
                <a:buNone/>
                <a:tabLst/>
                <a:defRPr/>
              </a:pPr>
              <a:r>
                <a:rPr kumimoji="0" lang="en-US" sz="1800" b="0" i="0" u="none" strike="noStrike" kern="0" cap="none" spc="0" normalizeH="0" baseline="0" noProof="0" dirty="0">
                  <a:ln>
                    <a:noFill/>
                  </a:ln>
                  <a:gradFill>
                    <a:gsLst>
                      <a:gs pos="71000">
                        <a:srgbClr val="FFFFFF"/>
                      </a:gs>
                      <a:gs pos="97000">
                        <a:srgbClr val="FFFFFF"/>
                      </a:gs>
                    </a:gsLst>
                    <a:lin ang="5400000" scaled="1"/>
                  </a:gradFill>
                  <a:effectLst/>
                  <a:uLnTx/>
                  <a:uFillTx/>
                  <a:latin typeface="Segoe UI"/>
                </a:rPr>
                <a:t>Static reports</a:t>
              </a:r>
            </a:p>
            <a:p>
              <a:pPr marL="0" marR="0" lvl="0" indent="0" defTabSz="914049" eaLnBrk="1" fontAlgn="base" latinLnBrk="0" hangingPunct="1">
                <a:lnSpc>
                  <a:spcPct val="90000"/>
                </a:lnSpc>
                <a:spcBef>
                  <a:spcPct val="0"/>
                </a:spcBef>
                <a:spcAft>
                  <a:spcPts val="600"/>
                </a:spcAft>
                <a:buClrTx/>
                <a:buSzTx/>
                <a:buFontTx/>
                <a:buNone/>
                <a:tabLst/>
                <a:defRPr/>
              </a:pPr>
              <a:r>
                <a:rPr kumimoji="0" lang="en-US" sz="1398" b="0" i="0" u="none" strike="noStrike" kern="0" cap="none" spc="0" normalizeH="0" baseline="0" noProof="0" dirty="0">
                  <a:ln>
                    <a:noFill/>
                  </a:ln>
                  <a:gradFill>
                    <a:gsLst>
                      <a:gs pos="71000">
                        <a:srgbClr val="FFFFFF"/>
                      </a:gs>
                      <a:gs pos="97000">
                        <a:srgbClr val="FFFFFF"/>
                      </a:gs>
                    </a:gsLst>
                    <a:lin ang="5400000" scaled="1"/>
                  </a:gradFill>
                  <a:effectLst/>
                  <a:uLnTx/>
                  <a:uFillTx/>
                  <a:latin typeface="Segoe UI"/>
                </a:rPr>
                <a:t>What happened?</a:t>
              </a:r>
            </a:p>
          </p:txBody>
        </p:sp>
        <p:sp>
          <p:nvSpPr>
            <p:cNvPr id="8" name="TextBox 7"/>
            <p:cNvSpPr txBox="1"/>
            <p:nvPr/>
          </p:nvSpPr>
          <p:spPr>
            <a:xfrm>
              <a:off x="5195254" y="5019373"/>
              <a:ext cx="3359270" cy="544799"/>
            </a:xfrm>
            <a:prstGeom prst="rect">
              <a:avLst/>
            </a:prstGeom>
            <a:noFill/>
          </p:spPr>
          <p:txBody>
            <a:bodyPr wrap="square" lIns="182802" tIns="146241" rIns="182802" bIns="146241" rtlCol="0">
              <a:spAutoFit/>
            </a:bodyPr>
            <a:lstStyle/>
            <a:p>
              <a:pPr marL="0" marR="0" lvl="0" indent="0" algn="ctr" defTabSz="914049" eaLnBrk="1" fontAlgn="base" latinLnBrk="0" hangingPunct="1">
                <a:lnSpc>
                  <a:spcPct val="90000"/>
                </a:lnSpc>
                <a:spcBef>
                  <a:spcPct val="0"/>
                </a:spcBef>
                <a:spcAft>
                  <a:spcPts val="600"/>
                </a:spcAft>
                <a:buClrTx/>
                <a:buSzTx/>
                <a:buFontTx/>
                <a:buNone/>
                <a:tabLst/>
                <a:defRPr/>
              </a:pPr>
              <a:r>
                <a:rPr kumimoji="0" lang="en-US" sz="1800" b="0" i="0" u="none" strike="noStrike" kern="0" cap="none" spc="0" normalizeH="0" baseline="0" noProof="0" dirty="0">
                  <a:ln>
                    <a:noFill/>
                  </a:ln>
                  <a:gradFill>
                    <a:gsLst>
                      <a:gs pos="71000">
                        <a:srgbClr val="FFFFFF"/>
                      </a:gs>
                      <a:gs pos="97000">
                        <a:srgbClr val="FFFFFF"/>
                      </a:gs>
                    </a:gsLst>
                    <a:lin ang="5400000" scaled="1"/>
                  </a:gradFill>
                  <a:effectLst/>
                  <a:uLnTx/>
                  <a:uFillTx/>
                  <a:latin typeface="Segoe UI"/>
                </a:rPr>
                <a:t>Manual process</a:t>
              </a:r>
            </a:p>
          </p:txBody>
        </p:sp>
      </p:grpSp>
      <p:sp>
        <p:nvSpPr>
          <p:cNvPr id="2" name="Title 1"/>
          <p:cNvSpPr>
            <a:spLocks noGrp="1"/>
          </p:cNvSpPr>
          <p:nvPr>
            <p:ph type="title"/>
          </p:nvPr>
        </p:nvSpPr>
        <p:spPr>
          <a:xfrm>
            <a:off x="190258" y="265145"/>
            <a:ext cx="11886192" cy="917314"/>
          </a:xfrm>
        </p:spPr>
        <p:txBody>
          <a:bodyPr/>
          <a:lstStyle/>
          <a:p>
            <a:r>
              <a:rPr lang="en-US" sz="4398" dirty="0"/>
              <a:t>Customer journey from data </a:t>
            </a:r>
            <a:r>
              <a:rPr lang="en-US" sz="4398"/>
              <a:t>to action</a:t>
            </a:r>
            <a:endParaRPr lang="en-US" sz="4398" dirty="0"/>
          </a:p>
        </p:txBody>
      </p:sp>
    </p:spTree>
    <p:extLst>
      <p:ext uri="{BB962C8B-B14F-4D97-AF65-F5344CB8AC3E}">
        <p14:creationId xmlns:p14="http://schemas.microsoft.com/office/powerpoint/2010/main" val="10457002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3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500"/>
                                        <p:tgtEl>
                                          <p:spTgt spid="25"/>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left)">
                                      <p:cBhvr>
                                        <p:cTn id="35" dur="500"/>
                                        <p:tgtEl>
                                          <p:spTgt spid="30"/>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6">
                                            <p:txEl>
                                              <p:charRg st="4294967295" end="4294967295"/>
                                            </p:txEl>
                                          </p:spTgt>
                                        </p:tgtEl>
                                        <p:attrNameLst>
                                          <p:attrName>style.visibility</p:attrName>
                                        </p:attrNameLst>
                                      </p:cBhvr>
                                      <p:to>
                                        <p:strVal val="visible"/>
                                      </p:to>
                                    </p:set>
                                    <p:animEffect transition="in" filter="wipe(left)">
                                      <p:cBhvr>
                                        <p:cTn id="39" dur="500"/>
                                        <p:tgtEl>
                                          <p:spTgt spid="6">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6326" y="347558"/>
            <a:ext cx="11857775" cy="1039692"/>
          </a:xfrm>
        </p:spPr>
        <p:txBody>
          <a:bodyPr/>
          <a:lstStyle/>
          <a:p>
            <a:r>
              <a:rPr lang="en-US" sz="4398" dirty="0"/>
              <a:t>Demo: Retail Recommendations in Dynamics AX</a:t>
            </a:r>
          </a:p>
        </p:txBody>
      </p:sp>
      <p:sp>
        <p:nvSpPr>
          <p:cNvPr id="13" name="TextBox 12"/>
          <p:cNvSpPr txBox="1"/>
          <p:nvPr/>
        </p:nvSpPr>
        <p:spPr>
          <a:xfrm>
            <a:off x="11072872" y="2632120"/>
            <a:ext cx="1089750" cy="489183"/>
          </a:xfrm>
          <a:prstGeom prst="rect">
            <a:avLst/>
          </a:prstGeom>
          <a:noFill/>
        </p:spPr>
        <p:txBody>
          <a:bodyPr wrap="square" lIns="182802" tIns="146241" rIns="182802" bIns="146241" rtlCol="0">
            <a:spAutoFit/>
          </a:bodyPr>
          <a:lstStyle/>
          <a:p>
            <a:pPr marL="0" marR="0" lvl="0" indent="0" defTabSz="932205" eaLnBrk="1" fontAlgn="auto" latinLnBrk="0" hangingPunct="1">
              <a:lnSpc>
                <a:spcPct val="90000"/>
              </a:lnSpc>
              <a:spcBef>
                <a:spcPct val="0"/>
              </a:spcBef>
              <a:spcAft>
                <a:spcPts val="600"/>
              </a:spcAft>
              <a:buClrTx/>
              <a:buSzTx/>
              <a:buFontTx/>
              <a:buNone/>
              <a:tabLst/>
              <a:defRPr/>
            </a:pPr>
            <a:r>
              <a:rPr kumimoji="0" lang="en-US" sz="1398" b="0" i="0" u="none" strike="noStrike" kern="0" cap="none" spc="-30" normalizeH="0" baseline="0" noProof="0" dirty="0">
                <a:ln>
                  <a:noFill/>
                </a:ln>
                <a:gradFill>
                  <a:gsLst>
                    <a:gs pos="71000">
                      <a:srgbClr val="505050"/>
                    </a:gs>
                    <a:gs pos="97000">
                      <a:srgbClr val="505050"/>
                    </a:gs>
                  </a:gsLst>
                  <a:lin ang="5400000" scaled="1"/>
                </a:gradFill>
                <a:effectLst/>
                <a:uLnTx/>
                <a:uFillTx/>
                <a:latin typeface="Segoe UI"/>
                <a:cs typeface="Segoe UI Semilight" panose="020B0402040204020203" pitchFamily="34" charset="0"/>
              </a:rPr>
              <a:t>People</a:t>
            </a:r>
          </a:p>
        </p:txBody>
      </p:sp>
      <p:grpSp>
        <p:nvGrpSpPr>
          <p:cNvPr id="107" name="Group 106"/>
          <p:cNvGrpSpPr/>
          <p:nvPr/>
        </p:nvGrpSpPr>
        <p:grpSpPr>
          <a:xfrm>
            <a:off x="7009331" y="1687787"/>
            <a:ext cx="3290907" cy="2411604"/>
            <a:chOff x="7014616" y="1516062"/>
            <a:chExt cx="3291840" cy="2412288"/>
          </a:xfrm>
        </p:grpSpPr>
        <p:sp>
          <p:nvSpPr>
            <p:cNvPr id="6" name="Rectangle 5"/>
            <p:cNvSpPr/>
            <p:nvPr/>
          </p:nvSpPr>
          <p:spPr bwMode="auto">
            <a:xfrm>
              <a:off x="7014616" y="1516062"/>
              <a:ext cx="3291840" cy="241228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defTabSz="932114"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71000">
                        <a:srgbClr val="FFFFFF"/>
                      </a:gs>
                      <a:gs pos="97000">
                        <a:srgbClr val="FFFFFF"/>
                      </a:gs>
                    </a:gsLst>
                    <a:lin ang="5400000" scaled="1"/>
                  </a:gradFill>
                  <a:effectLst/>
                  <a:uLnTx/>
                  <a:uFillTx/>
                  <a:latin typeface="Segoe UI"/>
                  <a:ea typeface="Segoe UI" pitchFamily="34" charset="0"/>
                  <a:cs typeface="Segoe UI" pitchFamily="34" charset="0"/>
                </a:rPr>
                <a:t>Point of Sale</a:t>
              </a:r>
            </a:p>
          </p:txBody>
        </p:sp>
        <p:sp>
          <p:nvSpPr>
            <p:cNvPr id="18" name="Rectangle 17"/>
            <p:cNvSpPr/>
            <p:nvPr/>
          </p:nvSpPr>
          <p:spPr bwMode="auto">
            <a:xfrm>
              <a:off x="7027738" y="2201862"/>
              <a:ext cx="3246359" cy="132588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marL="0" marR="0" lvl="0" indent="0" defTabSz="914049" eaLnBrk="1" fontAlgn="auto" latinLnBrk="0" hangingPunct="1">
                <a:lnSpc>
                  <a:spcPct val="90000"/>
                </a:lnSpc>
                <a:spcBef>
                  <a:spcPts val="0"/>
                </a:spcBef>
                <a:spcAft>
                  <a:spcPts val="600"/>
                </a:spcAft>
                <a:buClrTx/>
                <a:buSzTx/>
                <a:buFontTx/>
                <a:buNone/>
                <a:tabLst/>
                <a:defRPr/>
              </a:pPr>
              <a:endParaRPr kumimoji="0" lang="en-US" sz="1398" b="0" i="0" u="none" strike="noStrike" kern="0" cap="none" spc="0" normalizeH="0" baseline="0" noProof="0" dirty="0">
                <a:ln>
                  <a:noFill/>
                </a:ln>
                <a:gradFill>
                  <a:gsLst>
                    <a:gs pos="71000">
                      <a:srgbClr val="FFFFFF"/>
                    </a:gs>
                    <a:gs pos="97000">
                      <a:srgbClr val="FFFFFF"/>
                    </a:gs>
                  </a:gsLst>
                  <a:lin ang="5400000" scaled="1"/>
                </a:gradFill>
                <a:effectLst/>
                <a:uLnTx/>
                <a:uFillTx/>
                <a:latin typeface="Segoe UI"/>
              </a:endParaRPr>
            </a:p>
          </p:txBody>
        </p:sp>
      </p:grpSp>
      <p:grpSp>
        <p:nvGrpSpPr>
          <p:cNvPr id="47" name="Group 4"/>
          <p:cNvGrpSpPr>
            <a:grpSpLocks noChangeAspect="1"/>
          </p:cNvGrpSpPr>
          <p:nvPr/>
        </p:nvGrpSpPr>
        <p:grpSpPr bwMode="auto">
          <a:xfrm>
            <a:off x="10507414" y="2619980"/>
            <a:ext cx="587566" cy="492150"/>
            <a:chOff x="10" y="10"/>
            <a:chExt cx="234" cy="196"/>
          </a:xfrm>
        </p:grpSpPr>
        <p:sp>
          <p:nvSpPr>
            <p:cNvPr id="49" name="Oval 5"/>
            <p:cNvSpPr>
              <a:spLocks noChangeArrowheads="1"/>
            </p:cNvSpPr>
            <p:nvPr/>
          </p:nvSpPr>
          <p:spPr bwMode="auto">
            <a:xfrm>
              <a:off x="18" y="10"/>
              <a:ext cx="62" cy="63"/>
            </a:xfrm>
            <a:prstGeom prst="ellipse">
              <a:avLst/>
            </a:prstGeom>
            <a:noFill/>
            <a:ln w="2857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marL="0" marR="0" lvl="0" indent="0" defTabSz="91404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60" name="Oval 6"/>
            <p:cNvSpPr>
              <a:spLocks noChangeArrowheads="1"/>
            </p:cNvSpPr>
            <p:nvPr/>
          </p:nvSpPr>
          <p:spPr bwMode="auto">
            <a:xfrm>
              <a:off x="174" y="10"/>
              <a:ext cx="62" cy="63"/>
            </a:xfrm>
            <a:prstGeom prst="ellipse">
              <a:avLst/>
            </a:prstGeom>
            <a:noFill/>
            <a:ln w="2857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marL="0" marR="0" lvl="0" indent="0" defTabSz="91404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61" name="Freeform 7"/>
            <p:cNvSpPr>
              <a:spLocks/>
            </p:cNvSpPr>
            <p:nvPr/>
          </p:nvSpPr>
          <p:spPr bwMode="auto">
            <a:xfrm>
              <a:off x="10" y="73"/>
              <a:ext cx="78" cy="39"/>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noFill/>
            <a:ln w="2857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marL="0" marR="0" lvl="0" indent="0" defTabSz="91404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62" name="Oval 8"/>
            <p:cNvSpPr>
              <a:spLocks noChangeArrowheads="1"/>
            </p:cNvSpPr>
            <p:nvPr/>
          </p:nvSpPr>
          <p:spPr bwMode="auto">
            <a:xfrm>
              <a:off x="88" y="73"/>
              <a:ext cx="78" cy="78"/>
            </a:xfrm>
            <a:prstGeom prst="ellipse">
              <a:avLst/>
            </a:prstGeom>
            <a:noFill/>
            <a:ln w="2857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marL="0" marR="0" lvl="0" indent="0" defTabSz="91404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63" name="Freeform 9"/>
            <p:cNvSpPr>
              <a:spLocks/>
            </p:cNvSpPr>
            <p:nvPr/>
          </p:nvSpPr>
          <p:spPr bwMode="auto">
            <a:xfrm>
              <a:off x="72" y="151"/>
              <a:ext cx="110" cy="55"/>
            </a:xfrm>
            <a:custGeom>
              <a:avLst/>
              <a:gdLst>
                <a:gd name="T0" fmla="*/ 56 w 56"/>
                <a:gd name="T1" fmla="*/ 28 h 28"/>
                <a:gd name="T2" fmla="*/ 28 w 56"/>
                <a:gd name="T3" fmla="*/ 0 h 28"/>
                <a:gd name="T4" fmla="*/ 0 w 56"/>
                <a:gd name="T5" fmla="*/ 28 h 28"/>
              </a:gdLst>
              <a:ahLst/>
              <a:cxnLst>
                <a:cxn ang="0">
                  <a:pos x="T0" y="T1"/>
                </a:cxn>
                <a:cxn ang="0">
                  <a:pos x="T2" y="T3"/>
                </a:cxn>
                <a:cxn ang="0">
                  <a:pos x="T4" y="T5"/>
                </a:cxn>
              </a:cxnLst>
              <a:rect l="0" t="0" r="r" b="b"/>
              <a:pathLst>
                <a:path w="56" h="28">
                  <a:moveTo>
                    <a:pt x="56" y="28"/>
                  </a:moveTo>
                  <a:cubicBezTo>
                    <a:pt x="56" y="13"/>
                    <a:pt x="44" y="0"/>
                    <a:pt x="28" y="0"/>
                  </a:cubicBezTo>
                  <a:cubicBezTo>
                    <a:pt x="12" y="0"/>
                    <a:pt x="0" y="13"/>
                    <a:pt x="0" y="28"/>
                  </a:cubicBezTo>
                </a:path>
              </a:pathLst>
            </a:custGeom>
            <a:noFill/>
            <a:ln w="2857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marL="0" marR="0" lvl="0" indent="0" defTabSz="91404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64" name="Freeform 10"/>
            <p:cNvSpPr>
              <a:spLocks/>
            </p:cNvSpPr>
            <p:nvPr/>
          </p:nvSpPr>
          <p:spPr bwMode="auto">
            <a:xfrm>
              <a:off x="166" y="73"/>
              <a:ext cx="78" cy="39"/>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noFill/>
            <a:ln w="2857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marL="0" marR="0" lvl="0" indent="0" defTabSz="91404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grpSp>
      <p:sp>
        <p:nvSpPr>
          <p:cNvPr id="5" name="Rectangle 4"/>
          <p:cNvSpPr/>
          <p:nvPr/>
        </p:nvSpPr>
        <p:spPr bwMode="auto">
          <a:xfrm>
            <a:off x="3628173" y="1668981"/>
            <a:ext cx="3290907" cy="411363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defTabSz="932114"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71000">
                      <a:srgbClr val="FFFFFF"/>
                    </a:gs>
                    <a:gs pos="97000">
                      <a:srgbClr val="FFFFFF"/>
                    </a:gs>
                  </a:gsLst>
                  <a:lin ang="5400000" scaled="1"/>
                </a:gradFill>
                <a:effectLst/>
                <a:uLnTx/>
                <a:uFillTx/>
                <a:latin typeface="Segoe UI"/>
                <a:ea typeface="Segoe UI" pitchFamily="34" charset="0"/>
                <a:cs typeface="Segoe UI" pitchFamily="34" charset="0"/>
              </a:rPr>
              <a:t>Cortana intelligence</a:t>
            </a:r>
          </a:p>
        </p:txBody>
      </p:sp>
      <p:sp>
        <p:nvSpPr>
          <p:cNvPr id="44" name="Rectangle 43"/>
          <p:cNvSpPr/>
          <p:nvPr/>
        </p:nvSpPr>
        <p:spPr>
          <a:xfrm>
            <a:off x="4896784" y="2781071"/>
            <a:ext cx="1808794" cy="313728"/>
          </a:xfrm>
          <a:prstGeom prst="rect">
            <a:avLst/>
          </a:prstGeom>
        </p:spPr>
        <p:txBody>
          <a:bodyPr wrap="square">
            <a:spAutoFit/>
          </a:bodyPr>
          <a:lstStyle/>
          <a:p>
            <a:pPr marL="0" marR="0" lvl="0" indent="0" defTabSz="932239" eaLnBrk="1" fontAlgn="auto" latinLnBrk="0" hangingPunct="1">
              <a:lnSpc>
                <a:spcPct val="100000"/>
              </a:lnSpc>
              <a:spcBef>
                <a:spcPts val="0"/>
              </a:spcBef>
              <a:spcAft>
                <a:spcPts val="0"/>
              </a:spcAft>
              <a:buClrTx/>
              <a:buSzTx/>
              <a:buFontTx/>
              <a:buNone/>
              <a:tabLst/>
              <a:defRPr/>
            </a:pPr>
            <a:r>
              <a:rPr kumimoji="0" lang="en-US" sz="1398" b="0" i="0" u="none" strike="noStrike" kern="0" cap="none" spc="0" normalizeH="0" baseline="0" noProof="0" dirty="0">
                <a:ln>
                  <a:noFill/>
                </a:ln>
                <a:gradFill>
                  <a:gsLst>
                    <a:gs pos="71000">
                      <a:srgbClr val="FFFFFF"/>
                    </a:gs>
                    <a:gs pos="97000">
                      <a:srgbClr val="FFFFFF"/>
                    </a:gs>
                  </a:gsLst>
                  <a:lin ang="5400000" scaled="1"/>
                </a:gradFill>
                <a:effectLst/>
                <a:uLnTx/>
                <a:uFillTx/>
                <a:latin typeface="Segoe UI"/>
              </a:rPr>
              <a:t>Cognitive services</a:t>
            </a:r>
          </a:p>
        </p:txBody>
      </p:sp>
      <p:sp>
        <p:nvSpPr>
          <p:cNvPr id="110" name="Freeform 237"/>
          <p:cNvSpPr/>
          <p:nvPr/>
        </p:nvSpPr>
        <p:spPr bwMode="auto">
          <a:xfrm>
            <a:off x="13457884" y="3993771"/>
            <a:ext cx="475531" cy="448411"/>
          </a:xfrm>
          <a:custGeom>
            <a:avLst/>
            <a:gdLst>
              <a:gd name="connsiteX0" fmla="*/ 1931382 w 2687091"/>
              <a:gd name="connsiteY0" fmla="*/ 1799512 h 2823758"/>
              <a:gd name="connsiteX1" fmla="*/ 1931382 w 2687091"/>
              <a:gd name="connsiteY1" fmla="*/ 2128383 h 2823758"/>
              <a:gd name="connsiteX2" fmla="*/ 2260253 w 2687091"/>
              <a:gd name="connsiteY2" fmla="*/ 2128383 h 2823758"/>
              <a:gd name="connsiteX3" fmla="*/ 2260253 w 2687091"/>
              <a:gd name="connsiteY3" fmla="*/ 1799512 h 2823758"/>
              <a:gd name="connsiteX4" fmla="*/ 1372033 w 2687091"/>
              <a:gd name="connsiteY4" fmla="*/ 1799512 h 2823758"/>
              <a:gd name="connsiteX5" fmla="*/ 1372033 w 2687091"/>
              <a:gd name="connsiteY5" fmla="*/ 2128383 h 2823758"/>
              <a:gd name="connsiteX6" fmla="*/ 1700904 w 2687091"/>
              <a:gd name="connsiteY6" fmla="*/ 2128383 h 2823758"/>
              <a:gd name="connsiteX7" fmla="*/ 1700904 w 2687091"/>
              <a:gd name="connsiteY7" fmla="*/ 1799512 h 2823758"/>
              <a:gd name="connsiteX8" fmla="*/ 812685 w 2687091"/>
              <a:gd name="connsiteY8" fmla="*/ 1799512 h 2823758"/>
              <a:gd name="connsiteX9" fmla="*/ 812685 w 2687091"/>
              <a:gd name="connsiteY9" fmla="*/ 2128383 h 2823758"/>
              <a:gd name="connsiteX10" fmla="*/ 1141555 w 2687091"/>
              <a:gd name="connsiteY10" fmla="*/ 2128383 h 2823758"/>
              <a:gd name="connsiteX11" fmla="*/ 1141555 w 2687091"/>
              <a:gd name="connsiteY11" fmla="*/ 1799512 h 2823758"/>
              <a:gd name="connsiteX12" fmla="*/ 486277 w 2687091"/>
              <a:gd name="connsiteY12" fmla="*/ 93827 h 2823758"/>
              <a:gd name="connsiteX13" fmla="*/ 103872 w 2687091"/>
              <a:gd name="connsiteY13" fmla="*/ 162103 h 2823758"/>
              <a:gd name="connsiteX14" fmla="*/ 486277 w 2687091"/>
              <a:gd name="connsiteY14" fmla="*/ 230379 h 2823758"/>
              <a:gd name="connsiteX15" fmla="*/ 868682 w 2687091"/>
              <a:gd name="connsiteY15" fmla="*/ 162103 h 2823758"/>
              <a:gd name="connsiteX16" fmla="*/ 486277 w 2687091"/>
              <a:gd name="connsiteY16" fmla="*/ 93827 h 2823758"/>
              <a:gd name="connsiteX17" fmla="*/ 486276 w 2687091"/>
              <a:gd name="connsiteY17" fmla="*/ 0 h 2823758"/>
              <a:gd name="connsiteX18" fmla="*/ 486277 w 2687091"/>
              <a:gd name="connsiteY18" fmla="*/ 0 h 2823758"/>
              <a:gd name="connsiteX19" fmla="*/ 972553 w 2687091"/>
              <a:gd name="connsiteY19" fmla="*/ 100893 h 2823758"/>
              <a:gd name="connsiteX20" fmla="*/ 972552 w 2687091"/>
              <a:gd name="connsiteY20" fmla="*/ 706248 h 2823758"/>
              <a:gd name="connsiteX21" fmla="*/ 972552 w 2687091"/>
              <a:gd name="connsiteY21" fmla="*/ 1342945 h 2823758"/>
              <a:gd name="connsiteX22" fmla="*/ 1792243 w 2687091"/>
              <a:gd name="connsiteY22" fmla="*/ 722637 h 2823758"/>
              <a:gd name="connsiteX23" fmla="*/ 1792243 w 2687091"/>
              <a:gd name="connsiteY23" fmla="*/ 1365018 h 2823758"/>
              <a:gd name="connsiteX24" fmla="*/ 2687091 w 2687091"/>
              <a:gd name="connsiteY24" fmla="*/ 723934 h 2823758"/>
              <a:gd name="connsiteX25" fmla="*/ 2687091 w 2687091"/>
              <a:gd name="connsiteY25" fmla="*/ 1573518 h 2823758"/>
              <a:gd name="connsiteX26" fmla="*/ 2687091 w 2687091"/>
              <a:gd name="connsiteY26" fmla="*/ 1833418 h 2823758"/>
              <a:gd name="connsiteX27" fmla="*/ 2687091 w 2687091"/>
              <a:gd name="connsiteY27" fmla="*/ 2090363 h 2823758"/>
              <a:gd name="connsiteX28" fmla="*/ 2687091 w 2687091"/>
              <a:gd name="connsiteY28" fmla="*/ 2468997 h 2823758"/>
              <a:gd name="connsiteX29" fmla="*/ 2687091 w 2687091"/>
              <a:gd name="connsiteY29" fmla="*/ 2823758 h 2823758"/>
              <a:gd name="connsiteX30" fmla="*/ 186290 w 2687091"/>
              <a:gd name="connsiteY30" fmla="*/ 2823758 h 2823758"/>
              <a:gd name="connsiteX31" fmla="*/ 186290 w 2687091"/>
              <a:gd name="connsiteY31" fmla="*/ 2823753 h 2823758"/>
              <a:gd name="connsiteX32" fmla="*/ 1 w 2687091"/>
              <a:gd name="connsiteY32" fmla="*/ 2823753 h 2823758"/>
              <a:gd name="connsiteX33" fmla="*/ 1 w 2687091"/>
              <a:gd name="connsiteY33" fmla="*/ 706250 h 2823758"/>
              <a:gd name="connsiteX34" fmla="*/ 0 w 2687091"/>
              <a:gd name="connsiteY34" fmla="*/ 706248 h 2823758"/>
              <a:gd name="connsiteX35" fmla="*/ 1 w 2687091"/>
              <a:gd name="connsiteY35" fmla="*/ 100895 h 2823758"/>
              <a:gd name="connsiteX36" fmla="*/ 0 w 2687091"/>
              <a:gd name="connsiteY36" fmla="*/ 100893 h 2823758"/>
              <a:gd name="connsiteX37" fmla="*/ 486276 w 2687091"/>
              <a:gd name="connsiteY37" fmla="*/ 0 h 28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687091" h="2823758">
                <a:moveTo>
                  <a:pt x="1931382" y="1799512"/>
                </a:moveTo>
                <a:lnTo>
                  <a:pt x="1931382" y="2128383"/>
                </a:lnTo>
                <a:lnTo>
                  <a:pt x="2260253" y="2128383"/>
                </a:lnTo>
                <a:lnTo>
                  <a:pt x="2260253" y="1799512"/>
                </a:lnTo>
                <a:close/>
                <a:moveTo>
                  <a:pt x="1372033" y="1799512"/>
                </a:moveTo>
                <a:lnTo>
                  <a:pt x="1372033" y="2128383"/>
                </a:lnTo>
                <a:lnTo>
                  <a:pt x="1700904" y="2128383"/>
                </a:lnTo>
                <a:lnTo>
                  <a:pt x="1700904" y="1799512"/>
                </a:lnTo>
                <a:close/>
                <a:moveTo>
                  <a:pt x="812685" y="1799512"/>
                </a:moveTo>
                <a:lnTo>
                  <a:pt x="812685" y="2128383"/>
                </a:lnTo>
                <a:lnTo>
                  <a:pt x="1141555" y="2128383"/>
                </a:lnTo>
                <a:lnTo>
                  <a:pt x="1141555" y="1799512"/>
                </a:lnTo>
                <a:close/>
                <a:moveTo>
                  <a:pt x="486277" y="93827"/>
                </a:moveTo>
                <a:cubicBezTo>
                  <a:pt x="275081" y="93827"/>
                  <a:pt x="103872" y="124395"/>
                  <a:pt x="103872" y="162103"/>
                </a:cubicBezTo>
                <a:cubicBezTo>
                  <a:pt x="103872" y="199811"/>
                  <a:pt x="275081" y="230379"/>
                  <a:pt x="486277" y="230379"/>
                </a:cubicBezTo>
                <a:cubicBezTo>
                  <a:pt x="697473" y="230379"/>
                  <a:pt x="868682" y="199811"/>
                  <a:pt x="868682" y="162103"/>
                </a:cubicBezTo>
                <a:cubicBezTo>
                  <a:pt x="868682" y="124395"/>
                  <a:pt x="697473" y="93827"/>
                  <a:pt x="486277" y="93827"/>
                </a:cubicBezTo>
                <a:close/>
                <a:moveTo>
                  <a:pt x="486276" y="0"/>
                </a:moveTo>
                <a:lnTo>
                  <a:pt x="486277" y="0"/>
                </a:lnTo>
                <a:cubicBezTo>
                  <a:pt x="754840" y="0"/>
                  <a:pt x="972553" y="45171"/>
                  <a:pt x="972553" y="100893"/>
                </a:cubicBezTo>
                <a:cubicBezTo>
                  <a:pt x="972553" y="302678"/>
                  <a:pt x="972552" y="504463"/>
                  <a:pt x="972552" y="706248"/>
                </a:cubicBezTo>
                <a:lnTo>
                  <a:pt x="972552" y="1342945"/>
                </a:lnTo>
                <a:lnTo>
                  <a:pt x="1792243" y="722637"/>
                </a:lnTo>
                <a:lnTo>
                  <a:pt x="1792243" y="1365018"/>
                </a:lnTo>
                <a:lnTo>
                  <a:pt x="2687091" y="723934"/>
                </a:lnTo>
                <a:lnTo>
                  <a:pt x="2687091" y="1573518"/>
                </a:lnTo>
                <a:lnTo>
                  <a:pt x="2687091" y="1833418"/>
                </a:lnTo>
                <a:lnTo>
                  <a:pt x="2687091" y="2090363"/>
                </a:lnTo>
                <a:lnTo>
                  <a:pt x="2687091" y="2468997"/>
                </a:lnTo>
                <a:lnTo>
                  <a:pt x="2687091" y="2823758"/>
                </a:lnTo>
                <a:lnTo>
                  <a:pt x="186290" y="2823758"/>
                </a:lnTo>
                <a:lnTo>
                  <a:pt x="186290" y="2823753"/>
                </a:lnTo>
                <a:lnTo>
                  <a:pt x="1" y="2823753"/>
                </a:lnTo>
                <a:lnTo>
                  <a:pt x="1" y="706250"/>
                </a:lnTo>
                <a:lnTo>
                  <a:pt x="0" y="706248"/>
                </a:lnTo>
                <a:lnTo>
                  <a:pt x="1" y="100895"/>
                </a:lnTo>
                <a:lnTo>
                  <a:pt x="0" y="100893"/>
                </a:lnTo>
                <a:cubicBezTo>
                  <a:pt x="0" y="45171"/>
                  <a:pt x="217713" y="0"/>
                  <a:pt x="486276" y="0"/>
                </a:cubicBez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93234" tIns="46616" rIns="93234" bIns="46616" numCol="1" spcCol="0" rtlCol="0" fromWordArt="0" anchor="ctr" anchorCtr="0" forceAA="0" compatLnSpc="1">
            <a:prstTxWarp prst="textNoShape">
              <a:avLst/>
            </a:prstTxWarp>
            <a:noAutofit/>
          </a:bodyPr>
          <a:lstStyle/>
          <a:p>
            <a:pPr marL="0" marR="0" lvl="0" indent="0" defTabSz="950663" eaLnBrk="1" fontAlgn="base" latinLnBrk="0" hangingPunct="1">
              <a:lnSpc>
                <a:spcPct val="100000"/>
              </a:lnSpc>
              <a:spcBef>
                <a:spcPct val="0"/>
              </a:spcBef>
              <a:spcAft>
                <a:spcPct val="0"/>
              </a:spcAft>
              <a:buClrTx/>
              <a:buSzTx/>
              <a:buFontTx/>
              <a:buNone/>
              <a:tabLst/>
              <a:defRPr/>
            </a:pPr>
            <a:endParaRPr kumimoji="0" lang="en-US" sz="2448" b="0" i="0" u="none" strike="noStrike" kern="0" cap="none" spc="0" normalizeH="0" baseline="0" noProof="0" dirty="0">
              <a:ln>
                <a:noFill/>
              </a:ln>
              <a:solidFill>
                <a:srgbClr val="FFFFFF"/>
              </a:solidFill>
              <a:effectLst/>
              <a:uLnTx/>
              <a:uFillTx/>
              <a:latin typeface="Segoe UI"/>
              <a:ea typeface="Segoe UI" pitchFamily="34" charset="0"/>
              <a:cs typeface="Segoe UI" pitchFamily="34" charset="0"/>
            </a:endParaRPr>
          </a:p>
        </p:txBody>
      </p:sp>
      <p:grpSp>
        <p:nvGrpSpPr>
          <p:cNvPr id="123" name="Group 122"/>
          <p:cNvGrpSpPr/>
          <p:nvPr/>
        </p:nvGrpSpPr>
        <p:grpSpPr>
          <a:xfrm>
            <a:off x="276325" y="1687787"/>
            <a:ext cx="3290907" cy="4113633"/>
            <a:chOff x="274638" y="1516062"/>
            <a:chExt cx="3291840" cy="4114800"/>
          </a:xfrm>
        </p:grpSpPr>
        <p:sp>
          <p:nvSpPr>
            <p:cNvPr id="4" name="Rectangle 3"/>
            <p:cNvSpPr/>
            <p:nvPr/>
          </p:nvSpPr>
          <p:spPr bwMode="auto">
            <a:xfrm>
              <a:off x="274638" y="1516062"/>
              <a:ext cx="3291840" cy="41148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defTabSz="932114"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71000">
                        <a:srgbClr val="FFFFFF"/>
                      </a:gs>
                      <a:gs pos="97000">
                        <a:srgbClr val="FFFFFF"/>
                      </a:gs>
                    </a:gsLst>
                    <a:lin ang="5400000" scaled="1"/>
                  </a:gradFill>
                  <a:effectLst/>
                  <a:uLnTx/>
                  <a:uFillTx/>
                  <a:latin typeface="Segoe UI"/>
                  <a:ea typeface="Segoe UI" pitchFamily="34" charset="0"/>
                  <a:cs typeface="Segoe UI" pitchFamily="34" charset="0"/>
                </a:rPr>
                <a:t>Dynamics AX</a:t>
              </a:r>
            </a:p>
          </p:txBody>
        </p:sp>
        <p:sp>
          <p:nvSpPr>
            <p:cNvPr id="37" name="Rectangle 36"/>
            <p:cNvSpPr/>
            <p:nvPr/>
          </p:nvSpPr>
          <p:spPr>
            <a:xfrm>
              <a:off x="1445938" y="2774705"/>
              <a:ext cx="1700880" cy="313817"/>
            </a:xfrm>
            <a:prstGeom prst="rect">
              <a:avLst/>
            </a:prstGeom>
          </p:spPr>
          <p:txBody>
            <a:bodyPr wrap="none">
              <a:spAutoFit/>
            </a:bodyPr>
            <a:lstStyle/>
            <a:p>
              <a:pPr marL="0" marR="0" lvl="0" indent="0" defTabSz="932205" eaLnBrk="1" fontAlgn="auto" latinLnBrk="0" hangingPunct="1">
                <a:lnSpc>
                  <a:spcPct val="100000"/>
                </a:lnSpc>
                <a:spcBef>
                  <a:spcPts val="0"/>
                </a:spcBef>
                <a:spcAft>
                  <a:spcPts val="0"/>
                </a:spcAft>
                <a:buClrTx/>
                <a:buSzTx/>
                <a:buFontTx/>
                <a:buNone/>
                <a:tabLst/>
                <a:defRPr/>
              </a:pPr>
              <a:r>
                <a:rPr kumimoji="0" lang="en-US" sz="1398" b="0" i="0" u="none" strike="noStrike" kern="0" cap="none" spc="0" normalizeH="0" baseline="0" noProof="0" dirty="0">
                  <a:ln>
                    <a:noFill/>
                  </a:ln>
                  <a:gradFill>
                    <a:gsLst>
                      <a:gs pos="71000">
                        <a:srgbClr val="FFFFFF"/>
                      </a:gs>
                      <a:gs pos="97000">
                        <a:srgbClr val="FFFFFF"/>
                      </a:gs>
                    </a:gsLst>
                    <a:lin ang="5400000" scaled="1"/>
                  </a:gradFill>
                  <a:effectLst/>
                  <a:uLnTx/>
                  <a:uFillTx/>
                  <a:latin typeface="Segoe UI"/>
                </a:rPr>
                <a:t>AX Operational DB</a:t>
              </a:r>
            </a:p>
          </p:txBody>
        </p:sp>
        <p:sp>
          <p:nvSpPr>
            <p:cNvPr id="40" name="Rectangle 39"/>
            <p:cNvSpPr/>
            <p:nvPr/>
          </p:nvSpPr>
          <p:spPr>
            <a:xfrm>
              <a:off x="1766180" y="4515080"/>
              <a:ext cx="1097666" cy="313666"/>
            </a:xfrm>
            <a:prstGeom prst="rect">
              <a:avLst/>
            </a:prstGeom>
          </p:spPr>
          <p:txBody>
            <a:bodyPr wrap="none">
              <a:spAutoFit/>
            </a:bodyPr>
            <a:lstStyle/>
            <a:p>
              <a:pPr marL="0" marR="0" lvl="0" indent="0" defTabSz="932205" eaLnBrk="1" fontAlgn="auto" latinLnBrk="0" hangingPunct="1">
                <a:lnSpc>
                  <a:spcPct val="100000"/>
                </a:lnSpc>
                <a:spcBef>
                  <a:spcPts val="0"/>
                </a:spcBef>
                <a:spcAft>
                  <a:spcPts val="0"/>
                </a:spcAft>
                <a:buClrTx/>
                <a:buSzTx/>
                <a:buFontTx/>
                <a:buNone/>
                <a:tabLst/>
                <a:defRPr/>
              </a:pPr>
              <a:r>
                <a:rPr kumimoji="0" lang="en-US" sz="1398" b="0" i="0" u="none" strike="noStrike" kern="0" cap="none" spc="0" normalizeH="0" baseline="0" noProof="0" dirty="0">
                  <a:ln>
                    <a:noFill/>
                  </a:ln>
                  <a:gradFill>
                    <a:gsLst>
                      <a:gs pos="71000">
                        <a:srgbClr val="FFFFFF"/>
                      </a:gs>
                      <a:gs pos="97000">
                        <a:srgbClr val="FFFFFF"/>
                      </a:gs>
                    </a:gsLst>
                    <a:lin ang="5400000" scaled="1"/>
                  </a:gradFill>
                  <a:effectLst/>
                  <a:uLnTx/>
                  <a:uFillTx/>
                  <a:latin typeface="Segoe UI"/>
                </a:rPr>
                <a:t>Entity store</a:t>
              </a:r>
            </a:p>
          </p:txBody>
        </p:sp>
        <p:cxnSp>
          <p:nvCxnSpPr>
            <p:cNvPr id="41" name="Elbow Connector 65"/>
            <p:cNvCxnSpPr/>
            <p:nvPr/>
          </p:nvCxnSpPr>
          <p:spPr>
            <a:xfrm rot="16200000" flipH="1">
              <a:off x="1168313" y="3576180"/>
              <a:ext cx="420217" cy="593438"/>
            </a:xfrm>
            <a:prstGeom prst="bentConnector2">
              <a:avLst/>
            </a:prstGeom>
            <a:ln>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112" name="Picture 13"/>
            <p:cNvPicPr>
              <a:picLocks noChangeAspect="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1918862" y="3644091"/>
              <a:ext cx="641775" cy="805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 name="Picture 13"/>
            <p:cNvPicPr>
              <a:picLocks noChangeAspect="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665326" y="2497610"/>
              <a:ext cx="661269" cy="861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5" name="Rectangle 124"/>
          <p:cNvSpPr/>
          <p:nvPr/>
        </p:nvSpPr>
        <p:spPr>
          <a:xfrm>
            <a:off x="553404" y="6217599"/>
            <a:ext cx="678490" cy="384205"/>
          </a:xfrm>
          <a:prstGeom prst="rect">
            <a:avLst/>
          </a:prstGeom>
        </p:spPr>
        <p:txBody>
          <a:bodyPr wrap="none" lIns="0" tIns="0" rIns="0" bIns="0" anchor="ctr">
            <a:spAutoFit/>
          </a:bodyPr>
          <a:lstStyle/>
          <a:p>
            <a:pPr marL="0" marR="0" lvl="0" indent="0" algn="ctr" defTabSz="724734" eaLnBrk="1" fontAlgn="auto" latinLnBrk="0" hangingPunct="1">
              <a:lnSpc>
                <a:spcPct val="100000"/>
              </a:lnSpc>
              <a:spcBef>
                <a:spcPct val="0"/>
              </a:spcBef>
              <a:spcAft>
                <a:spcPct val="35000"/>
              </a:spcAft>
              <a:buClrTx/>
              <a:buSzTx/>
              <a:buFontTx/>
              <a:buNone/>
              <a:tabLst/>
              <a:defRPr/>
            </a:pPr>
            <a:r>
              <a:rPr kumimoji="0" lang="en-US" sz="2448" b="0" i="0" u="none" strike="noStrike" kern="0" cap="none" spc="0" normalizeH="0" baseline="0" noProof="0" dirty="0">
                <a:ln>
                  <a:noFill/>
                </a:ln>
                <a:gradFill>
                  <a:gsLst>
                    <a:gs pos="0">
                      <a:srgbClr val="505050"/>
                    </a:gs>
                    <a:gs pos="100000">
                      <a:srgbClr val="505050"/>
                    </a:gs>
                  </a:gsLst>
                  <a:lin ang="5400000" scaled="1"/>
                </a:gradFill>
                <a:effectLst/>
                <a:uLnTx/>
                <a:uFillTx/>
                <a:latin typeface="Segoe UI Semibold" panose="020B0702040204020203" pitchFamily="34" charset="0"/>
                <a:ea typeface="Segoe UI" pitchFamily="34" charset="0"/>
                <a:cs typeface="Segoe UI Semibold" panose="020B0702040204020203" pitchFamily="34" charset="0"/>
              </a:rPr>
              <a:t>Data</a:t>
            </a:r>
          </a:p>
        </p:txBody>
      </p:sp>
      <p:cxnSp>
        <p:nvCxnSpPr>
          <p:cNvPr id="126" name="Straight Connector 125"/>
          <p:cNvCxnSpPr/>
          <p:nvPr/>
        </p:nvCxnSpPr>
        <p:spPr>
          <a:xfrm>
            <a:off x="2061631" y="6395647"/>
            <a:ext cx="2424081" cy="0"/>
          </a:xfrm>
          <a:prstGeom prst="line">
            <a:avLst/>
          </a:prstGeom>
          <a:noFill/>
          <a:ln w="38100" cap="flat" cmpd="sng" algn="ctr">
            <a:solidFill>
              <a:srgbClr val="FFFFFF">
                <a:lumMod val="85000"/>
              </a:srgbClr>
            </a:solidFill>
            <a:prstDash val="solid"/>
            <a:headEnd type="none"/>
            <a:tailEnd type="triangle" w="lg" len="sm"/>
          </a:ln>
          <a:effectLst/>
        </p:spPr>
      </p:cxnSp>
      <p:sp>
        <p:nvSpPr>
          <p:cNvPr id="127" name="Rectangle 126"/>
          <p:cNvSpPr/>
          <p:nvPr/>
        </p:nvSpPr>
        <p:spPr>
          <a:xfrm>
            <a:off x="5125466" y="6207505"/>
            <a:ext cx="1685598" cy="384205"/>
          </a:xfrm>
          <a:prstGeom prst="rect">
            <a:avLst/>
          </a:prstGeom>
        </p:spPr>
        <p:txBody>
          <a:bodyPr wrap="none" lIns="0" tIns="0" rIns="0" bIns="0" anchor="ctr">
            <a:spAutoFit/>
          </a:bodyPr>
          <a:lstStyle/>
          <a:p>
            <a:pPr marL="0" marR="0" lvl="0" indent="0" algn="ctr" defTabSz="724734" eaLnBrk="1" fontAlgn="auto" latinLnBrk="0" hangingPunct="1">
              <a:lnSpc>
                <a:spcPct val="100000"/>
              </a:lnSpc>
              <a:spcBef>
                <a:spcPct val="0"/>
              </a:spcBef>
              <a:spcAft>
                <a:spcPct val="35000"/>
              </a:spcAft>
              <a:buClrTx/>
              <a:buSzTx/>
              <a:buFontTx/>
              <a:buNone/>
              <a:tabLst/>
              <a:defRPr/>
            </a:pPr>
            <a:r>
              <a:rPr kumimoji="0" lang="en-US" sz="2448" b="0" i="0" u="none" strike="noStrike" kern="0" cap="none" spc="0" normalizeH="0" baseline="0" noProof="0" dirty="0">
                <a:ln>
                  <a:noFill/>
                </a:ln>
                <a:gradFill>
                  <a:gsLst>
                    <a:gs pos="0">
                      <a:srgbClr val="505050"/>
                    </a:gs>
                    <a:gs pos="100000">
                      <a:srgbClr val="505050"/>
                    </a:gs>
                  </a:gsLst>
                  <a:lin ang="5400000" scaled="1"/>
                </a:gradFill>
                <a:effectLst/>
                <a:uLnTx/>
                <a:uFillTx/>
                <a:latin typeface="Segoe UI Semibold" panose="020B0702040204020203" pitchFamily="34" charset="0"/>
                <a:ea typeface="Segoe UI" pitchFamily="34" charset="0"/>
                <a:cs typeface="Segoe UI Semibold" panose="020B0702040204020203" pitchFamily="34" charset="0"/>
              </a:rPr>
              <a:t>Intelligence</a:t>
            </a:r>
          </a:p>
        </p:txBody>
      </p:sp>
      <p:cxnSp>
        <p:nvCxnSpPr>
          <p:cNvPr id="128" name="Straight Connector 127"/>
          <p:cNvCxnSpPr/>
          <p:nvPr/>
        </p:nvCxnSpPr>
        <p:spPr>
          <a:xfrm>
            <a:off x="7475893" y="6411040"/>
            <a:ext cx="2424081" cy="0"/>
          </a:xfrm>
          <a:prstGeom prst="line">
            <a:avLst/>
          </a:prstGeom>
          <a:noFill/>
          <a:ln w="38100" cap="flat" cmpd="sng" algn="ctr">
            <a:solidFill>
              <a:srgbClr val="FFFFFF">
                <a:lumMod val="85000"/>
              </a:srgbClr>
            </a:solidFill>
            <a:prstDash val="solid"/>
            <a:headEnd type="none"/>
            <a:tailEnd type="triangle" w="lg" len="sm"/>
          </a:ln>
          <a:effectLst/>
        </p:spPr>
      </p:cxnSp>
      <p:sp>
        <p:nvSpPr>
          <p:cNvPr id="129" name="Rectangle 128"/>
          <p:cNvSpPr/>
          <p:nvPr/>
        </p:nvSpPr>
        <p:spPr>
          <a:xfrm>
            <a:off x="10837215" y="6217598"/>
            <a:ext cx="941712" cy="384205"/>
          </a:xfrm>
          <a:prstGeom prst="rect">
            <a:avLst/>
          </a:prstGeom>
        </p:spPr>
        <p:txBody>
          <a:bodyPr wrap="none" lIns="0" tIns="0" rIns="0" bIns="0" anchor="ctr">
            <a:spAutoFit/>
          </a:bodyPr>
          <a:lstStyle/>
          <a:p>
            <a:pPr marL="0" marR="0" lvl="0" indent="0" algn="ctr" defTabSz="724734" eaLnBrk="1" fontAlgn="auto" latinLnBrk="0" hangingPunct="1">
              <a:lnSpc>
                <a:spcPct val="100000"/>
              </a:lnSpc>
              <a:spcBef>
                <a:spcPct val="0"/>
              </a:spcBef>
              <a:spcAft>
                <a:spcPct val="35000"/>
              </a:spcAft>
              <a:buClrTx/>
              <a:buSzTx/>
              <a:buFontTx/>
              <a:buNone/>
              <a:tabLst/>
              <a:defRPr/>
            </a:pPr>
            <a:r>
              <a:rPr kumimoji="0" lang="en-US" sz="2448" b="0" i="0" u="none" strike="noStrike" kern="0" cap="none" spc="0" normalizeH="0" baseline="0" noProof="0" dirty="0">
                <a:ln>
                  <a:noFill/>
                </a:ln>
                <a:gradFill>
                  <a:gsLst>
                    <a:gs pos="0">
                      <a:srgbClr val="505050"/>
                    </a:gs>
                    <a:gs pos="100000">
                      <a:srgbClr val="505050"/>
                    </a:gs>
                  </a:gsLst>
                  <a:lin ang="5400000" scaled="1"/>
                </a:gradFill>
                <a:effectLst/>
                <a:uLnTx/>
                <a:uFillTx/>
                <a:latin typeface="Segoe UI Semibold" panose="020B0702040204020203" pitchFamily="34" charset="0"/>
                <a:ea typeface="Segoe UI" pitchFamily="34" charset="0"/>
                <a:cs typeface="Segoe UI Semibold" panose="020B0702040204020203" pitchFamily="34" charset="0"/>
              </a:rPr>
              <a:t>Action</a:t>
            </a:r>
          </a:p>
        </p:txBody>
      </p:sp>
      <p:grpSp>
        <p:nvGrpSpPr>
          <p:cNvPr id="2" name="Group 1"/>
          <p:cNvGrpSpPr/>
          <p:nvPr/>
        </p:nvGrpSpPr>
        <p:grpSpPr>
          <a:xfrm>
            <a:off x="3932886" y="2735372"/>
            <a:ext cx="750397" cy="457070"/>
            <a:chOff x="3932561" y="3573451"/>
            <a:chExt cx="750503" cy="457135"/>
          </a:xfrm>
        </p:grpSpPr>
        <p:sp>
          <p:nvSpPr>
            <p:cNvPr id="48" name="Freeform 221"/>
            <p:cNvSpPr>
              <a:spLocks/>
            </p:cNvSpPr>
            <p:nvPr/>
          </p:nvSpPr>
          <p:spPr bwMode="auto">
            <a:xfrm flipH="1">
              <a:off x="3932561" y="3573451"/>
              <a:ext cx="750503" cy="457135"/>
            </a:xfrm>
            <a:custGeom>
              <a:avLst/>
              <a:gdLst>
                <a:gd name="connsiteX0" fmla="*/ 1918425 w 3835400"/>
                <a:gd name="connsiteY0" fmla="*/ 122238 h 2295525"/>
                <a:gd name="connsiteX1" fmla="*/ 1304995 w 3835400"/>
                <a:gd name="connsiteY1" fmla="*/ 621307 h 2295525"/>
                <a:gd name="connsiteX2" fmla="*/ 1292848 w 3835400"/>
                <a:gd name="connsiteY2" fmla="*/ 752160 h 2295525"/>
                <a:gd name="connsiteX3" fmla="*/ 1226039 w 3835400"/>
                <a:gd name="connsiteY3" fmla="*/ 806936 h 2295525"/>
                <a:gd name="connsiteX4" fmla="*/ 1168340 w 3835400"/>
                <a:gd name="connsiteY4" fmla="*/ 800850 h 2295525"/>
                <a:gd name="connsiteX5" fmla="*/ 800889 w 3835400"/>
                <a:gd name="connsiteY5" fmla="*/ 953005 h 2295525"/>
                <a:gd name="connsiteX6" fmla="*/ 758374 w 3835400"/>
                <a:gd name="connsiteY6" fmla="*/ 1004737 h 2295525"/>
                <a:gd name="connsiteX7" fmla="*/ 706749 w 3835400"/>
                <a:gd name="connsiteY7" fmla="*/ 1026039 h 2295525"/>
                <a:gd name="connsiteX8" fmla="*/ 694602 w 3835400"/>
                <a:gd name="connsiteY8" fmla="*/ 1026039 h 2295525"/>
                <a:gd name="connsiteX9" fmla="*/ 120650 w 3835400"/>
                <a:gd name="connsiteY9" fmla="*/ 1598142 h 2295525"/>
                <a:gd name="connsiteX10" fmla="*/ 636903 w 3835400"/>
                <a:gd name="connsiteY10" fmla="*/ 2170245 h 2295525"/>
                <a:gd name="connsiteX11" fmla="*/ 679418 w 3835400"/>
                <a:gd name="connsiteY11" fmla="*/ 2173288 h 2295525"/>
                <a:gd name="connsiteX12" fmla="*/ 682455 w 3835400"/>
                <a:gd name="connsiteY12" fmla="*/ 2173288 h 2295525"/>
                <a:gd name="connsiteX13" fmla="*/ 688528 w 3835400"/>
                <a:gd name="connsiteY13" fmla="*/ 2173288 h 2295525"/>
                <a:gd name="connsiteX14" fmla="*/ 3151358 w 3835400"/>
                <a:gd name="connsiteY14" fmla="*/ 2173288 h 2295525"/>
                <a:gd name="connsiteX15" fmla="*/ 3160469 w 3835400"/>
                <a:gd name="connsiteY15" fmla="*/ 2173288 h 2295525"/>
                <a:gd name="connsiteX16" fmla="*/ 3169579 w 3835400"/>
                <a:gd name="connsiteY16" fmla="*/ 2173288 h 2295525"/>
                <a:gd name="connsiteX17" fmla="*/ 3193873 w 3835400"/>
                <a:gd name="connsiteY17" fmla="*/ 2173288 h 2295525"/>
                <a:gd name="connsiteX18" fmla="*/ 3713163 w 3835400"/>
                <a:gd name="connsiteY18" fmla="*/ 1655961 h 2295525"/>
                <a:gd name="connsiteX19" fmla="*/ 3488441 w 3835400"/>
                <a:gd name="connsiteY19" fmla="*/ 1226884 h 2295525"/>
                <a:gd name="connsiteX20" fmla="*/ 3442890 w 3835400"/>
                <a:gd name="connsiteY20" fmla="*/ 1202539 h 2295525"/>
                <a:gd name="connsiteX21" fmla="*/ 3409485 w 3835400"/>
                <a:gd name="connsiteY21" fmla="*/ 1144720 h 2295525"/>
                <a:gd name="connsiteX22" fmla="*/ 3415558 w 3835400"/>
                <a:gd name="connsiteY22" fmla="*/ 1059513 h 2295525"/>
                <a:gd name="connsiteX23" fmla="*/ 2789981 w 3835400"/>
                <a:gd name="connsiteY23" fmla="*/ 435678 h 2295525"/>
                <a:gd name="connsiteX24" fmla="*/ 2604738 w 3835400"/>
                <a:gd name="connsiteY24" fmla="*/ 463065 h 2295525"/>
                <a:gd name="connsiteX25" fmla="*/ 2547039 w 3835400"/>
                <a:gd name="connsiteY25" fmla="*/ 484367 h 2295525"/>
                <a:gd name="connsiteX26" fmla="*/ 2471119 w 3835400"/>
                <a:gd name="connsiteY26" fmla="*/ 456979 h 2295525"/>
                <a:gd name="connsiteX27" fmla="*/ 2437715 w 3835400"/>
                <a:gd name="connsiteY27" fmla="*/ 396117 h 2295525"/>
                <a:gd name="connsiteX28" fmla="*/ 1918425 w 3835400"/>
                <a:gd name="connsiteY28" fmla="*/ 122238 h 2295525"/>
                <a:gd name="connsiteX29" fmla="*/ 1919219 w 3835400"/>
                <a:gd name="connsiteY29" fmla="*/ 0 h 2295525"/>
                <a:gd name="connsiteX30" fmla="*/ 2541750 w 3835400"/>
                <a:gd name="connsiteY30" fmla="*/ 331847 h 2295525"/>
                <a:gd name="connsiteX31" fmla="*/ 2544787 w 3835400"/>
                <a:gd name="connsiteY31" fmla="*/ 334891 h 2295525"/>
                <a:gd name="connsiteX32" fmla="*/ 2553897 w 3835400"/>
                <a:gd name="connsiteY32" fmla="*/ 353158 h 2295525"/>
                <a:gd name="connsiteX33" fmla="*/ 2563007 w 3835400"/>
                <a:gd name="connsiteY33" fmla="*/ 350113 h 2295525"/>
                <a:gd name="connsiteX34" fmla="*/ 2566044 w 3835400"/>
                <a:gd name="connsiteY34" fmla="*/ 347069 h 2295525"/>
                <a:gd name="connsiteX35" fmla="*/ 2790762 w 3835400"/>
                <a:gd name="connsiteY35" fmla="*/ 313580 h 2295525"/>
                <a:gd name="connsiteX36" fmla="*/ 3537800 w 3835400"/>
                <a:gd name="connsiteY36" fmla="*/ 1062518 h 2295525"/>
                <a:gd name="connsiteX37" fmla="*/ 3537800 w 3835400"/>
                <a:gd name="connsiteY37" fmla="*/ 1065562 h 2295525"/>
                <a:gd name="connsiteX38" fmla="*/ 3534763 w 3835400"/>
                <a:gd name="connsiteY38" fmla="*/ 1114274 h 2295525"/>
                <a:gd name="connsiteX39" fmla="*/ 3546910 w 3835400"/>
                <a:gd name="connsiteY39" fmla="*/ 1120363 h 2295525"/>
                <a:gd name="connsiteX40" fmla="*/ 3552983 w 3835400"/>
                <a:gd name="connsiteY40" fmla="*/ 1123407 h 2295525"/>
                <a:gd name="connsiteX41" fmla="*/ 3835400 w 3835400"/>
                <a:gd name="connsiteY41" fmla="*/ 1656188 h 2295525"/>
                <a:gd name="connsiteX42" fmla="*/ 3194648 w 3835400"/>
                <a:gd name="connsiteY42" fmla="*/ 2295525 h 2295525"/>
                <a:gd name="connsiteX43" fmla="*/ 3191612 w 3835400"/>
                <a:gd name="connsiteY43" fmla="*/ 2295525 h 2295525"/>
                <a:gd name="connsiteX44" fmla="*/ 3170355 w 3835400"/>
                <a:gd name="connsiteY44" fmla="*/ 2295525 h 2295525"/>
                <a:gd name="connsiteX45" fmla="*/ 3161244 w 3835400"/>
                <a:gd name="connsiteY45" fmla="*/ 2295525 h 2295525"/>
                <a:gd name="connsiteX46" fmla="*/ 3155171 w 3835400"/>
                <a:gd name="connsiteY46" fmla="*/ 2295525 h 2295525"/>
                <a:gd name="connsiteX47" fmla="*/ 686303 w 3835400"/>
                <a:gd name="connsiteY47" fmla="*/ 2295525 h 2295525"/>
                <a:gd name="connsiteX48" fmla="*/ 680230 w 3835400"/>
                <a:gd name="connsiteY48" fmla="*/ 2295525 h 2295525"/>
                <a:gd name="connsiteX49" fmla="*/ 671119 w 3835400"/>
                <a:gd name="connsiteY49" fmla="*/ 2295525 h 2295525"/>
                <a:gd name="connsiteX50" fmla="*/ 628605 w 3835400"/>
                <a:gd name="connsiteY50" fmla="*/ 2292481 h 2295525"/>
                <a:gd name="connsiteX51" fmla="*/ 625568 w 3835400"/>
                <a:gd name="connsiteY51" fmla="*/ 2292481 h 2295525"/>
                <a:gd name="connsiteX52" fmla="*/ 0 w 3835400"/>
                <a:gd name="connsiteY52" fmla="*/ 1598343 h 2295525"/>
                <a:gd name="connsiteX53" fmla="*/ 683266 w 3835400"/>
                <a:gd name="connsiteY53" fmla="*/ 904206 h 2295525"/>
                <a:gd name="connsiteX54" fmla="*/ 710597 w 3835400"/>
                <a:gd name="connsiteY54" fmla="*/ 873761 h 2295525"/>
                <a:gd name="connsiteX55" fmla="*/ 713634 w 3835400"/>
                <a:gd name="connsiteY55" fmla="*/ 867672 h 2295525"/>
                <a:gd name="connsiteX56" fmla="*/ 1172181 w 3835400"/>
                <a:gd name="connsiteY56" fmla="*/ 678915 h 2295525"/>
                <a:gd name="connsiteX57" fmla="*/ 1178255 w 3835400"/>
                <a:gd name="connsiteY57" fmla="*/ 678915 h 2295525"/>
                <a:gd name="connsiteX58" fmla="*/ 1184328 w 3835400"/>
                <a:gd name="connsiteY58" fmla="*/ 605848 h 2295525"/>
                <a:gd name="connsiteX59" fmla="*/ 1187365 w 3835400"/>
                <a:gd name="connsiteY59" fmla="*/ 599759 h 2295525"/>
                <a:gd name="connsiteX60" fmla="*/ 1919219 w 3835400"/>
                <a:gd name="connsiteY60" fmla="*/ 0 h 229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835400" h="2295525">
                  <a:moveTo>
                    <a:pt x="1918425" y="122238"/>
                  </a:moveTo>
                  <a:cubicBezTo>
                    <a:pt x="1623857" y="122238"/>
                    <a:pt x="1365731" y="332212"/>
                    <a:pt x="1304995" y="621307"/>
                  </a:cubicBezTo>
                  <a:cubicBezTo>
                    <a:pt x="1292848" y="752160"/>
                    <a:pt x="1292848" y="752160"/>
                    <a:pt x="1292848" y="752160"/>
                  </a:cubicBezTo>
                  <a:cubicBezTo>
                    <a:pt x="1289811" y="785634"/>
                    <a:pt x="1259443" y="809979"/>
                    <a:pt x="1226039" y="806936"/>
                  </a:cubicBezTo>
                  <a:cubicBezTo>
                    <a:pt x="1168340" y="800850"/>
                    <a:pt x="1168340" y="800850"/>
                    <a:pt x="1168340" y="800850"/>
                  </a:cubicBezTo>
                  <a:cubicBezTo>
                    <a:pt x="1028648" y="800850"/>
                    <a:pt x="898066" y="855625"/>
                    <a:pt x="800889" y="953005"/>
                  </a:cubicBezTo>
                  <a:cubicBezTo>
                    <a:pt x="758374" y="1004737"/>
                    <a:pt x="758374" y="1004737"/>
                    <a:pt x="758374" y="1004737"/>
                  </a:cubicBezTo>
                  <a:cubicBezTo>
                    <a:pt x="746227" y="1019953"/>
                    <a:pt x="728007" y="1026039"/>
                    <a:pt x="706749" y="1026039"/>
                  </a:cubicBezTo>
                  <a:cubicBezTo>
                    <a:pt x="694602" y="1026039"/>
                    <a:pt x="694602" y="1026039"/>
                    <a:pt x="694602" y="1026039"/>
                  </a:cubicBezTo>
                  <a:cubicBezTo>
                    <a:pt x="378777" y="1026039"/>
                    <a:pt x="120650" y="1281660"/>
                    <a:pt x="120650" y="1598142"/>
                  </a:cubicBezTo>
                  <a:cubicBezTo>
                    <a:pt x="120650" y="1893323"/>
                    <a:pt x="342335" y="2139814"/>
                    <a:pt x="636903" y="2170245"/>
                  </a:cubicBezTo>
                  <a:cubicBezTo>
                    <a:pt x="679418" y="2173288"/>
                    <a:pt x="679418" y="2173288"/>
                    <a:pt x="679418" y="2173288"/>
                  </a:cubicBezTo>
                  <a:cubicBezTo>
                    <a:pt x="679418" y="2173288"/>
                    <a:pt x="679418" y="2173288"/>
                    <a:pt x="682455" y="2173288"/>
                  </a:cubicBezTo>
                  <a:lnTo>
                    <a:pt x="688528" y="2173288"/>
                  </a:lnTo>
                  <a:cubicBezTo>
                    <a:pt x="3151358" y="2173288"/>
                    <a:pt x="3151358" y="2173288"/>
                    <a:pt x="3151358" y="2173288"/>
                  </a:cubicBezTo>
                  <a:cubicBezTo>
                    <a:pt x="3160469" y="2173288"/>
                    <a:pt x="3160469" y="2173288"/>
                    <a:pt x="3160469" y="2173288"/>
                  </a:cubicBezTo>
                  <a:cubicBezTo>
                    <a:pt x="3163506" y="2173288"/>
                    <a:pt x="3166542" y="2173288"/>
                    <a:pt x="3169579" y="2173288"/>
                  </a:cubicBezTo>
                  <a:cubicBezTo>
                    <a:pt x="3193873" y="2173288"/>
                    <a:pt x="3193873" y="2173288"/>
                    <a:pt x="3193873" y="2173288"/>
                  </a:cubicBezTo>
                  <a:cubicBezTo>
                    <a:pt x="3482368" y="2173288"/>
                    <a:pt x="3713163" y="1938969"/>
                    <a:pt x="3713163" y="1655961"/>
                  </a:cubicBezTo>
                  <a:cubicBezTo>
                    <a:pt x="3713163" y="1482504"/>
                    <a:pt x="3628133" y="1324263"/>
                    <a:pt x="3488441" y="1226884"/>
                  </a:cubicBezTo>
                  <a:cubicBezTo>
                    <a:pt x="3442890" y="1202539"/>
                    <a:pt x="3442890" y="1202539"/>
                    <a:pt x="3442890" y="1202539"/>
                  </a:cubicBezTo>
                  <a:cubicBezTo>
                    <a:pt x="3421632" y="1190367"/>
                    <a:pt x="3409485" y="1169065"/>
                    <a:pt x="3409485" y="1144720"/>
                  </a:cubicBezTo>
                  <a:cubicBezTo>
                    <a:pt x="3415558" y="1059513"/>
                    <a:pt x="3415558" y="1059513"/>
                    <a:pt x="3415558" y="1059513"/>
                  </a:cubicBezTo>
                  <a:cubicBezTo>
                    <a:pt x="3415558" y="715643"/>
                    <a:pt x="3133138" y="435678"/>
                    <a:pt x="2789981" y="435678"/>
                  </a:cubicBezTo>
                  <a:cubicBezTo>
                    <a:pt x="2726209" y="435678"/>
                    <a:pt x="2662437" y="444807"/>
                    <a:pt x="2604738" y="463065"/>
                  </a:cubicBezTo>
                  <a:cubicBezTo>
                    <a:pt x="2547039" y="484367"/>
                    <a:pt x="2547039" y="484367"/>
                    <a:pt x="2547039" y="484367"/>
                  </a:cubicBezTo>
                  <a:cubicBezTo>
                    <a:pt x="2516671" y="496540"/>
                    <a:pt x="2486303" y="484367"/>
                    <a:pt x="2471119" y="456979"/>
                  </a:cubicBezTo>
                  <a:cubicBezTo>
                    <a:pt x="2437715" y="396117"/>
                    <a:pt x="2437715" y="396117"/>
                    <a:pt x="2437715" y="396117"/>
                  </a:cubicBezTo>
                  <a:cubicBezTo>
                    <a:pt x="2322317" y="225704"/>
                    <a:pt x="2127963" y="122238"/>
                    <a:pt x="1918425" y="122238"/>
                  </a:cubicBezTo>
                  <a:close/>
                  <a:moveTo>
                    <a:pt x="1919219" y="0"/>
                  </a:moveTo>
                  <a:cubicBezTo>
                    <a:pt x="2168231" y="0"/>
                    <a:pt x="2402060" y="124823"/>
                    <a:pt x="2541750" y="331847"/>
                  </a:cubicBezTo>
                  <a:cubicBezTo>
                    <a:pt x="2541750" y="331847"/>
                    <a:pt x="2544787" y="334891"/>
                    <a:pt x="2544787" y="334891"/>
                  </a:cubicBezTo>
                  <a:cubicBezTo>
                    <a:pt x="2553897" y="353158"/>
                    <a:pt x="2553897" y="353158"/>
                    <a:pt x="2553897" y="353158"/>
                  </a:cubicBezTo>
                  <a:cubicBezTo>
                    <a:pt x="2563007" y="350113"/>
                    <a:pt x="2563007" y="350113"/>
                    <a:pt x="2563007" y="350113"/>
                  </a:cubicBezTo>
                  <a:cubicBezTo>
                    <a:pt x="2566044" y="350113"/>
                    <a:pt x="2566044" y="347069"/>
                    <a:pt x="2566044" y="347069"/>
                  </a:cubicBezTo>
                  <a:cubicBezTo>
                    <a:pt x="2638925" y="325758"/>
                    <a:pt x="2714844" y="313580"/>
                    <a:pt x="2790762" y="313580"/>
                  </a:cubicBezTo>
                  <a:cubicBezTo>
                    <a:pt x="3203759" y="313580"/>
                    <a:pt x="3537800" y="648471"/>
                    <a:pt x="3537800" y="1062518"/>
                  </a:cubicBezTo>
                  <a:cubicBezTo>
                    <a:pt x="3537800" y="1062518"/>
                    <a:pt x="3537800" y="1065562"/>
                    <a:pt x="3537800" y="1065562"/>
                  </a:cubicBezTo>
                  <a:cubicBezTo>
                    <a:pt x="3534763" y="1114274"/>
                    <a:pt x="3534763" y="1114274"/>
                    <a:pt x="3534763" y="1114274"/>
                  </a:cubicBezTo>
                  <a:cubicBezTo>
                    <a:pt x="3546910" y="1120363"/>
                    <a:pt x="3546910" y="1120363"/>
                    <a:pt x="3546910" y="1120363"/>
                  </a:cubicBezTo>
                  <a:cubicBezTo>
                    <a:pt x="3549947" y="1123407"/>
                    <a:pt x="3552983" y="1123407"/>
                    <a:pt x="3552983" y="1123407"/>
                  </a:cubicBezTo>
                  <a:cubicBezTo>
                    <a:pt x="3729114" y="1245185"/>
                    <a:pt x="3835400" y="1443076"/>
                    <a:pt x="3835400" y="1656188"/>
                  </a:cubicBezTo>
                  <a:cubicBezTo>
                    <a:pt x="3835400" y="2009346"/>
                    <a:pt x="3546910" y="2295525"/>
                    <a:pt x="3194648" y="2295525"/>
                  </a:cubicBezTo>
                  <a:cubicBezTo>
                    <a:pt x="3194648" y="2295525"/>
                    <a:pt x="3191612" y="2295525"/>
                    <a:pt x="3191612" y="2295525"/>
                  </a:cubicBezTo>
                  <a:cubicBezTo>
                    <a:pt x="3170355" y="2295525"/>
                    <a:pt x="3170355" y="2295525"/>
                    <a:pt x="3170355" y="2295525"/>
                  </a:cubicBezTo>
                  <a:cubicBezTo>
                    <a:pt x="3161244" y="2295525"/>
                    <a:pt x="3161244" y="2295525"/>
                    <a:pt x="3161244" y="2295525"/>
                  </a:cubicBezTo>
                  <a:cubicBezTo>
                    <a:pt x="3158208" y="2295525"/>
                    <a:pt x="3158208" y="2295525"/>
                    <a:pt x="3155171" y="2295525"/>
                  </a:cubicBezTo>
                  <a:cubicBezTo>
                    <a:pt x="686303" y="2295525"/>
                    <a:pt x="686303" y="2295525"/>
                    <a:pt x="686303" y="2295525"/>
                  </a:cubicBezTo>
                  <a:cubicBezTo>
                    <a:pt x="686303" y="2295525"/>
                    <a:pt x="683266" y="2295525"/>
                    <a:pt x="680230" y="2295525"/>
                  </a:cubicBezTo>
                  <a:cubicBezTo>
                    <a:pt x="671119" y="2295525"/>
                    <a:pt x="671119" y="2295525"/>
                    <a:pt x="671119" y="2295525"/>
                  </a:cubicBezTo>
                  <a:cubicBezTo>
                    <a:pt x="628605" y="2292481"/>
                    <a:pt x="628605" y="2292481"/>
                    <a:pt x="628605" y="2292481"/>
                  </a:cubicBezTo>
                  <a:cubicBezTo>
                    <a:pt x="628605" y="2292481"/>
                    <a:pt x="628605" y="2292481"/>
                    <a:pt x="625568" y="2292481"/>
                  </a:cubicBezTo>
                  <a:cubicBezTo>
                    <a:pt x="270270" y="2255947"/>
                    <a:pt x="0" y="1957590"/>
                    <a:pt x="0" y="1598343"/>
                  </a:cubicBezTo>
                  <a:cubicBezTo>
                    <a:pt x="0" y="1220830"/>
                    <a:pt x="306711" y="910295"/>
                    <a:pt x="683266" y="904206"/>
                  </a:cubicBezTo>
                  <a:cubicBezTo>
                    <a:pt x="710597" y="873761"/>
                    <a:pt x="710597" y="873761"/>
                    <a:pt x="710597" y="873761"/>
                  </a:cubicBezTo>
                  <a:cubicBezTo>
                    <a:pt x="710597" y="870717"/>
                    <a:pt x="713634" y="870717"/>
                    <a:pt x="713634" y="867672"/>
                  </a:cubicBezTo>
                  <a:cubicBezTo>
                    <a:pt x="835103" y="745894"/>
                    <a:pt x="999087" y="678915"/>
                    <a:pt x="1172181" y="678915"/>
                  </a:cubicBezTo>
                  <a:cubicBezTo>
                    <a:pt x="1172181" y="678915"/>
                    <a:pt x="1175218" y="678915"/>
                    <a:pt x="1178255" y="678915"/>
                  </a:cubicBezTo>
                  <a:cubicBezTo>
                    <a:pt x="1184328" y="605848"/>
                    <a:pt x="1184328" y="605848"/>
                    <a:pt x="1184328" y="605848"/>
                  </a:cubicBezTo>
                  <a:cubicBezTo>
                    <a:pt x="1184328" y="602804"/>
                    <a:pt x="1184328" y="599759"/>
                    <a:pt x="1187365" y="599759"/>
                  </a:cubicBezTo>
                  <a:cubicBezTo>
                    <a:pt x="1257210" y="252691"/>
                    <a:pt x="1566957" y="0"/>
                    <a:pt x="1919219" y="0"/>
                  </a:cubicBezTo>
                  <a:close/>
                </a:path>
              </a:pathLst>
            </a:custGeom>
            <a:solidFill>
              <a:srgbClr val="FFFFFF"/>
            </a:solidFill>
            <a:ln>
              <a:noFill/>
            </a:ln>
          </p:spPr>
          <p:txBody>
            <a:bodyPr vert="horz" wrap="square" lIns="93234" tIns="46616" rIns="93234" bIns="46616" numCol="1" anchor="t" anchorCtr="0" compatLnSpc="1">
              <a:prstTxWarp prst="textNoShape">
                <a:avLst/>
              </a:prstTxWarp>
              <a:noAutofit/>
            </a:bodyPr>
            <a:lstStyle/>
            <a:p>
              <a:pPr marL="0" marR="0" lvl="0" indent="0" defTabSz="932239" eaLnBrk="1" fontAlgn="auto" latinLnBrk="0" hangingPunct="1">
                <a:lnSpc>
                  <a:spcPct val="90000"/>
                </a:lnSpc>
                <a:spcBef>
                  <a:spcPts val="0"/>
                </a:spcBef>
                <a:spcAft>
                  <a:spcPts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1"/>
                </a:gradFill>
                <a:effectLst/>
                <a:uLnTx/>
                <a:uFillTx/>
                <a:latin typeface="Segoe UI"/>
              </a:endParaRPr>
            </a:p>
          </p:txBody>
        </p:sp>
        <p:sp>
          <p:nvSpPr>
            <p:cNvPr id="50" name="Freeform 109"/>
            <p:cNvSpPr>
              <a:spLocks/>
            </p:cNvSpPr>
            <p:nvPr/>
          </p:nvSpPr>
          <p:spPr bwMode="auto">
            <a:xfrm>
              <a:off x="4048682" y="3734854"/>
              <a:ext cx="260341" cy="249146"/>
            </a:xfrm>
            <a:custGeom>
              <a:avLst/>
              <a:gdLst>
                <a:gd name="T0" fmla="*/ 680 w 701"/>
                <a:gd name="T1" fmla="*/ 640 h 704"/>
                <a:gd name="T2" fmla="*/ 568 w 701"/>
                <a:gd name="T3" fmla="*/ 571 h 704"/>
                <a:gd name="T4" fmla="*/ 531 w 701"/>
                <a:gd name="T5" fmla="*/ 573 h 704"/>
                <a:gd name="T6" fmla="*/ 351 w 701"/>
                <a:gd name="T7" fmla="*/ 637 h 704"/>
                <a:gd name="T8" fmla="*/ 64 w 701"/>
                <a:gd name="T9" fmla="*/ 350 h 704"/>
                <a:gd name="T10" fmla="*/ 351 w 701"/>
                <a:gd name="T11" fmla="*/ 64 h 704"/>
                <a:gd name="T12" fmla="*/ 631 w 701"/>
                <a:gd name="T13" fmla="*/ 294 h 704"/>
                <a:gd name="T14" fmla="*/ 474 w 701"/>
                <a:gd name="T15" fmla="*/ 294 h 704"/>
                <a:gd name="T16" fmla="*/ 445 w 701"/>
                <a:gd name="T17" fmla="*/ 312 h 704"/>
                <a:gd name="T18" fmla="*/ 432 w 701"/>
                <a:gd name="T19" fmla="*/ 338 h 704"/>
                <a:gd name="T20" fmla="*/ 320 w 701"/>
                <a:gd name="T21" fmla="*/ 203 h 704"/>
                <a:gd name="T22" fmla="*/ 284 w 701"/>
                <a:gd name="T23" fmla="*/ 193 h 704"/>
                <a:gd name="T24" fmla="*/ 263 w 701"/>
                <a:gd name="T25" fmla="*/ 223 h 704"/>
                <a:gd name="T26" fmla="*/ 263 w 701"/>
                <a:gd name="T27" fmla="*/ 327 h 704"/>
                <a:gd name="T28" fmla="*/ 192 w 701"/>
                <a:gd name="T29" fmla="*/ 327 h 704"/>
                <a:gd name="T30" fmla="*/ 160 w 701"/>
                <a:gd name="T31" fmla="*/ 359 h 704"/>
                <a:gd name="T32" fmla="*/ 192 w 701"/>
                <a:gd name="T33" fmla="*/ 391 h 704"/>
                <a:gd name="T34" fmla="*/ 295 w 701"/>
                <a:gd name="T35" fmla="*/ 391 h 704"/>
                <a:gd name="T36" fmla="*/ 327 w 701"/>
                <a:gd name="T37" fmla="*/ 359 h 704"/>
                <a:gd name="T38" fmla="*/ 327 w 701"/>
                <a:gd name="T39" fmla="*/ 311 h 704"/>
                <a:gd name="T40" fmla="*/ 414 w 701"/>
                <a:gd name="T41" fmla="*/ 416 h 704"/>
                <a:gd name="T42" fmla="*/ 439 w 701"/>
                <a:gd name="T43" fmla="*/ 428 h 704"/>
                <a:gd name="T44" fmla="*/ 443 w 701"/>
                <a:gd name="T45" fmla="*/ 428 h 704"/>
                <a:gd name="T46" fmla="*/ 468 w 701"/>
                <a:gd name="T47" fmla="*/ 410 h 704"/>
                <a:gd name="T48" fmla="*/ 494 w 701"/>
                <a:gd name="T49" fmla="*/ 358 h 704"/>
                <a:gd name="T50" fmla="*/ 661 w 701"/>
                <a:gd name="T51" fmla="*/ 358 h 704"/>
                <a:gd name="T52" fmla="*/ 665 w 701"/>
                <a:gd name="T53" fmla="*/ 358 h 704"/>
                <a:gd name="T54" fmla="*/ 670 w 701"/>
                <a:gd name="T55" fmla="*/ 358 h 704"/>
                <a:gd name="T56" fmla="*/ 700 w 701"/>
                <a:gd name="T57" fmla="*/ 324 h 704"/>
                <a:gd name="T58" fmla="*/ 589 w 701"/>
                <a:gd name="T59" fmla="*/ 94 h 704"/>
                <a:gd name="T60" fmla="*/ 351 w 701"/>
                <a:gd name="T61" fmla="*/ 0 h 704"/>
                <a:gd name="T62" fmla="*/ 0 w 701"/>
                <a:gd name="T63" fmla="*/ 350 h 704"/>
                <a:gd name="T64" fmla="*/ 351 w 701"/>
                <a:gd name="T65" fmla="*/ 701 h 704"/>
                <a:gd name="T66" fmla="*/ 553 w 701"/>
                <a:gd name="T67" fmla="*/ 637 h 704"/>
                <a:gd name="T68" fmla="*/ 646 w 701"/>
                <a:gd name="T69" fmla="*/ 694 h 704"/>
                <a:gd name="T70" fmla="*/ 690 w 701"/>
                <a:gd name="T71" fmla="*/ 684 h 704"/>
                <a:gd name="T72" fmla="*/ 680 w 701"/>
                <a:gd name="T73" fmla="*/ 640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1" h="704">
                  <a:moveTo>
                    <a:pt x="680" y="640"/>
                  </a:moveTo>
                  <a:cubicBezTo>
                    <a:pt x="568" y="571"/>
                    <a:pt x="568" y="571"/>
                    <a:pt x="568" y="571"/>
                  </a:cubicBezTo>
                  <a:cubicBezTo>
                    <a:pt x="556" y="564"/>
                    <a:pt x="541" y="564"/>
                    <a:pt x="531" y="573"/>
                  </a:cubicBezTo>
                  <a:cubicBezTo>
                    <a:pt x="479" y="615"/>
                    <a:pt x="417" y="637"/>
                    <a:pt x="351" y="637"/>
                  </a:cubicBezTo>
                  <a:cubicBezTo>
                    <a:pt x="193" y="637"/>
                    <a:pt x="64" y="508"/>
                    <a:pt x="64" y="350"/>
                  </a:cubicBezTo>
                  <a:cubicBezTo>
                    <a:pt x="64" y="193"/>
                    <a:pt x="193" y="64"/>
                    <a:pt x="351" y="64"/>
                  </a:cubicBezTo>
                  <a:cubicBezTo>
                    <a:pt x="488" y="64"/>
                    <a:pt x="605" y="163"/>
                    <a:pt x="631" y="294"/>
                  </a:cubicBezTo>
                  <a:cubicBezTo>
                    <a:pt x="474" y="294"/>
                    <a:pt x="474" y="294"/>
                    <a:pt x="474" y="294"/>
                  </a:cubicBezTo>
                  <a:cubicBezTo>
                    <a:pt x="462" y="294"/>
                    <a:pt x="451" y="301"/>
                    <a:pt x="445" y="312"/>
                  </a:cubicBezTo>
                  <a:cubicBezTo>
                    <a:pt x="432" y="338"/>
                    <a:pt x="432" y="338"/>
                    <a:pt x="432" y="338"/>
                  </a:cubicBezTo>
                  <a:cubicBezTo>
                    <a:pt x="320" y="203"/>
                    <a:pt x="320" y="203"/>
                    <a:pt x="320" y="203"/>
                  </a:cubicBezTo>
                  <a:cubicBezTo>
                    <a:pt x="311" y="192"/>
                    <a:pt x="297" y="188"/>
                    <a:pt x="284" y="193"/>
                  </a:cubicBezTo>
                  <a:cubicBezTo>
                    <a:pt x="271" y="197"/>
                    <a:pt x="263" y="210"/>
                    <a:pt x="263" y="223"/>
                  </a:cubicBezTo>
                  <a:cubicBezTo>
                    <a:pt x="263" y="327"/>
                    <a:pt x="263" y="327"/>
                    <a:pt x="263" y="327"/>
                  </a:cubicBezTo>
                  <a:cubicBezTo>
                    <a:pt x="192" y="327"/>
                    <a:pt x="192" y="327"/>
                    <a:pt x="192" y="327"/>
                  </a:cubicBezTo>
                  <a:cubicBezTo>
                    <a:pt x="174" y="327"/>
                    <a:pt x="160" y="341"/>
                    <a:pt x="160" y="359"/>
                  </a:cubicBezTo>
                  <a:cubicBezTo>
                    <a:pt x="160" y="377"/>
                    <a:pt x="174" y="391"/>
                    <a:pt x="192" y="391"/>
                  </a:cubicBezTo>
                  <a:cubicBezTo>
                    <a:pt x="295" y="391"/>
                    <a:pt x="295" y="391"/>
                    <a:pt x="295" y="391"/>
                  </a:cubicBezTo>
                  <a:cubicBezTo>
                    <a:pt x="313" y="391"/>
                    <a:pt x="327" y="377"/>
                    <a:pt x="327" y="359"/>
                  </a:cubicBezTo>
                  <a:cubicBezTo>
                    <a:pt x="327" y="311"/>
                    <a:pt x="327" y="311"/>
                    <a:pt x="327" y="311"/>
                  </a:cubicBezTo>
                  <a:cubicBezTo>
                    <a:pt x="414" y="416"/>
                    <a:pt x="414" y="416"/>
                    <a:pt x="414" y="416"/>
                  </a:cubicBezTo>
                  <a:cubicBezTo>
                    <a:pt x="421" y="424"/>
                    <a:pt x="430" y="428"/>
                    <a:pt x="439" y="428"/>
                  </a:cubicBezTo>
                  <a:cubicBezTo>
                    <a:pt x="440" y="428"/>
                    <a:pt x="441" y="428"/>
                    <a:pt x="443" y="428"/>
                  </a:cubicBezTo>
                  <a:cubicBezTo>
                    <a:pt x="453" y="427"/>
                    <a:pt x="463" y="420"/>
                    <a:pt x="468" y="410"/>
                  </a:cubicBezTo>
                  <a:cubicBezTo>
                    <a:pt x="494" y="358"/>
                    <a:pt x="494" y="358"/>
                    <a:pt x="494" y="358"/>
                  </a:cubicBezTo>
                  <a:cubicBezTo>
                    <a:pt x="661" y="358"/>
                    <a:pt x="661" y="358"/>
                    <a:pt x="661" y="358"/>
                  </a:cubicBezTo>
                  <a:cubicBezTo>
                    <a:pt x="662" y="358"/>
                    <a:pt x="663" y="358"/>
                    <a:pt x="665" y="358"/>
                  </a:cubicBezTo>
                  <a:cubicBezTo>
                    <a:pt x="666" y="358"/>
                    <a:pt x="668" y="358"/>
                    <a:pt x="670" y="358"/>
                  </a:cubicBezTo>
                  <a:cubicBezTo>
                    <a:pt x="688" y="357"/>
                    <a:pt x="701" y="341"/>
                    <a:pt x="700" y="324"/>
                  </a:cubicBezTo>
                  <a:cubicBezTo>
                    <a:pt x="693" y="236"/>
                    <a:pt x="654" y="154"/>
                    <a:pt x="589" y="94"/>
                  </a:cubicBezTo>
                  <a:cubicBezTo>
                    <a:pt x="524" y="33"/>
                    <a:pt x="439" y="0"/>
                    <a:pt x="351" y="0"/>
                  </a:cubicBezTo>
                  <a:cubicBezTo>
                    <a:pt x="157" y="0"/>
                    <a:pt x="0" y="157"/>
                    <a:pt x="0" y="350"/>
                  </a:cubicBezTo>
                  <a:cubicBezTo>
                    <a:pt x="0" y="544"/>
                    <a:pt x="157" y="701"/>
                    <a:pt x="351" y="701"/>
                  </a:cubicBezTo>
                  <a:cubicBezTo>
                    <a:pt x="423" y="701"/>
                    <a:pt x="494" y="678"/>
                    <a:pt x="553" y="637"/>
                  </a:cubicBezTo>
                  <a:cubicBezTo>
                    <a:pt x="646" y="694"/>
                    <a:pt x="646" y="694"/>
                    <a:pt x="646" y="694"/>
                  </a:cubicBezTo>
                  <a:cubicBezTo>
                    <a:pt x="661" y="704"/>
                    <a:pt x="681" y="699"/>
                    <a:pt x="690" y="684"/>
                  </a:cubicBezTo>
                  <a:cubicBezTo>
                    <a:pt x="700" y="669"/>
                    <a:pt x="695" y="649"/>
                    <a:pt x="680" y="640"/>
                  </a:cubicBezTo>
                  <a:close/>
                </a:path>
              </a:pathLst>
            </a:custGeom>
            <a:solidFill>
              <a:srgbClr val="FFFFFF"/>
            </a:solidFill>
            <a:ln>
              <a:noFill/>
            </a:ln>
          </p:spPr>
          <p:txBody>
            <a:bodyPr vert="horz" wrap="square" lIns="93234" tIns="46616" rIns="93234" bIns="46616" numCol="1" anchor="t" anchorCtr="0" compatLnSpc="1">
              <a:prstTxWarp prst="textNoShape">
                <a:avLst/>
              </a:prstTxWarp>
            </a:bodyPr>
            <a:lstStyle/>
            <a:p>
              <a:pPr marL="0" marR="0" lvl="0" indent="0" defTabSz="932239" eaLnBrk="1" fontAlgn="auto" latinLnBrk="0" hangingPunct="1">
                <a:lnSpc>
                  <a:spcPct val="90000"/>
                </a:lnSpc>
                <a:spcBef>
                  <a:spcPts val="0"/>
                </a:spcBef>
                <a:spcAft>
                  <a:spcPts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1"/>
                </a:gradFill>
                <a:effectLst/>
                <a:uLnTx/>
                <a:uFillTx/>
                <a:latin typeface="Segoe UI"/>
              </a:endParaRPr>
            </a:p>
          </p:txBody>
        </p:sp>
      </p:grpSp>
      <p:sp>
        <p:nvSpPr>
          <p:cNvPr id="54" name="Rectangle 53"/>
          <p:cNvSpPr/>
          <p:nvPr/>
        </p:nvSpPr>
        <p:spPr>
          <a:xfrm>
            <a:off x="5217661" y="4563911"/>
            <a:ext cx="1295951" cy="291759"/>
          </a:xfrm>
          <a:prstGeom prst="rect">
            <a:avLst/>
          </a:prstGeom>
        </p:spPr>
        <p:txBody>
          <a:bodyPr wrap="square">
            <a:spAutoFit/>
          </a:bodyPr>
          <a:lstStyle/>
          <a:p>
            <a:pPr marL="0" marR="0" lvl="0" indent="0" defTabSz="932205" eaLnBrk="1" fontAlgn="auto" latinLnBrk="0" hangingPunct="1">
              <a:lnSpc>
                <a:spcPct val="90000"/>
              </a:lnSpc>
              <a:spcBef>
                <a:spcPts val="0"/>
              </a:spcBef>
              <a:spcAft>
                <a:spcPts val="0"/>
              </a:spcAft>
              <a:buClrTx/>
              <a:buSzTx/>
              <a:buFontTx/>
              <a:buNone/>
              <a:tabLst/>
              <a:defRPr/>
            </a:pPr>
            <a:r>
              <a:rPr kumimoji="0" lang="en-US" sz="1398" b="0" i="0" u="none" strike="noStrike" kern="0" cap="none" spc="0" normalizeH="0" baseline="0" noProof="0" dirty="0">
                <a:ln>
                  <a:noFill/>
                </a:ln>
                <a:gradFill>
                  <a:gsLst>
                    <a:gs pos="0">
                      <a:srgbClr val="FFFFFF"/>
                    </a:gs>
                    <a:gs pos="100000">
                      <a:srgbClr val="FFFFFF"/>
                    </a:gs>
                  </a:gsLst>
                  <a:lin ang="5400000" scaled="1"/>
                </a:gradFill>
                <a:effectLst/>
                <a:uLnTx/>
                <a:uFillTx/>
                <a:latin typeface="Segoe UI"/>
              </a:rPr>
              <a:t>Data factory </a:t>
            </a:r>
          </a:p>
        </p:txBody>
      </p:sp>
      <p:sp>
        <p:nvSpPr>
          <p:cNvPr id="55" name="Freeform 237"/>
          <p:cNvSpPr/>
          <p:nvPr/>
        </p:nvSpPr>
        <p:spPr bwMode="auto">
          <a:xfrm>
            <a:off x="4638145" y="4411532"/>
            <a:ext cx="472875" cy="383502"/>
          </a:xfrm>
          <a:custGeom>
            <a:avLst/>
            <a:gdLst>
              <a:gd name="connsiteX0" fmla="*/ 1931382 w 2687091"/>
              <a:gd name="connsiteY0" fmla="*/ 1799512 h 2823758"/>
              <a:gd name="connsiteX1" fmla="*/ 1931382 w 2687091"/>
              <a:gd name="connsiteY1" fmla="*/ 2128383 h 2823758"/>
              <a:gd name="connsiteX2" fmla="*/ 2260253 w 2687091"/>
              <a:gd name="connsiteY2" fmla="*/ 2128383 h 2823758"/>
              <a:gd name="connsiteX3" fmla="*/ 2260253 w 2687091"/>
              <a:gd name="connsiteY3" fmla="*/ 1799512 h 2823758"/>
              <a:gd name="connsiteX4" fmla="*/ 1372033 w 2687091"/>
              <a:gd name="connsiteY4" fmla="*/ 1799512 h 2823758"/>
              <a:gd name="connsiteX5" fmla="*/ 1372033 w 2687091"/>
              <a:gd name="connsiteY5" fmla="*/ 2128383 h 2823758"/>
              <a:gd name="connsiteX6" fmla="*/ 1700904 w 2687091"/>
              <a:gd name="connsiteY6" fmla="*/ 2128383 h 2823758"/>
              <a:gd name="connsiteX7" fmla="*/ 1700904 w 2687091"/>
              <a:gd name="connsiteY7" fmla="*/ 1799512 h 2823758"/>
              <a:gd name="connsiteX8" fmla="*/ 812685 w 2687091"/>
              <a:gd name="connsiteY8" fmla="*/ 1799512 h 2823758"/>
              <a:gd name="connsiteX9" fmla="*/ 812685 w 2687091"/>
              <a:gd name="connsiteY9" fmla="*/ 2128383 h 2823758"/>
              <a:gd name="connsiteX10" fmla="*/ 1141555 w 2687091"/>
              <a:gd name="connsiteY10" fmla="*/ 2128383 h 2823758"/>
              <a:gd name="connsiteX11" fmla="*/ 1141555 w 2687091"/>
              <a:gd name="connsiteY11" fmla="*/ 1799512 h 2823758"/>
              <a:gd name="connsiteX12" fmla="*/ 486277 w 2687091"/>
              <a:gd name="connsiteY12" fmla="*/ 93827 h 2823758"/>
              <a:gd name="connsiteX13" fmla="*/ 103872 w 2687091"/>
              <a:gd name="connsiteY13" fmla="*/ 162103 h 2823758"/>
              <a:gd name="connsiteX14" fmla="*/ 486277 w 2687091"/>
              <a:gd name="connsiteY14" fmla="*/ 230379 h 2823758"/>
              <a:gd name="connsiteX15" fmla="*/ 868682 w 2687091"/>
              <a:gd name="connsiteY15" fmla="*/ 162103 h 2823758"/>
              <a:gd name="connsiteX16" fmla="*/ 486277 w 2687091"/>
              <a:gd name="connsiteY16" fmla="*/ 93827 h 2823758"/>
              <a:gd name="connsiteX17" fmla="*/ 486276 w 2687091"/>
              <a:gd name="connsiteY17" fmla="*/ 0 h 2823758"/>
              <a:gd name="connsiteX18" fmla="*/ 486277 w 2687091"/>
              <a:gd name="connsiteY18" fmla="*/ 0 h 2823758"/>
              <a:gd name="connsiteX19" fmla="*/ 972553 w 2687091"/>
              <a:gd name="connsiteY19" fmla="*/ 100893 h 2823758"/>
              <a:gd name="connsiteX20" fmla="*/ 972552 w 2687091"/>
              <a:gd name="connsiteY20" fmla="*/ 706248 h 2823758"/>
              <a:gd name="connsiteX21" fmla="*/ 972552 w 2687091"/>
              <a:gd name="connsiteY21" fmla="*/ 1342945 h 2823758"/>
              <a:gd name="connsiteX22" fmla="*/ 1792243 w 2687091"/>
              <a:gd name="connsiteY22" fmla="*/ 722637 h 2823758"/>
              <a:gd name="connsiteX23" fmla="*/ 1792243 w 2687091"/>
              <a:gd name="connsiteY23" fmla="*/ 1365018 h 2823758"/>
              <a:gd name="connsiteX24" fmla="*/ 2687091 w 2687091"/>
              <a:gd name="connsiteY24" fmla="*/ 723934 h 2823758"/>
              <a:gd name="connsiteX25" fmla="*/ 2687091 w 2687091"/>
              <a:gd name="connsiteY25" fmla="*/ 1573518 h 2823758"/>
              <a:gd name="connsiteX26" fmla="*/ 2687091 w 2687091"/>
              <a:gd name="connsiteY26" fmla="*/ 1833418 h 2823758"/>
              <a:gd name="connsiteX27" fmla="*/ 2687091 w 2687091"/>
              <a:gd name="connsiteY27" fmla="*/ 2090363 h 2823758"/>
              <a:gd name="connsiteX28" fmla="*/ 2687091 w 2687091"/>
              <a:gd name="connsiteY28" fmla="*/ 2468997 h 2823758"/>
              <a:gd name="connsiteX29" fmla="*/ 2687091 w 2687091"/>
              <a:gd name="connsiteY29" fmla="*/ 2823758 h 2823758"/>
              <a:gd name="connsiteX30" fmla="*/ 186290 w 2687091"/>
              <a:gd name="connsiteY30" fmla="*/ 2823758 h 2823758"/>
              <a:gd name="connsiteX31" fmla="*/ 186290 w 2687091"/>
              <a:gd name="connsiteY31" fmla="*/ 2823753 h 2823758"/>
              <a:gd name="connsiteX32" fmla="*/ 1 w 2687091"/>
              <a:gd name="connsiteY32" fmla="*/ 2823753 h 2823758"/>
              <a:gd name="connsiteX33" fmla="*/ 1 w 2687091"/>
              <a:gd name="connsiteY33" fmla="*/ 706250 h 2823758"/>
              <a:gd name="connsiteX34" fmla="*/ 0 w 2687091"/>
              <a:gd name="connsiteY34" fmla="*/ 706248 h 2823758"/>
              <a:gd name="connsiteX35" fmla="*/ 1 w 2687091"/>
              <a:gd name="connsiteY35" fmla="*/ 100895 h 2823758"/>
              <a:gd name="connsiteX36" fmla="*/ 0 w 2687091"/>
              <a:gd name="connsiteY36" fmla="*/ 100893 h 2823758"/>
              <a:gd name="connsiteX37" fmla="*/ 486276 w 2687091"/>
              <a:gd name="connsiteY37" fmla="*/ 0 h 28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687091" h="2823758">
                <a:moveTo>
                  <a:pt x="1931382" y="1799512"/>
                </a:moveTo>
                <a:lnTo>
                  <a:pt x="1931382" y="2128383"/>
                </a:lnTo>
                <a:lnTo>
                  <a:pt x="2260253" y="2128383"/>
                </a:lnTo>
                <a:lnTo>
                  <a:pt x="2260253" y="1799512"/>
                </a:lnTo>
                <a:close/>
                <a:moveTo>
                  <a:pt x="1372033" y="1799512"/>
                </a:moveTo>
                <a:lnTo>
                  <a:pt x="1372033" y="2128383"/>
                </a:lnTo>
                <a:lnTo>
                  <a:pt x="1700904" y="2128383"/>
                </a:lnTo>
                <a:lnTo>
                  <a:pt x="1700904" y="1799512"/>
                </a:lnTo>
                <a:close/>
                <a:moveTo>
                  <a:pt x="812685" y="1799512"/>
                </a:moveTo>
                <a:lnTo>
                  <a:pt x="812685" y="2128383"/>
                </a:lnTo>
                <a:lnTo>
                  <a:pt x="1141555" y="2128383"/>
                </a:lnTo>
                <a:lnTo>
                  <a:pt x="1141555" y="1799512"/>
                </a:lnTo>
                <a:close/>
                <a:moveTo>
                  <a:pt x="486277" y="93827"/>
                </a:moveTo>
                <a:cubicBezTo>
                  <a:pt x="275081" y="93827"/>
                  <a:pt x="103872" y="124395"/>
                  <a:pt x="103872" y="162103"/>
                </a:cubicBezTo>
                <a:cubicBezTo>
                  <a:pt x="103872" y="199811"/>
                  <a:pt x="275081" y="230379"/>
                  <a:pt x="486277" y="230379"/>
                </a:cubicBezTo>
                <a:cubicBezTo>
                  <a:pt x="697473" y="230379"/>
                  <a:pt x="868682" y="199811"/>
                  <a:pt x="868682" y="162103"/>
                </a:cubicBezTo>
                <a:cubicBezTo>
                  <a:pt x="868682" y="124395"/>
                  <a:pt x="697473" y="93827"/>
                  <a:pt x="486277" y="93827"/>
                </a:cubicBezTo>
                <a:close/>
                <a:moveTo>
                  <a:pt x="486276" y="0"/>
                </a:moveTo>
                <a:lnTo>
                  <a:pt x="486277" y="0"/>
                </a:lnTo>
                <a:cubicBezTo>
                  <a:pt x="754840" y="0"/>
                  <a:pt x="972553" y="45171"/>
                  <a:pt x="972553" y="100893"/>
                </a:cubicBezTo>
                <a:cubicBezTo>
                  <a:pt x="972553" y="302678"/>
                  <a:pt x="972552" y="504463"/>
                  <a:pt x="972552" y="706248"/>
                </a:cubicBezTo>
                <a:lnTo>
                  <a:pt x="972552" y="1342945"/>
                </a:lnTo>
                <a:lnTo>
                  <a:pt x="1792243" y="722637"/>
                </a:lnTo>
                <a:lnTo>
                  <a:pt x="1792243" y="1365018"/>
                </a:lnTo>
                <a:lnTo>
                  <a:pt x="2687091" y="723934"/>
                </a:lnTo>
                <a:lnTo>
                  <a:pt x="2687091" y="1573518"/>
                </a:lnTo>
                <a:lnTo>
                  <a:pt x="2687091" y="1833418"/>
                </a:lnTo>
                <a:lnTo>
                  <a:pt x="2687091" y="2090363"/>
                </a:lnTo>
                <a:lnTo>
                  <a:pt x="2687091" y="2468997"/>
                </a:lnTo>
                <a:lnTo>
                  <a:pt x="2687091" y="2823758"/>
                </a:lnTo>
                <a:lnTo>
                  <a:pt x="186290" y="2823758"/>
                </a:lnTo>
                <a:lnTo>
                  <a:pt x="186290" y="2823753"/>
                </a:lnTo>
                <a:lnTo>
                  <a:pt x="1" y="2823753"/>
                </a:lnTo>
                <a:lnTo>
                  <a:pt x="1" y="706250"/>
                </a:lnTo>
                <a:lnTo>
                  <a:pt x="0" y="706248"/>
                </a:lnTo>
                <a:lnTo>
                  <a:pt x="1" y="100895"/>
                </a:lnTo>
                <a:lnTo>
                  <a:pt x="0" y="100893"/>
                </a:lnTo>
                <a:cubicBezTo>
                  <a:pt x="0" y="45171"/>
                  <a:pt x="217713" y="0"/>
                  <a:pt x="486276" y="0"/>
                </a:cubicBez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93234" tIns="46616" rIns="93234" bIns="46616" numCol="1" spcCol="0" rtlCol="0" fromWordArt="0" anchor="ctr" anchorCtr="0" forceAA="0" compatLnSpc="1">
            <a:prstTxWarp prst="textNoShape">
              <a:avLst/>
            </a:prstTxWarp>
            <a:noAutofit/>
          </a:bodyPr>
          <a:lstStyle/>
          <a:p>
            <a:pPr marL="0" marR="0" lvl="0" indent="0" algn="ctr" defTabSz="950663" eaLnBrk="1" fontAlgn="base" latinLnBrk="0" hangingPunct="1">
              <a:lnSpc>
                <a:spcPct val="90000"/>
              </a:lnSpc>
              <a:spcBef>
                <a:spcPct val="0"/>
              </a:spcBef>
              <a:spcAft>
                <a:spcPct val="0"/>
              </a:spcAft>
              <a:buClrTx/>
              <a:buSzTx/>
              <a:buFontTx/>
              <a:buNone/>
              <a:tabLst/>
              <a:defRPr/>
            </a:pPr>
            <a:endParaRPr kumimoji="0" lang="en-US" sz="2800" b="0" i="0" u="none" strike="noStrike" kern="0" cap="none" spc="0" normalizeH="0" baseline="0" noProof="0" dirty="0">
              <a:ln>
                <a:noFill/>
              </a:ln>
              <a:gradFill>
                <a:gsLst>
                  <a:gs pos="0">
                    <a:srgbClr val="FFFFFF"/>
                  </a:gs>
                  <a:gs pos="100000">
                    <a:srgbClr val="FFFFFF"/>
                  </a:gs>
                </a:gsLst>
                <a:lin ang="5400000" scaled="1"/>
              </a:gradFill>
              <a:effectLst/>
              <a:uLnTx/>
              <a:uFillTx/>
              <a:latin typeface="Segoe UI"/>
              <a:ea typeface="Segoe UI" pitchFamily="34" charset="0"/>
              <a:cs typeface="Segoe UI" pitchFamily="34" charset="0"/>
            </a:endParaRPr>
          </a:p>
        </p:txBody>
      </p:sp>
      <p:cxnSp>
        <p:nvCxnSpPr>
          <p:cNvPr id="9" name="Straight Arrow Connector 8"/>
          <p:cNvCxnSpPr>
            <a:cxnSpLocks/>
          </p:cNvCxnSpPr>
          <p:nvPr/>
        </p:nvCxnSpPr>
        <p:spPr>
          <a:xfrm flipV="1">
            <a:off x="4308083" y="3573451"/>
            <a:ext cx="0" cy="720711"/>
          </a:xfrm>
          <a:prstGeom prst="straightConnector1">
            <a:avLst/>
          </a:prstGeom>
          <a:ln>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021271" y="4293643"/>
            <a:ext cx="1289792" cy="0"/>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cxnSpLocks/>
          </p:cNvCxnSpPr>
          <p:nvPr/>
        </p:nvCxnSpPr>
        <p:spPr>
          <a:xfrm flipV="1">
            <a:off x="6641796" y="2963905"/>
            <a:ext cx="834097" cy="33"/>
          </a:xfrm>
          <a:prstGeom prst="straightConnector1">
            <a:avLst/>
          </a:prstGeom>
          <a:ln>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7849542" y="2713769"/>
            <a:ext cx="542958" cy="554926"/>
            <a:chOff x="2308226" y="7734294"/>
            <a:chExt cx="1368434" cy="1398592"/>
          </a:xfrm>
          <a:solidFill>
            <a:schemeClr val="bg1"/>
          </a:solidFill>
        </p:grpSpPr>
        <p:sp>
          <p:nvSpPr>
            <p:cNvPr id="67" name="Freeform 97"/>
            <p:cNvSpPr>
              <a:spLocks/>
            </p:cNvSpPr>
            <p:nvPr/>
          </p:nvSpPr>
          <p:spPr bwMode="auto">
            <a:xfrm>
              <a:off x="2574925" y="8740775"/>
              <a:ext cx="174625" cy="41275"/>
            </a:xfrm>
            <a:custGeom>
              <a:avLst/>
              <a:gdLst>
                <a:gd name="T0" fmla="*/ 96 w 110"/>
                <a:gd name="T1" fmla="*/ 26 h 26"/>
                <a:gd name="T2" fmla="*/ 14 w 110"/>
                <a:gd name="T3" fmla="*/ 26 h 26"/>
                <a:gd name="T4" fmla="*/ 14 w 110"/>
                <a:gd name="T5" fmla="*/ 26 h 26"/>
                <a:gd name="T6" fmla="*/ 8 w 110"/>
                <a:gd name="T7" fmla="*/ 24 h 26"/>
                <a:gd name="T8" fmla="*/ 4 w 110"/>
                <a:gd name="T9" fmla="*/ 22 h 26"/>
                <a:gd name="T10" fmla="*/ 2 w 110"/>
                <a:gd name="T11" fmla="*/ 18 h 26"/>
                <a:gd name="T12" fmla="*/ 0 w 110"/>
                <a:gd name="T13" fmla="*/ 12 h 26"/>
                <a:gd name="T14" fmla="*/ 0 w 110"/>
                <a:gd name="T15" fmla="*/ 12 h 26"/>
                <a:gd name="T16" fmla="*/ 2 w 110"/>
                <a:gd name="T17" fmla="*/ 8 h 26"/>
                <a:gd name="T18" fmla="*/ 4 w 110"/>
                <a:gd name="T19" fmla="*/ 4 h 26"/>
                <a:gd name="T20" fmla="*/ 8 w 110"/>
                <a:gd name="T21" fmla="*/ 2 h 26"/>
                <a:gd name="T22" fmla="*/ 14 w 110"/>
                <a:gd name="T23" fmla="*/ 0 h 26"/>
                <a:gd name="T24" fmla="*/ 96 w 110"/>
                <a:gd name="T25" fmla="*/ 0 h 26"/>
                <a:gd name="T26" fmla="*/ 96 w 110"/>
                <a:gd name="T27" fmla="*/ 0 h 26"/>
                <a:gd name="T28" fmla="*/ 102 w 110"/>
                <a:gd name="T29" fmla="*/ 2 h 26"/>
                <a:gd name="T30" fmla="*/ 106 w 110"/>
                <a:gd name="T31" fmla="*/ 4 h 26"/>
                <a:gd name="T32" fmla="*/ 108 w 110"/>
                <a:gd name="T33" fmla="*/ 8 h 26"/>
                <a:gd name="T34" fmla="*/ 110 w 110"/>
                <a:gd name="T35" fmla="*/ 12 h 26"/>
                <a:gd name="T36" fmla="*/ 110 w 110"/>
                <a:gd name="T37" fmla="*/ 12 h 26"/>
                <a:gd name="T38" fmla="*/ 108 w 110"/>
                <a:gd name="T39" fmla="*/ 18 h 26"/>
                <a:gd name="T40" fmla="*/ 106 w 110"/>
                <a:gd name="T41" fmla="*/ 22 h 26"/>
                <a:gd name="T42" fmla="*/ 102 w 110"/>
                <a:gd name="T43" fmla="*/ 24 h 26"/>
                <a:gd name="T44" fmla="*/ 96 w 110"/>
                <a:gd name="T45" fmla="*/ 26 h 26"/>
                <a:gd name="T46" fmla="*/ 96 w 110"/>
                <a:gd name="T4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0" h="26">
                  <a:moveTo>
                    <a:pt x="96" y="26"/>
                  </a:moveTo>
                  <a:lnTo>
                    <a:pt x="14" y="26"/>
                  </a:lnTo>
                  <a:lnTo>
                    <a:pt x="14" y="26"/>
                  </a:lnTo>
                  <a:lnTo>
                    <a:pt x="8" y="24"/>
                  </a:lnTo>
                  <a:lnTo>
                    <a:pt x="4" y="22"/>
                  </a:lnTo>
                  <a:lnTo>
                    <a:pt x="2" y="18"/>
                  </a:lnTo>
                  <a:lnTo>
                    <a:pt x="0" y="12"/>
                  </a:lnTo>
                  <a:lnTo>
                    <a:pt x="0" y="12"/>
                  </a:lnTo>
                  <a:lnTo>
                    <a:pt x="2" y="8"/>
                  </a:lnTo>
                  <a:lnTo>
                    <a:pt x="4" y="4"/>
                  </a:lnTo>
                  <a:lnTo>
                    <a:pt x="8" y="2"/>
                  </a:lnTo>
                  <a:lnTo>
                    <a:pt x="14" y="0"/>
                  </a:lnTo>
                  <a:lnTo>
                    <a:pt x="96" y="0"/>
                  </a:lnTo>
                  <a:lnTo>
                    <a:pt x="96" y="0"/>
                  </a:lnTo>
                  <a:lnTo>
                    <a:pt x="102" y="2"/>
                  </a:lnTo>
                  <a:lnTo>
                    <a:pt x="106" y="4"/>
                  </a:lnTo>
                  <a:lnTo>
                    <a:pt x="108" y="8"/>
                  </a:lnTo>
                  <a:lnTo>
                    <a:pt x="110" y="12"/>
                  </a:lnTo>
                  <a:lnTo>
                    <a:pt x="110" y="12"/>
                  </a:lnTo>
                  <a:lnTo>
                    <a:pt x="108" y="18"/>
                  </a:lnTo>
                  <a:lnTo>
                    <a:pt x="106" y="22"/>
                  </a:lnTo>
                  <a:lnTo>
                    <a:pt x="102" y="24"/>
                  </a:lnTo>
                  <a:lnTo>
                    <a:pt x="96" y="26"/>
                  </a:lnTo>
                  <a:lnTo>
                    <a:pt x="96" y="26"/>
                  </a:lnTo>
                  <a:close/>
                </a:path>
              </a:pathLst>
            </a:custGeom>
            <a:grpFill/>
            <a:ln w="9525">
              <a:noFill/>
              <a:round/>
              <a:headEnd/>
              <a:tailEnd/>
            </a:ln>
            <a:extLst/>
          </p:spPr>
          <p:txBody>
            <a:bodyPr vert="horz" wrap="square" lIns="95103" tIns="47551" rIns="95103" bIns="47551" numCol="1" anchor="t" anchorCtr="0" compatLnSpc="1">
              <a:prstTxWarp prst="textNoShape">
                <a:avLst/>
              </a:prstTxWarp>
            </a:bodyPr>
            <a:lstStyle/>
            <a:p>
              <a:pPr marL="0" marR="0" lvl="0" indent="0" defTabSz="950973" eaLnBrk="1" fontAlgn="auto" latinLnBrk="0" hangingPunct="1">
                <a:lnSpc>
                  <a:spcPct val="90000"/>
                </a:lnSpc>
                <a:spcBef>
                  <a:spcPts val="0"/>
                </a:spcBef>
                <a:spcAft>
                  <a:spcPts val="0"/>
                </a:spcAft>
                <a:buClrTx/>
                <a:buSzTx/>
                <a:buFontTx/>
                <a:buNone/>
                <a:tabLst/>
                <a:defRPr/>
              </a:pPr>
              <a:endParaRPr kumimoji="0" lang="en-US" sz="1873" b="0" i="0" u="none" strike="noStrike" kern="0" cap="none" spc="0" normalizeH="0" baseline="0" noProof="0" dirty="0">
                <a:ln>
                  <a:noFill/>
                </a:ln>
                <a:gradFill>
                  <a:gsLst>
                    <a:gs pos="0">
                      <a:srgbClr val="505050"/>
                    </a:gs>
                    <a:gs pos="100000">
                      <a:srgbClr val="505050"/>
                    </a:gs>
                  </a:gsLst>
                  <a:lin ang="5400000" scaled="1"/>
                </a:gradFill>
                <a:effectLst/>
                <a:uLnTx/>
                <a:uFillTx/>
                <a:latin typeface="Segoe UI"/>
              </a:endParaRPr>
            </a:p>
          </p:txBody>
        </p:sp>
        <p:sp>
          <p:nvSpPr>
            <p:cNvPr id="68" name="Freeform 98"/>
            <p:cNvSpPr>
              <a:spLocks noEditPoints="1"/>
            </p:cNvSpPr>
            <p:nvPr/>
          </p:nvSpPr>
          <p:spPr bwMode="auto">
            <a:xfrm>
              <a:off x="2428875" y="8096250"/>
              <a:ext cx="219075" cy="215900"/>
            </a:xfrm>
            <a:custGeom>
              <a:avLst/>
              <a:gdLst>
                <a:gd name="T0" fmla="*/ 120 w 138"/>
                <a:gd name="T1" fmla="*/ 136 h 136"/>
                <a:gd name="T2" fmla="*/ 18 w 138"/>
                <a:gd name="T3" fmla="*/ 136 h 136"/>
                <a:gd name="T4" fmla="*/ 18 w 138"/>
                <a:gd name="T5" fmla="*/ 136 h 136"/>
                <a:gd name="T6" fmla="*/ 12 w 138"/>
                <a:gd name="T7" fmla="*/ 136 h 136"/>
                <a:gd name="T8" fmla="*/ 6 w 138"/>
                <a:gd name="T9" fmla="*/ 132 h 136"/>
                <a:gd name="T10" fmla="*/ 2 w 138"/>
                <a:gd name="T11" fmla="*/ 126 h 136"/>
                <a:gd name="T12" fmla="*/ 0 w 138"/>
                <a:gd name="T13" fmla="*/ 118 h 136"/>
                <a:gd name="T14" fmla="*/ 0 w 138"/>
                <a:gd name="T15" fmla="*/ 18 h 136"/>
                <a:gd name="T16" fmla="*/ 0 w 138"/>
                <a:gd name="T17" fmla="*/ 18 h 136"/>
                <a:gd name="T18" fmla="*/ 2 w 138"/>
                <a:gd name="T19" fmla="*/ 10 h 136"/>
                <a:gd name="T20" fmla="*/ 6 w 138"/>
                <a:gd name="T21" fmla="*/ 4 h 136"/>
                <a:gd name="T22" fmla="*/ 12 w 138"/>
                <a:gd name="T23" fmla="*/ 2 h 136"/>
                <a:gd name="T24" fmla="*/ 18 w 138"/>
                <a:gd name="T25" fmla="*/ 0 h 136"/>
                <a:gd name="T26" fmla="*/ 120 w 138"/>
                <a:gd name="T27" fmla="*/ 0 h 136"/>
                <a:gd name="T28" fmla="*/ 120 w 138"/>
                <a:gd name="T29" fmla="*/ 0 h 136"/>
                <a:gd name="T30" fmla="*/ 126 w 138"/>
                <a:gd name="T31" fmla="*/ 2 h 136"/>
                <a:gd name="T32" fmla="*/ 132 w 138"/>
                <a:gd name="T33" fmla="*/ 4 h 136"/>
                <a:gd name="T34" fmla="*/ 136 w 138"/>
                <a:gd name="T35" fmla="*/ 10 h 136"/>
                <a:gd name="T36" fmla="*/ 138 w 138"/>
                <a:gd name="T37" fmla="*/ 18 h 136"/>
                <a:gd name="T38" fmla="*/ 138 w 138"/>
                <a:gd name="T39" fmla="*/ 118 h 136"/>
                <a:gd name="T40" fmla="*/ 138 w 138"/>
                <a:gd name="T41" fmla="*/ 118 h 136"/>
                <a:gd name="T42" fmla="*/ 136 w 138"/>
                <a:gd name="T43" fmla="*/ 126 h 136"/>
                <a:gd name="T44" fmla="*/ 132 w 138"/>
                <a:gd name="T45" fmla="*/ 132 h 136"/>
                <a:gd name="T46" fmla="*/ 126 w 138"/>
                <a:gd name="T47" fmla="*/ 136 h 136"/>
                <a:gd name="T48" fmla="*/ 120 w 138"/>
                <a:gd name="T49" fmla="*/ 136 h 136"/>
                <a:gd name="T50" fmla="*/ 120 w 138"/>
                <a:gd name="T51" fmla="*/ 136 h 136"/>
                <a:gd name="T52" fmla="*/ 26 w 138"/>
                <a:gd name="T53" fmla="*/ 112 h 136"/>
                <a:gd name="T54" fmla="*/ 112 w 138"/>
                <a:gd name="T55" fmla="*/ 112 h 136"/>
                <a:gd name="T56" fmla="*/ 112 w 138"/>
                <a:gd name="T57" fmla="*/ 24 h 136"/>
                <a:gd name="T58" fmla="*/ 26 w 138"/>
                <a:gd name="T59" fmla="*/ 24 h 136"/>
                <a:gd name="T60" fmla="*/ 26 w 138"/>
                <a:gd name="T61" fmla="*/ 11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8" h="136">
                  <a:moveTo>
                    <a:pt x="120" y="136"/>
                  </a:moveTo>
                  <a:lnTo>
                    <a:pt x="18" y="136"/>
                  </a:lnTo>
                  <a:lnTo>
                    <a:pt x="18" y="136"/>
                  </a:lnTo>
                  <a:lnTo>
                    <a:pt x="12" y="136"/>
                  </a:lnTo>
                  <a:lnTo>
                    <a:pt x="6" y="132"/>
                  </a:lnTo>
                  <a:lnTo>
                    <a:pt x="2" y="126"/>
                  </a:lnTo>
                  <a:lnTo>
                    <a:pt x="0" y="118"/>
                  </a:lnTo>
                  <a:lnTo>
                    <a:pt x="0" y="18"/>
                  </a:lnTo>
                  <a:lnTo>
                    <a:pt x="0" y="18"/>
                  </a:lnTo>
                  <a:lnTo>
                    <a:pt x="2" y="10"/>
                  </a:lnTo>
                  <a:lnTo>
                    <a:pt x="6" y="4"/>
                  </a:lnTo>
                  <a:lnTo>
                    <a:pt x="12" y="2"/>
                  </a:lnTo>
                  <a:lnTo>
                    <a:pt x="18" y="0"/>
                  </a:lnTo>
                  <a:lnTo>
                    <a:pt x="120" y="0"/>
                  </a:lnTo>
                  <a:lnTo>
                    <a:pt x="120" y="0"/>
                  </a:lnTo>
                  <a:lnTo>
                    <a:pt x="126" y="2"/>
                  </a:lnTo>
                  <a:lnTo>
                    <a:pt x="132" y="4"/>
                  </a:lnTo>
                  <a:lnTo>
                    <a:pt x="136" y="10"/>
                  </a:lnTo>
                  <a:lnTo>
                    <a:pt x="138" y="18"/>
                  </a:lnTo>
                  <a:lnTo>
                    <a:pt x="138" y="118"/>
                  </a:lnTo>
                  <a:lnTo>
                    <a:pt x="138" y="118"/>
                  </a:lnTo>
                  <a:lnTo>
                    <a:pt x="136" y="126"/>
                  </a:lnTo>
                  <a:lnTo>
                    <a:pt x="132" y="132"/>
                  </a:lnTo>
                  <a:lnTo>
                    <a:pt x="126" y="136"/>
                  </a:lnTo>
                  <a:lnTo>
                    <a:pt x="120" y="136"/>
                  </a:lnTo>
                  <a:lnTo>
                    <a:pt x="120" y="136"/>
                  </a:lnTo>
                  <a:close/>
                  <a:moveTo>
                    <a:pt x="26" y="112"/>
                  </a:moveTo>
                  <a:lnTo>
                    <a:pt x="112" y="112"/>
                  </a:lnTo>
                  <a:lnTo>
                    <a:pt x="112" y="24"/>
                  </a:lnTo>
                  <a:lnTo>
                    <a:pt x="26" y="24"/>
                  </a:lnTo>
                  <a:lnTo>
                    <a:pt x="26" y="112"/>
                  </a:lnTo>
                  <a:close/>
                </a:path>
              </a:pathLst>
            </a:custGeom>
            <a:grpFill/>
            <a:ln w="9525">
              <a:noFill/>
              <a:round/>
              <a:headEnd/>
              <a:tailEnd/>
            </a:ln>
            <a:extLst/>
          </p:spPr>
          <p:txBody>
            <a:bodyPr vert="horz" wrap="square" lIns="95103" tIns="47551" rIns="95103" bIns="47551" numCol="1" anchor="t" anchorCtr="0" compatLnSpc="1">
              <a:prstTxWarp prst="textNoShape">
                <a:avLst/>
              </a:prstTxWarp>
            </a:bodyPr>
            <a:lstStyle/>
            <a:p>
              <a:pPr marL="0" marR="0" lvl="0" indent="0" defTabSz="950973" eaLnBrk="1" fontAlgn="auto" latinLnBrk="0" hangingPunct="1">
                <a:lnSpc>
                  <a:spcPct val="90000"/>
                </a:lnSpc>
                <a:spcBef>
                  <a:spcPts val="0"/>
                </a:spcBef>
                <a:spcAft>
                  <a:spcPts val="0"/>
                </a:spcAft>
                <a:buClrTx/>
                <a:buSzTx/>
                <a:buFontTx/>
                <a:buNone/>
                <a:tabLst/>
                <a:defRPr/>
              </a:pPr>
              <a:endParaRPr kumimoji="0" lang="en-US" sz="1873" b="0" i="0" u="none" strike="noStrike" kern="0" cap="none" spc="0" normalizeH="0" baseline="0" noProof="0" dirty="0">
                <a:ln>
                  <a:noFill/>
                </a:ln>
                <a:gradFill>
                  <a:gsLst>
                    <a:gs pos="0">
                      <a:srgbClr val="505050"/>
                    </a:gs>
                    <a:gs pos="100000">
                      <a:srgbClr val="505050"/>
                    </a:gs>
                  </a:gsLst>
                  <a:lin ang="5400000" scaled="1"/>
                </a:gradFill>
                <a:effectLst/>
                <a:uLnTx/>
                <a:uFillTx/>
                <a:latin typeface="Segoe UI"/>
              </a:endParaRPr>
            </a:p>
          </p:txBody>
        </p:sp>
        <p:sp>
          <p:nvSpPr>
            <p:cNvPr id="69" name="Freeform 99"/>
            <p:cNvSpPr>
              <a:spLocks noEditPoints="1"/>
            </p:cNvSpPr>
            <p:nvPr/>
          </p:nvSpPr>
          <p:spPr bwMode="auto">
            <a:xfrm>
              <a:off x="2428875" y="7845425"/>
              <a:ext cx="219075" cy="219075"/>
            </a:xfrm>
            <a:custGeom>
              <a:avLst/>
              <a:gdLst>
                <a:gd name="T0" fmla="*/ 120 w 138"/>
                <a:gd name="T1" fmla="*/ 138 h 138"/>
                <a:gd name="T2" fmla="*/ 18 w 138"/>
                <a:gd name="T3" fmla="*/ 138 h 138"/>
                <a:gd name="T4" fmla="*/ 18 w 138"/>
                <a:gd name="T5" fmla="*/ 138 h 138"/>
                <a:gd name="T6" fmla="*/ 12 w 138"/>
                <a:gd name="T7" fmla="*/ 136 h 138"/>
                <a:gd name="T8" fmla="*/ 6 w 138"/>
                <a:gd name="T9" fmla="*/ 132 h 138"/>
                <a:gd name="T10" fmla="*/ 2 w 138"/>
                <a:gd name="T11" fmla="*/ 128 h 138"/>
                <a:gd name="T12" fmla="*/ 0 w 138"/>
                <a:gd name="T13" fmla="*/ 120 h 138"/>
                <a:gd name="T14" fmla="*/ 0 w 138"/>
                <a:gd name="T15" fmla="*/ 20 h 138"/>
                <a:gd name="T16" fmla="*/ 0 w 138"/>
                <a:gd name="T17" fmla="*/ 20 h 138"/>
                <a:gd name="T18" fmla="*/ 2 w 138"/>
                <a:gd name="T19" fmla="*/ 12 h 138"/>
                <a:gd name="T20" fmla="*/ 6 w 138"/>
                <a:gd name="T21" fmla="*/ 6 h 138"/>
                <a:gd name="T22" fmla="*/ 12 w 138"/>
                <a:gd name="T23" fmla="*/ 2 h 138"/>
                <a:gd name="T24" fmla="*/ 18 w 138"/>
                <a:gd name="T25" fmla="*/ 0 h 138"/>
                <a:gd name="T26" fmla="*/ 120 w 138"/>
                <a:gd name="T27" fmla="*/ 0 h 138"/>
                <a:gd name="T28" fmla="*/ 120 w 138"/>
                <a:gd name="T29" fmla="*/ 0 h 138"/>
                <a:gd name="T30" fmla="*/ 126 w 138"/>
                <a:gd name="T31" fmla="*/ 2 h 138"/>
                <a:gd name="T32" fmla="*/ 132 w 138"/>
                <a:gd name="T33" fmla="*/ 6 h 138"/>
                <a:gd name="T34" fmla="*/ 136 w 138"/>
                <a:gd name="T35" fmla="*/ 12 h 138"/>
                <a:gd name="T36" fmla="*/ 138 w 138"/>
                <a:gd name="T37" fmla="*/ 20 h 138"/>
                <a:gd name="T38" fmla="*/ 138 w 138"/>
                <a:gd name="T39" fmla="*/ 120 h 138"/>
                <a:gd name="T40" fmla="*/ 138 w 138"/>
                <a:gd name="T41" fmla="*/ 120 h 138"/>
                <a:gd name="T42" fmla="*/ 136 w 138"/>
                <a:gd name="T43" fmla="*/ 128 h 138"/>
                <a:gd name="T44" fmla="*/ 132 w 138"/>
                <a:gd name="T45" fmla="*/ 132 h 138"/>
                <a:gd name="T46" fmla="*/ 126 w 138"/>
                <a:gd name="T47" fmla="*/ 136 h 138"/>
                <a:gd name="T48" fmla="*/ 120 w 138"/>
                <a:gd name="T49" fmla="*/ 138 h 138"/>
                <a:gd name="T50" fmla="*/ 120 w 138"/>
                <a:gd name="T51" fmla="*/ 138 h 138"/>
                <a:gd name="T52" fmla="*/ 26 w 138"/>
                <a:gd name="T53" fmla="*/ 114 h 138"/>
                <a:gd name="T54" fmla="*/ 112 w 138"/>
                <a:gd name="T55" fmla="*/ 114 h 138"/>
                <a:gd name="T56" fmla="*/ 112 w 138"/>
                <a:gd name="T57" fmla="*/ 26 h 138"/>
                <a:gd name="T58" fmla="*/ 26 w 138"/>
                <a:gd name="T59" fmla="*/ 26 h 138"/>
                <a:gd name="T60" fmla="*/ 26 w 138"/>
                <a:gd name="T61" fmla="*/ 11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8" h="138">
                  <a:moveTo>
                    <a:pt x="120" y="138"/>
                  </a:moveTo>
                  <a:lnTo>
                    <a:pt x="18" y="138"/>
                  </a:lnTo>
                  <a:lnTo>
                    <a:pt x="18" y="138"/>
                  </a:lnTo>
                  <a:lnTo>
                    <a:pt x="12" y="136"/>
                  </a:lnTo>
                  <a:lnTo>
                    <a:pt x="6" y="132"/>
                  </a:lnTo>
                  <a:lnTo>
                    <a:pt x="2" y="128"/>
                  </a:lnTo>
                  <a:lnTo>
                    <a:pt x="0" y="120"/>
                  </a:lnTo>
                  <a:lnTo>
                    <a:pt x="0" y="20"/>
                  </a:lnTo>
                  <a:lnTo>
                    <a:pt x="0" y="20"/>
                  </a:lnTo>
                  <a:lnTo>
                    <a:pt x="2" y="12"/>
                  </a:lnTo>
                  <a:lnTo>
                    <a:pt x="6" y="6"/>
                  </a:lnTo>
                  <a:lnTo>
                    <a:pt x="12" y="2"/>
                  </a:lnTo>
                  <a:lnTo>
                    <a:pt x="18" y="0"/>
                  </a:lnTo>
                  <a:lnTo>
                    <a:pt x="120" y="0"/>
                  </a:lnTo>
                  <a:lnTo>
                    <a:pt x="120" y="0"/>
                  </a:lnTo>
                  <a:lnTo>
                    <a:pt x="126" y="2"/>
                  </a:lnTo>
                  <a:lnTo>
                    <a:pt x="132" y="6"/>
                  </a:lnTo>
                  <a:lnTo>
                    <a:pt x="136" y="12"/>
                  </a:lnTo>
                  <a:lnTo>
                    <a:pt x="138" y="20"/>
                  </a:lnTo>
                  <a:lnTo>
                    <a:pt x="138" y="120"/>
                  </a:lnTo>
                  <a:lnTo>
                    <a:pt x="138" y="120"/>
                  </a:lnTo>
                  <a:lnTo>
                    <a:pt x="136" y="128"/>
                  </a:lnTo>
                  <a:lnTo>
                    <a:pt x="132" y="132"/>
                  </a:lnTo>
                  <a:lnTo>
                    <a:pt x="126" y="136"/>
                  </a:lnTo>
                  <a:lnTo>
                    <a:pt x="120" y="138"/>
                  </a:lnTo>
                  <a:lnTo>
                    <a:pt x="120" y="138"/>
                  </a:lnTo>
                  <a:close/>
                  <a:moveTo>
                    <a:pt x="26" y="114"/>
                  </a:moveTo>
                  <a:lnTo>
                    <a:pt x="112" y="114"/>
                  </a:lnTo>
                  <a:lnTo>
                    <a:pt x="112" y="26"/>
                  </a:lnTo>
                  <a:lnTo>
                    <a:pt x="26" y="26"/>
                  </a:lnTo>
                  <a:lnTo>
                    <a:pt x="26" y="114"/>
                  </a:lnTo>
                  <a:close/>
                </a:path>
              </a:pathLst>
            </a:custGeom>
            <a:grpFill/>
            <a:ln w="9525">
              <a:noFill/>
              <a:round/>
              <a:headEnd/>
              <a:tailEnd/>
            </a:ln>
            <a:extLst/>
          </p:spPr>
          <p:txBody>
            <a:bodyPr vert="horz" wrap="square" lIns="95103" tIns="47551" rIns="95103" bIns="47551" numCol="1" anchor="t" anchorCtr="0" compatLnSpc="1">
              <a:prstTxWarp prst="textNoShape">
                <a:avLst/>
              </a:prstTxWarp>
            </a:bodyPr>
            <a:lstStyle/>
            <a:p>
              <a:pPr marL="0" marR="0" lvl="0" indent="0" defTabSz="950973" eaLnBrk="1" fontAlgn="auto" latinLnBrk="0" hangingPunct="1">
                <a:lnSpc>
                  <a:spcPct val="90000"/>
                </a:lnSpc>
                <a:spcBef>
                  <a:spcPts val="0"/>
                </a:spcBef>
                <a:spcAft>
                  <a:spcPts val="0"/>
                </a:spcAft>
                <a:buClrTx/>
                <a:buSzTx/>
                <a:buFontTx/>
                <a:buNone/>
                <a:tabLst/>
                <a:defRPr/>
              </a:pPr>
              <a:endParaRPr kumimoji="0" lang="en-US" sz="1873" b="0" i="0" u="none" strike="noStrike" kern="0" cap="none" spc="0" normalizeH="0" baseline="0" noProof="0" dirty="0">
                <a:ln>
                  <a:noFill/>
                </a:ln>
                <a:gradFill>
                  <a:gsLst>
                    <a:gs pos="0">
                      <a:srgbClr val="505050"/>
                    </a:gs>
                    <a:gs pos="100000">
                      <a:srgbClr val="505050"/>
                    </a:gs>
                  </a:gsLst>
                  <a:lin ang="5400000" scaled="1"/>
                </a:gradFill>
                <a:effectLst/>
                <a:uLnTx/>
                <a:uFillTx/>
                <a:latin typeface="Segoe UI"/>
              </a:endParaRPr>
            </a:p>
          </p:txBody>
        </p:sp>
        <p:sp>
          <p:nvSpPr>
            <p:cNvPr id="70" name="Freeform 100"/>
            <p:cNvSpPr>
              <a:spLocks noEditPoints="1"/>
            </p:cNvSpPr>
            <p:nvPr/>
          </p:nvSpPr>
          <p:spPr bwMode="auto">
            <a:xfrm>
              <a:off x="2676525" y="7845425"/>
              <a:ext cx="219075" cy="219075"/>
            </a:xfrm>
            <a:custGeom>
              <a:avLst/>
              <a:gdLst>
                <a:gd name="T0" fmla="*/ 120 w 138"/>
                <a:gd name="T1" fmla="*/ 138 h 138"/>
                <a:gd name="T2" fmla="*/ 18 w 138"/>
                <a:gd name="T3" fmla="*/ 138 h 138"/>
                <a:gd name="T4" fmla="*/ 18 w 138"/>
                <a:gd name="T5" fmla="*/ 138 h 138"/>
                <a:gd name="T6" fmla="*/ 12 w 138"/>
                <a:gd name="T7" fmla="*/ 136 h 138"/>
                <a:gd name="T8" fmla="*/ 6 w 138"/>
                <a:gd name="T9" fmla="*/ 132 h 138"/>
                <a:gd name="T10" fmla="*/ 2 w 138"/>
                <a:gd name="T11" fmla="*/ 128 h 138"/>
                <a:gd name="T12" fmla="*/ 0 w 138"/>
                <a:gd name="T13" fmla="*/ 120 h 138"/>
                <a:gd name="T14" fmla="*/ 0 w 138"/>
                <a:gd name="T15" fmla="*/ 20 h 138"/>
                <a:gd name="T16" fmla="*/ 0 w 138"/>
                <a:gd name="T17" fmla="*/ 20 h 138"/>
                <a:gd name="T18" fmla="*/ 2 w 138"/>
                <a:gd name="T19" fmla="*/ 12 h 138"/>
                <a:gd name="T20" fmla="*/ 6 w 138"/>
                <a:gd name="T21" fmla="*/ 6 h 138"/>
                <a:gd name="T22" fmla="*/ 12 w 138"/>
                <a:gd name="T23" fmla="*/ 2 h 138"/>
                <a:gd name="T24" fmla="*/ 18 w 138"/>
                <a:gd name="T25" fmla="*/ 0 h 138"/>
                <a:gd name="T26" fmla="*/ 120 w 138"/>
                <a:gd name="T27" fmla="*/ 0 h 138"/>
                <a:gd name="T28" fmla="*/ 120 w 138"/>
                <a:gd name="T29" fmla="*/ 0 h 138"/>
                <a:gd name="T30" fmla="*/ 126 w 138"/>
                <a:gd name="T31" fmla="*/ 2 h 138"/>
                <a:gd name="T32" fmla="*/ 132 w 138"/>
                <a:gd name="T33" fmla="*/ 6 h 138"/>
                <a:gd name="T34" fmla="*/ 136 w 138"/>
                <a:gd name="T35" fmla="*/ 12 h 138"/>
                <a:gd name="T36" fmla="*/ 138 w 138"/>
                <a:gd name="T37" fmla="*/ 20 h 138"/>
                <a:gd name="T38" fmla="*/ 138 w 138"/>
                <a:gd name="T39" fmla="*/ 120 h 138"/>
                <a:gd name="T40" fmla="*/ 138 w 138"/>
                <a:gd name="T41" fmla="*/ 120 h 138"/>
                <a:gd name="T42" fmla="*/ 136 w 138"/>
                <a:gd name="T43" fmla="*/ 128 h 138"/>
                <a:gd name="T44" fmla="*/ 132 w 138"/>
                <a:gd name="T45" fmla="*/ 132 h 138"/>
                <a:gd name="T46" fmla="*/ 126 w 138"/>
                <a:gd name="T47" fmla="*/ 136 h 138"/>
                <a:gd name="T48" fmla="*/ 120 w 138"/>
                <a:gd name="T49" fmla="*/ 138 h 138"/>
                <a:gd name="T50" fmla="*/ 120 w 138"/>
                <a:gd name="T51" fmla="*/ 138 h 138"/>
                <a:gd name="T52" fmla="*/ 26 w 138"/>
                <a:gd name="T53" fmla="*/ 114 h 138"/>
                <a:gd name="T54" fmla="*/ 112 w 138"/>
                <a:gd name="T55" fmla="*/ 114 h 138"/>
                <a:gd name="T56" fmla="*/ 112 w 138"/>
                <a:gd name="T57" fmla="*/ 26 h 138"/>
                <a:gd name="T58" fmla="*/ 26 w 138"/>
                <a:gd name="T59" fmla="*/ 26 h 138"/>
                <a:gd name="T60" fmla="*/ 26 w 138"/>
                <a:gd name="T61" fmla="*/ 11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8" h="138">
                  <a:moveTo>
                    <a:pt x="120" y="138"/>
                  </a:moveTo>
                  <a:lnTo>
                    <a:pt x="18" y="138"/>
                  </a:lnTo>
                  <a:lnTo>
                    <a:pt x="18" y="138"/>
                  </a:lnTo>
                  <a:lnTo>
                    <a:pt x="12" y="136"/>
                  </a:lnTo>
                  <a:lnTo>
                    <a:pt x="6" y="132"/>
                  </a:lnTo>
                  <a:lnTo>
                    <a:pt x="2" y="128"/>
                  </a:lnTo>
                  <a:lnTo>
                    <a:pt x="0" y="120"/>
                  </a:lnTo>
                  <a:lnTo>
                    <a:pt x="0" y="20"/>
                  </a:lnTo>
                  <a:lnTo>
                    <a:pt x="0" y="20"/>
                  </a:lnTo>
                  <a:lnTo>
                    <a:pt x="2" y="12"/>
                  </a:lnTo>
                  <a:lnTo>
                    <a:pt x="6" y="6"/>
                  </a:lnTo>
                  <a:lnTo>
                    <a:pt x="12" y="2"/>
                  </a:lnTo>
                  <a:lnTo>
                    <a:pt x="18" y="0"/>
                  </a:lnTo>
                  <a:lnTo>
                    <a:pt x="120" y="0"/>
                  </a:lnTo>
                  <a:lnTo>
                    <a:pt x="120" y="0"/>
                  </a:lnTo>
                  <a:lnTo>
                    <a:pt x="126" y="2"/>
                  </a:lnTo>
                  <a:lnTo>
                    <a:pt x="132" y="6"/>
                  </a:lnTo>
                  <a:lnTo>
                    <a:pt x="136" y="12"/>
                  </a:lnTo>
                  <a:lnTo>
                    <a:pt x="138" y="20"/>
                  </a:lnTo>
                  <a:lnTo>
                    <a:pt x="138" y="120"/>
                  </a:lnTo>
                  <a:lnTo>
                    <a:pt x="138" y="120"/>
                  </a:lnTo>
                  <a:lnTo>
                    <a:pt x="136" y="128"/>
                  </a:lnTo>
                  <a:lnTo>
                    <a:pt x="132" y="132"/>
                  </a:lnTo>
                  <a:lnTo>
                    <a:pt x="126" y="136"/>
                  </a:lnTo>
                  <a:lnTo>
                    <a:pt x="120" y="138"/>
                  </a:lnTo>
                  <a:lnTo>
                    <a:pt x="120" y="138"/>
                  </a:lnTo>
                  <a:close/>
                  <a:moveTo>
                    <a:pt x="26" y="114"/>
                  </a:moveTo>
                  <a:lnTo>
                    <a:pt x="112" y="114"/>
                  </a:lnTo>
                  <a:lnTo>
                    <a:pt x="112" y="26"/>
                  </a:lnTo>
                  <a:lnTo>
                    <a:pt x="26" y="26"/>
                  </a:lnTo>
                  <a:lnTo>
                    <a:pt x="26" y="114"/>
                  </a:lnTo>
                  <a:close/>
                </a:path>
              </a:pathLst>
            </a:custGeom>
            <a:grpFill/>
            <a:ln w="9525">
              <a:noFill/>
              <a:round/>
              <a:headEnd/>
              <a:tailEnd/>
            </a:ln>
            <a:extLst/>
          </p:spPr>
          <p:txBody>
            <a:bodyPr vert="horz" wrap="square" lIns="95103" tIns="47551" rIns="95103" bIns="47551" numCol="1" anchor="t" anchorCtr="0" compatLnSpc="1">
              <a:prstTxWarp prst="textNoShape">
                <a:avLst/>
              </a:prstTxWarp>
            </a:bodyPr>
            <a:lstStyle/>
            <a:p>
              <a:pPr marL="0" marR="0" lvl="0" indent="0" defTabSz="950973" eaLnBrk="1" fontAlgn="auto" latinLnBrk="0" hangingPunct="1">
                <a:lnSpc>
                  <a:spcPct val="90000"/>
                </a:lnSpc>
                <a:spcBef>
                  <a:spcPts val="0"/>
                </a:spcBef>
                <a:spcAft>
                  <a:spcPts val="0"/>
                </a:spcAft>
                <a:buClrTx/>
                <a:buSzTx/>
                <a:buFontTx/>
                <a:buNone/>
                <a:tabLst/>
                <a:defRPr/>
              </a:pPr>
              <a:endParaRPr kumimoji="0" lang="en-US" sz="1873" b="0" i="0" u="none" strike="noStrike" kern="0" cap="none" spc="0" normalizeH="0" baseline="0" noProof="0" dirty="0">
                <a:ln>
                  <a:noFill/>
                </a:ln>
                <a:gradFill>
                  <a:gsLst>
                    <a:gs pos="0">
                      <a:srgbClr val="505050"/>
                    </a:gs>
                    <a:gs pos="100000">
                      <a:srgbClr val="505050"/>
                    </a:gs>
                  </a:gsLst>
                  <a:lin ang="5400000" scaled="1"/>
                </a:gradFill>
                <a:effectLst/>
                <a:uLnTx/>
                <a:uFillTx/>
                <a:latin typeface="Segoe UI"/>
              </a:endParaRPr>
            </a:p>
          </p:txBody>
        </p:sp>
        <p:sp>
          <p:nvSpPr>
            <p:cNvPr id="71" name="Freeform 101"/>
            <p:cNvSpPr>
              <a:spLocks noEditPoints="1"/>
            </p:cNvSpPr>
            <p:nvPr/>
          </p:nvSpPr>
          <p:spPr bwMode="auto">
            <a:xfrm>
              <a:off x="2428875" y="8343900"/>
              <a:ext cx="219075" cy="219075"/>
            </a:xfrm>
            <a:custGeom>
              <a:avLst/>
              <a:gdLst>
                <a:gd name="T0" fmla="*/ 120 w 138"/>
                <a:gd name="T1" fmla="*/ 138 h 138"/>
                <a:gd name="T2" fmla="*/ 18 w 138"/>
                <a:gd name="T3" fmla="*/ 138 h 138"/>
                <a:gd name="T4" fmla="*/ 18 w 138"/>
                <a:gd name="T5" fmla="*/ 138 h 138"/>
                <a:gd name="T6" fmla="*/ 12 w 138"/>
                <a:gd name="T7" fmla="*/ 136 h 138"/>
                <a:gd name="T8" fmla="*/ 6 w 138"/>
                <a:gd name="T9" fmla="*/ 132 h 138"/>
                <a:gd name="T10" fmla="*/ 2 w 138"/>
                <a:gd name="T11" fmla="*/ 126 h 138"/>
                <a:gd name="T12" fmla="*/ 0 w 138"/>
                <a:gd name="T13" fmla="*/ 120 h 138"/>
                <a:gd name="T14" fmla="*/ 0 w 138"/>
                <a:gd name="T15" fmla="*/ 18 h 138"/>
                <a:gd name="T16" fmla="*/ 0 w 138"/>
                <a:gd name="T17" fmla="*/ 18 h 138"/>
                <a:gd name="T18" fmla="*/ 2 w 138"/>
                <a:gd name="T19" fmla="*/ 12 h 138"/>
                <a:gd name="T20" fmla="*/ 6 w 138"/>
                <a:gd name="T21" fmla="*/ 6 h 138"/>
                <a:gd name="T22" fmla="*/ 12 w 138"/>
                <a:gd name="T23" fmla="*/ 2 h 138"/>
                <a:gd name="T24" fmla="*/ 18 w 138"/>
                <a:gd name="T25" fmla="*/ 0 h 138"/>
                <a:gd name="T26" fmla="*/ 120 w 138"/>
                <a:gd name="T27" fmla="*/ 0 h 138"/>
                <a:gd name="T28" fmla="*/ 120 w 138"/>
                <a:gd name="T29" fmla="*/ 0 h 138"/>
                <a:gd name="T30" fmla="*/ 126 w 138"/>
                <a:gd name="T31" fmla="*/ 2 h 138"/>
                <a:gd name="T32" fmla="*/ 132 w 138"/>
                <a:gd name="T33" fmla="*/ 6 h 138"/>
                <a:gd name="T34" fmla="*/ 136 w 138"/>
                <a:gd name="T35" fmla="*/ 12 h 138"/>
                <a:gd name="T36" fmla="*/ 138 w 138"/>
                <a:gd name="T37" fmla="*/ 18 h 138"/>
                <a:gd name="T38" fmla="*/ 138 w 138"/>
                <a:gd name="T39" fmla="*/ 120 h 138"/>
                <a:gd name="T40" fmla="*/ 138 w 138"/>
                <a:gd name="T41" fmla="*/ 120 h 138"/>
                <a:gd name="T42" fmla="*/ 136 w 138"/>
                <a:gd name="T43" fmla="*/ 126 h 138"/>
                <a:gd name="T44" fmla="*/ 132 w 138"/>
                <a:gd name="T45" fmla="*/ 132 h 138"/>
                <a:gd name="T46" fmla="*/ 126 w 138"/>
                <a:gd name="T47" fmla="*/ 136 h 138"/>
                <a:gd name="T48" fmla="*/ 120 w 138"/>
                <a:gd name="T49" fmla="*/ 138 h 138"/>
                <a:gd name="T50" fmla="*/ 120 w 138"/>
                <a:gd name="T51" fmla="*/ 138 h 138"/>
                <a:gd name="T52" fmla="*/ 26 w 138"/>
                <a:gd name="T53" fmla="*/ 112 h 138"/>
                <a:gd name="T54" fmla="*/ 112 w 138"/>
                <a:gd name="T55" fmla="*/ 112 h 138"/>
                <a:gd name="T56" fmla="*/ 112 w 138"/>
                <a:gd name="T57" fmla="*/ 26 h 138"/>
                <a:gd name="T58" fmla="*/ 26 w 138"/>
                <a:gd name="T59" fmla="*/ 26 h 138"/>
                <a:gd name="T60" fmla="*/ 26 w 138"/>
                <a:gd name="T61" fmla="*/ 11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8" h="138">
                  <a:moveTo>
                    <a:pt x="120" y="138"/>
                  </a:moveTo>
                  <a:lnTo>
                    <a:pt x="18" y="138"/>
                  </a:lnTo>
                  <a:lnTo>
                    <a:pt x="18" y="138"/>
                  </a:lnTo>
                  <a:lnTo>
                    <a:pt x="12" y="136"/>
                  </a:lnTo>
                  <a:lnTo>
                    <a:pt x="6" y="132"/>
                  </a:lnTo>
                  <a:lnTo>
                    <a:pt x="2" y="126"/>
                  </a:lnTo>
                  <a:lnTo>
                    <a:pt x="0" y="120"/>
                  </a:lnTo>
                  <a:lnTo>
                    <a:pt x="0" y="18"/>
                  </a:lnTo>
                  <a:lnTo>
                    <a:pt x="0" y="18"/>
                  </a:lnTo>
                  <a:lnTo>
                    <a:pt x="2" y="12"/>
                  </a:lnTo>
                  <a:lnTo>
                    <a:pt x="6" y="6"/>
                  </a:lnTo>
                  <a:lnTo>
                    <a:pt x="12" y="2"/>
                  </a:lnTo>
                  <a:lnTo>
                    <a:pt x="18" y="0"/>
                  </a:lnTo>
                  <a:lnTo>
                    <a:pt x="120" y="0"/>
                  </a:lnTo>
                  <a:lnTo>
                    <a:pt x="120" y="0"/>
                  </a:lnTo>
                  <a:lnTo>
                    <a:pt x="126" y="2"/>
                  </a:lnTo>
                  <a:lnTo>
                    <a:pt x="132" y="6"/>
                  </a:lnTo>
                  <a:lnTo>
                    <a:pt x="136" y="12"/>
                  </a:lnTo>
                  <a:lnTo>
                    <a:pt x="138" y="18"/>
                  </a:lnTo>
                  <a:lnTo>
                    <a:pt x="138" y="120"/>
                  </a:lnTo>
                  <a:lnTo>
                    <a:pt x="138" y="120"/>
                  </a:lnTo>
                  <a:lnTo>
                    <a:pt x="136" y="126"/>
                  </a:lnTo>
                  <a:lnTo>
                    <a:pt x="132" y="132"/>
                  </a:lnTo>
                  <a:lnTo>
                    <a:pt x="126" y="136"/>
                  </a:lnTo>
                  <a:lnTo>
                    <a:pt x="120" y="138"/>
                  </a:lnTo>
                  <a:lnTo>
                    <a:pt x="120" y="138"/>
                  </a:lnTo>
                  <a:close/>
                  <a:moveTo>
                    <a:pt x="26" y="112"/>
                  </a:moveTo>
                  <a:lnTo>
                    <a:pt x="112" y="112"/>
                  </a:lnTo>
                  <a:lnTo>
                    <a:pt x="112" y="26"/>
                  </a:lnTo>
                  <a:lnTo>
                    <a:pt x="26" y="26"/>
                  </a:lnTo>
                  <a:lnTo>
                    <a:pt x="26" y="112"/>
                  </a:lnTo>
                  <a:close/>
                </a:path>
              </a:pathLst>
            </a:custGeom>
            <a:grpFill/>
            <a:ln w="9525">
              <a:noFill/>
              <a:round/>
              <a:headEnd/>
              <a:tailEnd/>
            </a:ln>
            <a:extLst/>
          </p:spPr>
          <p:txBody>
            <a:bodyPr vert="horz" wrap="square" lIns="95103" tIns="47551" rIns="95103" bIns="47551" numCol="1" anchor="t" anchorCtr="0" compatLnSpc="1">
              <a:prstTxWarp prst="textNoShape">
                <a:avLst/>
              </a:prstTxWarp>
            </a:bodyPr>
            <a:lstStyle/>
            <a:p>
              <a:pPr marL="0" marR="0" lvl="0" indent="0" defTabSz="950973" eaLnBrk="1" fontAlgn="auto" latinLnBrk="0" hangingPunct="1">
                <a:lnSpc>
                  <a:spcPct val="90000"/>
                </a:lnSpc>
                <a:spcBef>
                  <a:spcPts val="0"/>
                </a:spcBef>
                <a:spcAft>
                  <a:spcPts val="0"/>
                </a:spcAft>
                <a:buClrTx/>
                <a:buSzTx/>
                <a:buFontTx/>
                <a:buNone/>
                <a:tabLst/>
                <a:defRPr/>
              </a:pPr>
              <a:endParaRPr kumimoji="0" lang="en-US" sz="1873" b="0" i="0" u="none" strike="noStrike" kern="0" cap="none" spc="0" normalizeH="0" baseline="0" noProof="0" dirty="0">
                <a:ln>
                  <a:noFill/>
                </a:ln>
                <a:gradFill>
                  <a:gsLst>
                    <a:gs pos="0">
                      <a:srgbClr val="505050"/>
                    </a:gs>
                    <a:gs pos="100000">
                      <a:srgbClr val="505050"/>
                    </a:gs>
                  </a:gsLst>
                  <a:lin ang="5400000" scaled="1"/>
                </a:gradFill>
                <a:effectLst/>
                <a:uLnTx/>
                <a:uFillTx/>
                <a:latin typeface="Segoe UI"/>
              </a:endParaRPr>
            </a:p>
          </p:txBody>
        </p:sp>
        <p:sp>
          <p:nvSpPr>
            <p:cNvPr id="72" name="Freeform 102"/>
            <p:cNvSpPr>
              <a:spLocks noEditPoints="1"/>
            </p:cNvSpPr>
            <p:nvPr/>
          </p:nvSpPr>
          <p:spPr bwMode="auto">
            <a:xfrm>
              <a:off x="2676525" y="8343900"/>
              <a:ext cx="219075" cy="219075"/>
            </a:xfrm>
            <a:custGeom>
              <a:avLst/>
              <a:gdLst>
                <a:gd name="T0" fmla="*/ 120 w 138"/>
                <a:gd name="T1" fmla="*/ 138 h 138"/>
                <a:gd name="T2" fmla="*/ 18 w 138"/>
                <a:gd name="T3" fmla="*/ 138 h 138"/>
                <a:gd name="T4" fmla="*/ 18 w 138"/>
                <a:gd name="T5" fmla="*/ 138 h 138"/>
                <a:gd name="T6" fmla="*/ 12 w 138"/>
                <a:gd name="T7" fmla="*/ 136 h 138"/>
                <a:gd name="T8" fmla="*/ 6 w 138"/>
                <a:gd name="T9" fmla="*/ 132 h 138"/>
                <a:gd name="T10" fmla="*/ 2 w 138"/>
                <a:gd name="T11" fmla="*/ 126 h 138"/>
                <a:gd name="T12" fmla="*/ 0 w 138"/>
                <a:gd name="T13" fmla="*/ 120 h 138"/>
                <a:gd name="T14" fmla="*/ 0 w 138"/>
                <a:gd name="T15" fmla="*/ 18 h 138"/>
                <a:gd name="T16" fmla="*/ 0 w 138"/>
                <a:gd name="T17" fmla="*/ 18 h 138"/>
                <a:gd name="T18" fmla="*/ 2 w 138"/>
                <a:gd name="T19" fmla="*/ 12 h 138"/>
                <a:gd name="T20" fmla="*/ 6 w 138"/>
                <a:gd name="T21" fmla="*/ 6 h 138"/>
                <a:gd name="T22" fmla="*/ 12 w 138"/>
                <a:gd name="T23" fmla="*/ 2 h 138"/>
                <a:gd name="T24" fmla="*/ 18 w 138"/>
                <a:gd name="T25" fmla="*/ 0 h 138"/>
                <a:gd name="T26" fmla="*/ 120 w 138"/>
                <a:gd name="T27" fmla="*/ 0 h 138"/>
                <a:gd name="T28" fmla="*/ 120 w 138"/>
                <a:gd name="T29" fmla="*/ 0 h 138"/>
                <a:gd name="T30" fmla="*/ 126 w 138"/>
                <a:gd name="T31" fmla="*/ 2 h 138"/>
                <a:gd name="T32" fmla="*/ 132 w 138"/>
                <a:gd name="T33" fmla="*/ 6 h 138"/>
                <a:gd name="T34" fmla="*/ 136 w 138"/>
                <a:gd name="T35" fmla="*/ 12 h 138"/>
                <a:gd name="T36" fmla="*/ 138 w 138"/>
                <a:gd name="T37" fmla="*/ 18 h 138"/>
                <a:gd name="T38" fmla="*/ 138 w 138"/>
                <a:gd name="T39" fmla="*/ 120 h 138"/>
                <a:gd name="T40" fmla="*/ 138 w 138"/>
                <a:gd name="T41" fmla="*/ 120 h 138"/>
                <a:gd name="T42" fmla="*/ 136 w 138"/>
                <a:gd name="T43" fmla="*/ 126 h 138"/>
                <a:gd name="T44" fmla="*/ 132 w 138"/>
                <a:gd name="T45" fmla="*/ 132 h 138"/>
                <a:gd name="T46" fmla="*/ 126 w 138"/>
                <a:gd name="T47" fmla="*/ 136 h 138"/>
                <a:gd name="T48" fmla="*/ 120 w 138"/>
                <a:gd name="T49" fmla="*/ 138 h 138"/>
                <a:gd name="T50" fmla="*/ 120 w 138"/>
                <a:gd name="T51" fmla="*/ 138 h 138"/>
                <a:gd name="T52" fmla="*/ 26 w 138"/>
                <a:gd name="T53" fmla="*/ 112 h 138"/>
                <a:gd name="T54" fmla="*/ 112 w 138"/>
                <a:gd name="T55" fmla="*/ 112 h 138"/>
                <a:gd name="T56" fmla="*/ 112 w 138"/>
                <a:gd name="T57" fmla="*/ 26 h 138"/>
                <a:gd name="T58" fmla="*/ 26 w 138"/>
                <a:gd name="T59" fmla="*/ 26 h 138"/>
                <a:gd name="T60" fmla="*/ 26 w 138"/>
                <a:gd name="T61" fmla="*/ 11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8" h="138">
                  <a:moveTo>
                    <a:pt x="120" y="138"/>
                  </a:moveTo>
                  <a:lnTo>
                    <a:pt x="18" y="138"/>
                  </a:lnTo>
                  <a:lnTo>
                    <a:pt x="18" y="138"/>
                  </a:lnTo>
                  <a:lnTo>
                    <a:pt x="12" y="136"/>
                  </a:lnTo>
                  <a:lnTo>
                    <a:pt x="6" y="132"/>
                  </a:lnTo>
                  <a:lnTo>
                    <a:pt x="2" y="126"/>
                  </a:lnTo>
                  <a:lnTo>
                    <a:pt x="0" y="120"/>
                  </a:lnTo>
                  <a:lnTo>
                    <a:pt x="0" y="18"/>
                  </a:lnTo>
                  <a:lnTo>
                    <a:pt x="0" y="18"/>
                  </a:lnTo>
                  <a:lnTo>
                    <a:pt x="2" y="12"/>
                  </a:lnTo>
                  <a:lnTo>
                    <a:pt x="6" y="6"/>
                  </a:lnTo>
                  <a:lnTo>
                    <a:pt x="12" y="2"/>
                  </a:lnTo>
                  <a:lnTo>
                    <a:pt x="18" y="0"/>
                  </a:lnTo>
                  <a:lnTo>
                    <a:pt x="120" y="0"/>
                  </a:lnTo>
                  <a:lnTo>
                    <a:pt x="120" y="0"/>
                  </a:lnTo>
                  <a:lnTo>
                    <a:pt x="126" y="2"/>
                  </a:lnTo>
                  <a:lnTo>
                    <a:pt x="132" y="6"/>
                  </a:lnTo>
                  <a:lnTo>
                    <a:pt x="136" y="12"/>
                  </a:lnTo>
                  <a:lnTo>
                    <a:pt x="138" y="18"/>
                  </a:lnTo>
                  <a:lnTo>
                    <a:pt x="138" y="120"/>
                  </a:lnTo>
                  <a:lnTo>
                    <a:pt x="138" y="120"/>
                  </a:lnTo>
                  <a:lnTo>
                    <a:pt x="136" y="126"/>
                  </a:lnTo>
                  <a:lnTo>
                    <a:pt x="132" y="132"/>
                  </a:lnTo>
                  <a:lnTo>
                    <a:pt x="126" y="136"/>
                  </a:lnTo>
                  <a:lnTo>
                    <a:pt x="120" y="138"/>
                  </a:lnTo>
                  <a:lnTo>
                    <a:pt x="120" y="138"/>
                  </a:lnTo>
                  <a:close/>
                  <a:moveTo>
                    <a:pt x="26" y="112"/>
                  </a:moveTo>
                  <a:lnTo>
                    <a:pt x="112" y="112"/>
                  </a:lnTo>
                  <a:lnTo>
                    <a:pt x="112" y="26"/>
                  </a:lnTo>
                  <a:lnTo>
                    <a:pt x="26" y="26"/>
                  </a:lnTo>
                  <a:lnTo>
                    <a:pt x="26" y="112"/>
                  </a:lnTo>
                  <a:close/>
                </a:path>
              </a:pathLst>
            </a:custGeom>
            <a:grpFill/>
            <a:ln w="9525">
              <a:noFill/>
              <a:round/>
              <a:headEnd/>
              <a:tailEnd/>
            </a:ln>
            <a:extLst/>
          </p:spPr>
          <p:txBody>
            <a:bodyPr vert="horz" wrap="square" lIns="95103" tIns="47551" rIns="95103" bIns="47551" numCol="1" anchor="t" anchorCtr="0" compatLnSpc="1">
              <a:prstTxWarp prst="textNoShape">
                <a:avLst/>
              </a:prstTxWarp>
            </a:bodyPr>
            <a:lstStyle/>
            <a:p>
              <a:pPr marL="0" marR="0" lvl="0" indent="0" defTabSz="950973" eaLnBrk="1" fontAlgn="auto" latinLnBrk="0" hangingPunct="1">
                <a:lnSpc>
                  <a:spcPct val="90000"/>
                </a:lnSpc>
                <a:spcBef>
                  <a:spcPts val="0"/>
                </a:spcBef>
                <a:spcAft>
                  <a:spcPts val="0"/>
                </a:spcAft>
                <a:buClrTx/>
                <a:buSzTx/>
                <a:buFontTx/>
                <a:buNone/>
                <a:tabLst/>
                <a:defRPr/>
              </a:pPr>
              <a:endParaRPr kumimoji="0" lang="en-US" sz="1873" b="0" i="0" u="none" strike="noStrike" kern="0" cap="none" spc="0" normalizeH="0" baseline="0" noProof="0" dirty="0">
                <a:ln>
                  <a:noFill/>
                </a:ln>
                <a:gradFill>
                  <a:gsLst>
                    <a:gs pos="0">
                      <a:srgbClr val="505050"/>
                    </a:gs>
                    <a:gs pos="100000">
                      <a:srgbClr val="505050"/>
                    </a:gs>
                  </a:gsLst>
                  <a:lin ang="5400000" scaled="1"/>
                </a:gradFill>
                <a:effectLst/>
                <a:uLnTx/>
                <a:uFillTx/>
                <a:latin typeface="Segoe UI"/>
              </a:endParaRPr>
            </a:p>
          </p:txBody>
        </p:sp>
        <p:sp>
          <p:nvSpPr>
            <p:cNvPr id="73" name="Freeform 103"/>
            <p:cNvSpPr>
              <a:spLocks/>
            </p:cNvSpPr>
            <p:nvPr/>
          </p:nvSpPr>
          <p:spPr bwMode="auto">
            <a:xfrm>
              <a:off x="2330450" y="8623300"/>
              <a:ext cx="422275" cy="41275"/>
            </a:xfrm>
            <a:custGeom>
              <a:avLst/>
              <a:gdLst>
                <a:gd name="T0" fmla="*/ 264 w 266"/>
                <a:gd name="T1" fmla="*/ 4 h 26"/>
                <a:gd name="T2" fmla="*/ 264 w 266"/>
                <a:gd name="T3" fmla="*/ 2 h 26"/>
                <a:gd name="T4" fmla="*/ 266 w 266"/>
                <a:gd name="T5" fmla="*/ 0 h 26"/>
                <a:gd name="T6" fmla="*/ 0 w 266"/>
                <a:gd name="T7" fmla="*/ 0 h 26"/>
                <a:gd name="T8" fmla="*/ 0 w 266"/>
                <a:gd name="T9" fmla="*/ 26 h 26"/>
                <a:gd name="T10" fmla="*/ 250 w 266"/>
                <a:gd name="T11" fmla="*/ 26 h 26"/>
                <a:gd name="T12" fmla="*/ 250 w 266"/>
                <a:gd name="T13" fmla="*/ 26 h 26"/>
                <a:gd name="T14" fmla="*/ 256 w 266"/>
                <a:gd name="T15" fmla="*/ 12 h 26"/>
                <a:gd name="T16" fmla="*/ 264 w 266"/>
                <a:gd name="T17" fmla="*/ 4 h 26"/>
                <a:gd name="T18" fmla="*/ 264 w 266"/>
                <a:gd name="T19"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6" h="26">
                  <a:moveTo>
                    <a:pt x="264" y="4"/>
                  </a:moveTo>
                  <a:lnTo>
                    <a:pt x="264" y="2"/>
                  </a:lnTo>
                  <a:lnTo>
                    <a:pt x="266" y="0"/>
                  </a:lnTo>
                  <a:lnTo>
                    <a:pt x="0" y="0"/>
                  </a:lnTo>
                  <a:lnTo>
                    <a:pt x="0" y="26"/>
                  </a:lnTo>
                  <a:lnTo>
                    <a:pt x="250" y="26"/>
                  </a:lnTo>
                  <a:lnTo>
                    <a:pt x="250" y="26"/>
                  </a:lnTo>
                  <a:lnTo>
                    <a:pt x="256" y="12"/>
                  </a:lnTo>
                  <a:lnTo>
                    <a:pt x="264" y="4"/>
                  </a:lnTo>
                  <a:lnTo>
                    <a:pt x="264" y="4"/>
                  </a:lnTo>
                  <a:close/>
                </a:path>
              </a:pathLst>
            </a:custGeom>
            <a:grpFill/>
            <a:ln w="9525">
              <a:noFill/>
              <a:round/>
              <a:headEnd/>
              <a:tailEnd/>
            </a:ln>
            <a:extLst/>
          </p:spPr>
          <p:txBody>
            <a:bodyPr vert="horz" wrap="square" lIns="95103" tIns="47551" rIns="95103" bIns="47551" numCol="1" anchor="t" anchorCtr="0" compatLnSpc="1">
              <a:prstTxWarp prst="textNoShape">
                <a:avLst/>
              </a:prstTxWarp>
            </a:bodyPr>
            <a:lstStyle/>
            <a:p>
              <a:pPr marL="0" marR="0" lvl="0" indent="0" defTabSz="950973" eaLnBrk="1" fontAlgn="auto" latinLnBrk="0" hangingPunct="1">
                <a:lnSpc>
                  <a:spcPct val="90000"/>
                </a:lnSpc>
                <a:spcBef>
                  <a:spcPts val="0"/>
                </a:spcBef>
                <a:spcAft>
                  <a:spcPts val="0"/>
                </a:spcAft>
                <a:buClrTx/>
                <a:buSzTx/>
                <a:buFontTx/>
                <a:buNone/>
                <a:tabLst/>
                <a:defRPr/>
              </a:pPr>
              <a:endParaRPr kumimoji="0" lang="en-US" sz="1873" b="0" i="0" u="none" strike="noStrike" kern="0" cap="none" spc="0" normalizeH="0" baseline="0" noProof="0" dirty="0">
                <a:ln>
                  <a:noFill/>
                </a:ln>
                <a:gradFill>
                  <a:gsLst>
                    <a:gs pos="0">
                      <a:srgbClr val="505050"/>
                    </a:gs>
                    <a:gs pos="100000">
                      <a:srgbClr val="505050"/>
                    </a:gs>
                  </a:gsLst>
                  <a:lin ang="5400000" scaled="1"/>
                </a:gradFill>
                <a:effectLst/>
                <a:uLnTx/>
                <a:uFillTx/>
                <a:latin typeface="Segoe UI"/>
              </a:endParaRPr>
            </a:p>
          </p:txBody>
        </p:sp>
        <p:sp>
          <p:nvSpPr>
            <p:cNvPr id="74" name="Freeform 104"/>
            <p:cNvSpPr>
              <a:spLocks/>
            </p:cNvSpPr>
            <p:nvPr/>
          </p:nvSpPr>
          <p:spPr bwMode="auto">
            <a:xfrm>
              <a:off x="2676525" y="8096250"/>
              <a:ext cx="219075" cy="215900"/>
            </a:xfrm>
            <a:custGeom>
              <a:avLst/>
              <a:gdLst>
                <a:gd name="T0" fmla="*/ 86 w 138"/>
                <a:gd name="T1" fmla="*/ 112 h 136"/>
                <a:gd name="T2" fmla="*/ 26 w 138"/>
                <a:gd name="T3" fmla="*/ 112 h 136"/>
                <a:gd name="T4" fmla="*/ 26 w 138"/>
                <a:gd name="T5" fmla="*/ 24 h 136"/>
                <a:gd name="T6" fmla="*/ 112 w 138"/>
                <a:gd name="T7" fmla="*/ 24 h 136"/>
                <a:gd name="T8" fmla="*/ 112 w 138"/>
                <a:gd name="T9" fmla="*/ 38 h 136"/>
                <a:gd name="T10" fmla="*/ 114 w 138"/>
                <a:gd name="T11" fmla="*/ 38 h 136"/>
                <a:gd name="T12" fmla="*/ 114 w 138"/>
                <a:gd name="T13" fmla="*/ 38 h 136"/>
                <a:gd name="T14" fmla="*/ 118 w 138"/>
                <a:gd name="T15" fmla="*/ 38 h 136"/>
                <a:gd name="T16" fmla="*/ 124 w 138"/>
                <a:gd name="T17" fmla="*/ 38 h 136"/>
                <a:gd name="T18" fmla="*/ 124 w 138"/>
                <a:gd name="T19" fmla="*/ 38 h 136"/>
                <a:gd name="T20" fmla="*/ 138 w 138"/>
                <a:gd name="T21" fmla="*/ 50 h 136"/>
                <a:gd name="T22" fmla="*/ 138 w 138"/>
                <a:gd name="T23" fmla="*/ 18 h 136"/>
                <a:gd name="T24" fmla="*/ 138 w 138"/>
                <a:gd name="T25" fmla="*/ 18 h 136"/>
                <a:gd name="T26" fmla="*/ 136 w 138"/>
                <a:gd name="T27" fmla="*/ 10 h 136"/>
                <a:gd name="T28" fmla="*/ 132 w 138"/>
                <a:gd name="T29" fmla="*/ 4 h 136"/>
                <a:gd name="T30" fmla="*/ 126 w 138"/>
                <a:gd name="T31" fmla="*/ 2 h 136"/>
                <a:gd name="T32" fmla="*/ 120 w 138"/>
                <a:gd name="T33" fmla="*/ 0 h 136"/>
                <a:gd name="T34" fmla="*/ 18 w 138"/>
                <a:gd name="T35" fmla="*/ 0 h 136"/>
                <a:gd name="T36" fmla="*/ 18 w 138"/>
                <a:gd name="T37" fmla="*/ 0 h 136"/>
                <a:gd name="T38" fmla="*/ 12 w 138"/>
                <a:gd name="T39" fmla="*/ 2 h 136"/>
                <a:gd name="T40" fmla="*/ 6 w 138"/>
                <a:gd name="T41" fmla="*/ 4 h 136"/>
                <a:gd name="T42" fmla="*/ 2 w 138"/>
                <a:gd name="T43" fmla="*/ 10 h 136"/>
                <a:gd name="T44" fmla="*/ 0 w 138"/>
                <a:gd name="T45" fmla="*/ 18 h 136"/>
                <a:gd name="T46" fmla="*/ 0 w 138"/>
                <a:gd name="T47" fmla="*/ 118 h 136"/>
                <a:gd name="T48" fmla="*/ 0 w 138"/>
                <a:gd name="T49" fmla="*/ 118 h 136"/>
                <a:gd name="T50" fmla="*/ 2 w 138"/>
                <a:gd name="T51" fmla="*/ 126 h 136"/>
                <a:gd name="T52" fmla="*/ 6 w 138"/>
                <a:gd name="T53" fmla="*/ 132 h 136"/>
                <a:gd name="T54" fmla="*/ 12 w 138"/>
                <a:gd name="T55" fmla="*/ 136 h 136"/>
                <a:gd name="T56" fmla="*/ 18 w 138"/>
                <a:gd name="T57" fmla="*/ 136 h 136"/>
                <a:gd name="T58" fmla="*/ 102 w 138"/>
                <a:gd name="T59" fmla="*/ 136 h 136"/>
                <a:gd name="T60" fmla="*/ 102 w 138"/>
                <a:gd name="T61" fmla="*/ 136 h 136"/>
                <a:gd name="T62" fmla="*/ 86 w 138"/>
                <a:gd name="T63" fmla="*/ 112 h 136"/>
                <a:gd name="T64" fmla="*/ 86 w 138"/>
                <a:gd name="T65" fmla="*/ 11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 h="136">
                  <a:moveTo>
                    <a:pt x="86" y="112"/>
                  </a:moveTo>
                  <a:lnTo>
                    <a:pt x="26" y="112"/>
                  </a:lnTo>
                  <a:lnTo>
                    <a:pt x="26" y="24"/>
                  </a:lnTo>
                  <a:lnTo>
                    <a:pt x="112" y="24"/>
                  </a:lnTo>
                  <a:lnTo>
                    <a:pt x="112" y="38"/>
                  </a:lnTo>
                  <a:lnTo>
                    <a:pt x="114" y="38"/>
                  </a:lnTo>
                  <a:lnTo>
                    <a:pt x="114" y="38"/>
                  </a:lnTo>
                  <a:lnTo>
                    <a:pt x="118" y="38"/>
                  </a:lnTo>
                  <a:lnTo>
                    <a:pt x="124" y="38"/>
                  </a:lnTo>
                  <a:lnTo>
                    <a:pt x="124" y="38"/>
                  </a:lnTo>
                  <a:lnTo>
                    <a:pt x="138" y="50"/>
                  </a:lnTo>
                  <a:lnTo>
                    <a:pt x="138" y="18"/>
                  </a:lnTo>
                  <a:lnTo>
                    <a:pt x="138" y="18"/>
                  </a:lnTo>
                  <a:lnTo>
                    <a:pt x="136" y="10"/>
                  </a:lnTo>
                  <a:lnTo>
                    <a:pt x="132" y="4"/>
                  </a:lnTo>
                  <a:lnTo>
                    <a:pt x="126" y="2"/>
                  </a:lnTo>
                  <a:lnTo>
                    <a:pt x="120" y="0"/>
                  </a:lnTo>
                  <a:lnTo>
                    <a:pt x="18" y="0"/>
                  </a:lnTo>
                  <a:lnTo>
                    <a:pt x="18" y="0"/>
                  </a:lnTo>
                  <a:lnTo>
                    <a:pt x="12" y="2"/>
                  </a:lnTo>
                  <a:lnTo>
                    <a:pt x="6" y="4"/>
                  </a:lnTo>
                  <a:lnTo>
                    <a:pt x="2" y="10"/>
                  </a:lnTo>
                  <a:lnTo>
                    <a:pt x="0" y="18"/>
                  </a:lnTo>
                  <a:lnTo>
                    <a:pt x="0" y="118"/>
                  </a:lnTo>
                  <a:lnTo>
                    <a:pt x="0" y="118"/>
                  </a:lnTo>
                  <a:lnTo>
                    <a:pt x="2" y="126"/>
                  </a:lnTo>
                  <a:lnTo>
                    <a:pt x="6" y="132"/>
                  </a:lnTo>
                  <a:lnTo>
                    <a:pt x="12" y="136"/>
                  </a:lnTo>
                  <a:lnTo>
                    <a:pt x="18" y="136"/>
                  </a:lnTo>
                  <a:lnTo>
                    <a:pt x="102" y="136"/>
                  </a:lnTo>
                  <a:lnTo>
                    <a:pt x="102" y="136"/>
                  </a:lnTo>
                  <a:lnTo>
                    <a:pt x="86" y="112"/>
                  </a:lnTo>
                  <a:lnTo>
                    <a:pt x="86" y="112"/>
                  </a:lnTo>
                  <a:close/>
                </a:path>
              </a:pathLst>
            </a:custGeom>
            <a:grpFill/>
            <a:ln w="9525">
              <a:noFill/>
              <a:round/>
              <a:headEnd/>
              <a:tailEnd/>
            </a:ln>
            <a:extLst/>
          </p:spPr>
          <p:txBody>
            <a:bodyPr vert="horz" wrap="square" lIns="95103" tIns="47551" rIns="95103" bIns="47551" numCol="1" anchor="t" anchorCtr="0" compatLnSpc="1">
              <a:prstTxWarp prst="textNoShape">
                <a:avLst/>
              </a:prstTxWarp>
            </a:bodyPr>
            <a:lstStyle/>
            <a:p>
              <a:pPr marL="0" marR="0" lvl="0" indent="0" defTabSz="950973" eaLnBrk="1" fontAlgn="auto" latinLnBrk="0" hangingPunct="1">
                <a:lnSpc>
                  <a:spcPct val="90000"/>
                </a:lnSpc>
                <a:spcBef>
                  <a:spcPts val="0"/>
                </a:spcBef>
                <a:spcAft>
                  <a:spcPts val="0"/>
                </a:spcAft>
                <a:buClrTx/>
                <a:buSzTx/>
                <a:buFontTx/>
                <a:buNone/>
                <a:tabLst/>
                <a:defRPr/>
              </a:pPr>
              <a:endParaRPr kumimoji="0" lang="en-US" sz="1873" b="0" i="0" u="none" strike="noStrike" kern="0" cap="none" spc="0" normalizeH="0" baseline="0" noProof="0" dirty="0">
                <a:ln>
                  <a:noFill/>
                </a:ln>
                <a:gradFill>
                  <a:gsLst>
                    <a:gs pos="0">
                      <a:srgbClr val="505050"/>
                    </a:gs>
                    <a:gs pos="100000">
                      <a:srgbClr val="505050"/>
                    </a:gs>
                  </a:gsLst>
                  <a:lin ang="5400000" scaled="1"/>
                </a:gradFill>
                <a:effectLst/>
                <a:uLnTx/>
                <a:uFillTx/>
                <a:latin typeface="Segoe UI"/>
              </a:endParaRPr>
            </a:p>
          </p:txBody>
        </p:sp>
        <p:sp>
          <p:nvSpPr>
            <p:cNvPr id="75" name="Freeform 105"/>
            <p:cNvSpPr>
              <a:spLocks noEditPoints="1"/>
            </p:cNvSpPr>
            <p:nvPr/>
          </p:nvSpPr>
          <p:spPr bwMode="auto">
            <a:xfrm>
              <a:off x="2724157" y="8156572"/>
              <a:ext cx="952503" cy="976314"/>
            </a:xfrm>
            <a:custGeom>
              <a:avLst/>
              <a:gdLst>
                <a:gd name="T0" fmla="*/ 386 w 600"/>
                <a:gd name="T1" fmla="*/ 609 h 615"/>
                <a:gd name="T2" fmla="*/ 370 w 600"/>
                <a:gd name="T3" fmla="*/ 581 h 615"/>
                <a:gd name="T4" fmla="*/ 338 w 600"/>
                <a:gd name="T5" fmla="*/ 565 h 615"/>
                <a:gd name="T6" fmla="*/ 256 w 600"/>
                <a:gd name="T7" fmla="*/ 545 h 615"/>
                <a:gd name="T8" fmla="*/ 138 w 600"/>
                <a:gd name="T9" fmla="*/ 457 h 615"/>
                <a:gd name="T10" fmla="*/ 100 w 600"/>
                <a:gd name="T11" fmla="*/ 412 h 615"/>
                <a:gd name="T12" fmla="*/ 34 w 600"/>
                <a:gd name="T13" fmla="*/ 358 h 615"/>
                <a:gd name="T14" fmla="*/ 4 w 600"/>
                <a:gd name="T15" fmla="*/ 342 h 615"/>
                <a:gd name="T16" fmla="*/ 10 w 600"/>
                <a:gd name="T17" fmla="*/ 306 h 615"/>
                <a:gd name="T18" fmla="*/ 40 w 600"/>
                <a:gd name="T19" fmla="*/ 284 h 615"/>
                <a:gd name="T20" fmla="*/ 102 w 600"/>
                <a:gd name="T21" fmla="*/ 286 h 615"/>
                <a:gd name="T22" fmla="*/ 178 w 600"/>
                <a:gd name="T23" fmla="*/ 336 h 615"/>
                <a:gd name="T24" fmla="*/ 200 w 600"/>
                <a:gd name="T25" fmla="*/ 310 h 615"/>
                <a:gd name="T26" fmla="*/ 54 w 600"/>
                <a:gd name="T27" fmla="*/ 74 h 615"/>
                <a:gd name="T28" fmla="*/ 46 w 600"/>
                <a:gd name="T29" fmla="*/ 30 h 615"/>
                <a:gd name="T30" fmla="*/ 78 w 600"/>
                <a:gd name="T31" fmla="*/ 2 h 615"/>
                <a:gd name="T32" fmla="*/ 94 w 600"/>
                <a:gd name="T33" fmla="*/ 0 h 615"/>
                <a:gd name="T34" fmla="*/ 216 w 600"/>
                <a:gd name="T35" fmla="*/ 144 h 615"/>
                <a:gd name="T36" fmla="*/ 314 w 600"/>
                <a:gd name="T37" fmla="*/ 174 h 615"/>
                <a:gd name="T38" fmla="*/ 468 w 600"/>
                <a:gd name="T39" fmla="*/ 194 h 615"/>
                <a:gd name="T40" fmla="*/ 494 w 600"/>
                <a:gd name="T41" fmla="*/ 204 h 615"/>
                <a:gd name="T42" fmla="*/ 584 w 600"/>
                <a:gd name="T43" fmla="*/ 410 h 615"/>
                <a:gd name="T44" fmla="*/ 590 w 600"/>
                <a:gd name="T45" fmla="*/ 477 h 615"/>
                <a:gd name="T46" fmla="*/ 600 w 600"/>
                <a:gd name="T47" fmla="*/ 507 h 615"/>
                <a:gd name="T48" fmla="*/ 578 w 600"/>
                <a:gd name="T49" fmla="*/ 535 h 615"/>
                <a:gd name="T50" fmla="*/ 400 w 600"/>
                <a:gd name="T51" fmla="*/ 615 h 615"/>
                <a:gd name="T52" fmla="*/ 352 w 600"/>
                <a:gd name="T53" fmla="*/ 539 h 615"/>
                <a:gd name="T54" fmla="*/ 394 w 600"/>
                <a:gd name="T55" fmla="*/ 569 h 615"/>
                <a:gd name="T56" fmla="*/ 502 w 600"/>
                <a:gd name="T57" fmla="*/ 547 h 615"/>
                <a:gd name="T58" fmla="*/ 570 w 600"/>
                <a:gd name="T59" fmla="*/ 499 h 615"/>
                <a:gd name="T60" fmla="*/ 562 w 600"/>
                <a:gd name="T61" fmla="*/ 430 h 615"/>
                <a:gd name="T62" fmla="*/ 504 w 600"/>
                <a:gd name="T63" fmla="*/ 278 h 615"/>
                <a:gd name="T64" fmla="*/ 364 w 600"/>
                <a:gd name="T65" fmla="*/ 202 h 615"/>
                <a:gd name="T66" fmla="*/ 274 w 600"/>
                <a:gd name="T67" fmla="*/ 200 h 615"/>
                <a:gd name="T68" fmla="*/ 232 w 600"/>
                <a:gd name="T69" fmla="*/ 208 h 615"/>
                <a:gd name="T70" fmla="*/ 160 w 600"/>
                <a:gd name="T71" fmla="*/ 110 h 615"/>
                <a:gd name="T72" fmla="*/ 84 w 600"/>
                <a:gd name="T73" fmla="*/ 26 h 615"/>
                <a:gd name="T74" fmla="*/ 68 w 600"/>
                <a:gd name="T75" fmla="*/ 44 h 615"/>
                <a:gd name="T76" fmla="*/ 180 w 600"/>
                <a:gd name="T77" fmla="*/ 218 h 615"/>
                <a:gd name="T78" fmla="*/ 234 w 600"/>
                <a:gd name="T79" fmla="*/ 332 h 615"/>
                <a:gd name="T80" fmla="*/ 230 w 600"/>
                <a:gd name="T81" fmla="*/ 352 h 615"/>
                <a:gd name="T82" fmla="*/ 188 w 600"/>
                <a:gd name="T83" fmla="*/ 358 h 615"/>
                <a:gd name="T84" fmla="*/ 168 w 600"/>
                <a:gd name="T85" fmla="*/ 362 h 615"/>
                <a:gd name="T86" fmla="*/ 120 w 600"/>
                <a:gd name="T87" fmla="*/ 322 h 615"/>
                <a:gd name="T88" fmla="*/ 58 w 600"/>
                <a:gd name="T89" fmla="*/ 306 h 615"/>
                <a:gd name="T90" fmla="*/ 26 w 600"/>
                <a:gd name="T91" fmla="*/ 326 h 615"/>
                <a:gd name="T92" fmla="*/ 56 w 600"/>
                <a:gd name="T93" fmla="*/ 344 h 615"/>
                <a:gd name="T94" fmla="*/ 136 w 600"/>
                <a:gd name="T95" fmla="*/ 416 h 615"/>
                <a:gd name="T96" fmla="*/ 202 w 600"/>
                <a:gd name="T97" fmla="*/ 483 h 615"/>
                <a:gd name="T98" fmla="*/ 300 w 600"/>
                <a:gd name="T99" fmla="*/ 535 h 615"/>
                <a:gd name="T100" fmla="*/ 352 w 600"/>
                <a:gd name="T101" fmla="*/ 539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00" h="615">
                  <a:moveTo>
                    <a:pt x="396" y="615"/>
                  </a:moveTo>
                  <a:lnTo>
                    <a:pt x="396" y="615"/>
                  </a:lnTo>
                  <a:lnTo>
                    <a:pt x="390" y="613"/>
                  </a:lnTo>
                  <a:lnTo>
                    <a:pt x="390" y="613"/>
                  </a:lnTo>
                  <a:lnTo>
                    <a:pt x="386" y="609"/>
                  </a:lnTo>
                  <a:lnTo>
                    <a:pt x="384" y="603"/>
                  </a:lnTo>
                  <a:lnTo>
                    <a:pt x="384" y="603"/>
                  </a:lnTo>
                  <a:lnTo>
                    <a:pt x="382" y="597"/>
                  </a:lnTo>
                  <a:lnTo>
                    <a:pt x="380" y="591"/>
                  </a:lnTo>
                  <a:lnTo>
                    <a:pt x="370" y="581"/>
                  </a:lnTo>
                  <a:lnTo>
                    <a:pt x="360" y="571"/>
                  </a:lnTo>
                  <a:lnTo>
                    <a:pt x="350" y="563"/>
                  </a:lnTo>
                  <a:lnTo>
                    <a:pt x="350" y="563"/>
                  </a:lnTo>
                  <a:lnTo>
                    <a:pt x="338" y="565"/>
                  </a:lnTo>
                  <a:lnTo>
                    <a:pt x="338" y="565"/>
                  </a:lnTo>
                  <a:lnTo>
                    <a:pt x="338" y="565"/>
                  </a:lnTo>
                  <a:lnTo>
                    <a:pt x="316" y="563"/>
                  </a:lnTo>
                  <a:lnTo>
                    <a:pt x="296" y="559"/>
                  </a:lnTo>
                  <a:lnTo>
                    <a:pt x="276" y="553"/>
                  </a:lnTo>
                  <a:lnTo>
                    <a:pt x="256" y="545"/>
                  </a:lnTo>
                  <a:lnTo>
                    <a:pt x="238" y="537"/>
                  </a:lnTo>
                  <a:lnTo>
                    <a:pt x="220" y="527"/>
                  </a:lnTo>
                  <a:lnTo>
                    <a:pt x="188" y="503"/>
                  </a:lnTo>
                  <a:lnTo>
                    <a:pt x="160" y="481"/>
                  </a:lnTo>
                  <a:lnTo>
                    <a:pt x="138" y="457"/>
                  </a:lnTo>
                  <a:lnTo>
                    <a:pt x="122" y="439"/>
                  </a:lnTo>
                  <a:lnTo>
                    <a:pt x="114" y="428"/>
                  </a:lnTo>
                  <a:lnTo>
                    <a:pt x="114" y="428"/>
                  </a:lnTo>
                  <a:lnTo>
                    <a:pt x="108" y="420"/>
                  </a:lnTo>
                  <a:lnTo>
                    <a:pt x="100" y="412"/>
                  </a:lnTo>
                  <a:lnTo>
                    <a:pt x="78" y="394"/>
                  </a:lnTo>
                  <a:lnTo>
                    <a:pt x="42" y="364"/>
                  </a:lnTo>
                  <a:lnTo>
                    <a:pt x="42" y="364"/>
                  </a:lnTo>
                  <a:lnTo>
                    <a:pt x="34" y="358"/>
                  </a:lnTo>
                  <a:lnTo>
                    <a:pt x="34" y="358"/>
                  </a:lnTo>
                  <a:lnTo>
                    <a:pt x="24" y="354"/>
                  </a:lnTo>
                  <a:lnTo>
                    <a:pt x="8" y="346"/>
                  </a:lnTo>
                  <a:lnTo>
                    <a:pt x="8" y="346"/>
                  </a:lnTo>
                  <a:lnTo>
                    <a:pt x="4" y="342"/>
                  </a:lnTo>
                  <a:lnTo>
                    <a:pt x="4" y="342"/>
                  </a:lnTo>
                  <a:lnTo>
                    <a:pt x="0" y="336"/>
                  </a:lnTo>
                  <a:lnTo>
                    <a:pt x="0" y="328"/>
                  </a:lnTo>
                  <a:lnTo>
                    <a:pt x="0" y="322"/>
                  </a:lnTo>
                  <a:lnTo>
                    <a:pt x="2" y="316"/>
                  </a:lnTo>
                  <a:lnTo>
                    <a:pt x="10" y="306"/>
                  </a:lnTo>
                  <a:lnTo>
                    <a:pt x="16" y="298"/>
                  </a:lnTo>
                  <a:lnTo>
                    <a:pt x="16" y="296"/>
                  </a:lnTo>
                  <a:lnTo>
                    <a:pt x="16" y="296"/>
                  </a:lnTo>
                  <a:lnTo>
                    <a:pt x="28" y="288"/>
                  </a:lnTo>
                  <a:lnTo>
                    <a:pt x="40" y="284"/>
                  </a:lnTo>
                  <a:lnTo>
                    <a:pt x="54" y="280"/>
                  </a:lnTo>
                  <a:lnTo>
                    <a:pt x="68" y="280"/>
                  </a:lnTo>
                  <a:lnTo>
                    <a:pt x="68" y="280"/>
                  </a:lnTo>
                  <a:lnTo>
                    <a:pt x="86" y="280"/>
                  </a:lnTo>
                  <a:lnTo>
                    <a:pt x="102" y="286"/>
                  </a:lnTo>
                  <a:lnTo>
                    <a:pt x="120" y="292"/>
                  </a:lnTo>
                  <a:lnTo>
                    <a:pt x="134" y="302"/>
                  </a:lnTo>
                  <a:lnTo>
                    <a:pt x="148" y="310"/>
                  </a:lnTo>
                  <a:lnTo>
                    <a:pt x="160" y="320"/>
                  </a:lnTo>
                  <a:lnTo>
                    <a:pt x="178" y="336"/>
                  </a:lnTo>
                  <a:lnTo>
                    <a:pt x="178" y="336"/>
                  </a:lnTo>
                  <a:lnTo>
                    <a:pt x="194" y="332"/>
                  </a:lnTo>
                  <a:lnTo>
                    <a:pt x="208" y="330"/>
                  </a:lnTo>
                  <a:lnTo>
                    <a:pt x="208" y="330"/>
                  </a:lnTo>
                  <a:lnTo>
                    <a:pt x="200" y="310"/>
                  </a:lnTo>
                  <a:lnTo>
                    <a:pt x="180" y="268"/>
                  </a:lnTo>
                  <a:lnTo>
                    <a:pt x="180" y="268"/>
                  </a:lnTo>
                  <a:lnTo>
                    <a:pt x="158" y="230"/>
                  </a:lnTo>
                  <a:lnTo>
                    <a:pt x="122" y="174"/>
                  </a:lnTo>
                  <a:lnTo>
                    <a:pt x="54" y="74"/>
                  </a:lnTo>
                  <a:lnTo>
                    <a:pt x="54" y="74"/>
                  </a:lnTo>
                  <a:lnTo>
                    <a:pt x="48" y="62"/>
                  </a:lnTo>
                  <a:lnTo>
                    <a:pt x="44" y="50"/>
                  </a:lnTo>
                  <a:lnTo>
                    <a:pt x="44" y="40"/>
                  </a:lnTo>
                  <a:lnTo>
                    <a:pt x="46" y="30"/>
                  </a:lnTo>
                  <a:lnTo>
                    <a:pt x="46" y="30"/>
                  </a:lnTo>
                  <a:lnTo>
                    <a:pt x="50" y="22"/>
                  </a:lnTo>
                  <a:lnTo>
                    <a:pt x="54" y="16"/>
                  </a:lnTo>
                  <a:lnTo>
                    <a:pt x="66" y="6"/>
                  </a:lnTo>
                  <a:lnTo>
                    <a:pt x="78" y="2"/>
                  </a:lnTo>
                  <a:lnTo>
                    <a:pt x="84" y="0"/>
                  </a:lnTo>
                  <a:lnTo>
                    <a:pt x="84" y="0"/>
                  </a:lnTo>
                  <a:lnTo>
                    <a:pt x="88" y="0"/>
                  </a:lnTo>
                  <a:lnTo>
                    <a:pt x="94" y="0"/>
                  </a:lnTo>
                  <a:lnTo>
                    <a:pt x="94" y="0"/>
                  </a:lnTo>
                  <a:lnTo>
                    <a:pt x="112" y="16"/>
                  </a:lnTo>
                  <a:lnTo>
                    <a:pt x="132" y="36"/>
                  </a:lnTo>
                  <a:lnTo>
                    <a:pt x="154" y="62"/>
                  </a:lnTo>
                  <a:lnTo>
                    <a:pt x="176" y="90"/>
                  </a:lnTo>
                  <a:lnTo>
                    <a:pt x="216" y="144"/>
                  </a:lnTo>
                  <a:lnTo>
                    <a:pt x="242" y="182"/>
                  </a:lnTo>
                  <a:lnTo>
                    <a:pt x="242" y="182"/>
                  </a:lnTo>
                  <a:lnTo>
                    <a:pt x="258" y="178"/>
                  </a:lnTo>
                  <a:lnTo>
                    <a:pt x="276" y="176"/>
                  </a:lnTo>
                  <a:lnTo>
                    <a:pt x="314" y="174"/>
                  </a:lnTo>
                  <a:lnTo>
                    <a:pt x="314" y="174"/>
                  </a:lnTo>
                  <a:lnTo>
                    <a:pt x="344" y="174"/>
                  </a:lnTo>
                  <a:lnTo>
                    <a:pt x="374" y="176"/>
                  </a:lnTo>
                  <a:lnTo>
                    <a:pt x="428" y="184"/>
                  </a:lnTo>
                  <a:lnTo>
                    <a:pt x="468" y="194"/>
                  </a:lnTo>
                  <a:lnTo>
                    <a:pt x="486" y="198"/>
                  </a:lnTo>
                  <a:lnTo>
                    <a:pt x="486" y="198"/>
                  </a:lnTo>
                  <a:lnTo>
                    <a:pt x="490" y="200"/>
                  </a:lnTo>
                  <a:lnTo>
                    <a:pt x="494" y="204"/>
                  </a:lnTo>
                  <a:lnTo>
                    <a:pt x="494" y="204"/>
                  </a:lnTo>
                  <a:lnTo>
                    <a:pt x="512" y="240"/>
                  </a:lnTo>
                  <a:lnTo>
                    <a:pt x="546" y="306"/>
                  </a:lnTo>
                  <a:lnTo>
                    <a:pt x="562" y="344"/>
                  </a:lnTo>
                  <a:lnTo>
                    <a:pt x="576" y="380"/>
                  </a:lnTo>
                  <a:lnTo>
                    <a:pt x="584" y="410"/>
                  </a:lnTo>
                  <a:lnTo>
                    <a:pt x="586" y="422"/>
                  </a:lnTo>
                  <a:lnTo>
                    <a:pt x="586" y="432"/>
                  </a:lnTo>
                  <a:lnTo>
                    <a:pt x="586" y="432"/>
                  </a:lnTo>
                  <a:lnTo>
                    <a:pt x="586" y="457"/>
                  </a:lnTo>
                  <a:lnTo>
                    <a:pt x="590" y="477"/>
                  </a:lnTo>
                  <a:lnTo>
                    <a:pt x="594" y="489"/>
                  </a:lnTo>
                  <a:lnTo>
                    <a:pt x="596" y="495"/>
                  </a:lnTo>
                  <a:lnTo>
                    <a:pt x="596" y="495"/>
                  </a:lnTo>
                  <a:lnTo>
                    <a:pt x="598" y="501"/>
                  </a:lnTo>
                  <a:lnTo>
                    <a:pt x="600" y="507"/>
                  </a:lnTo>
                  <a:lnTo>
                    <a:pt x="600" y="511"/>
                  </a:lnTo>
                  <a:lnTo>
                    <a:pt x="598" y="517"/>
                  </a:lnTo>
                  <a:lnTo>
                    <a:pt x="598" y="517"/>
                  </a:lnTo>
                  <a:lnTo>
                    <a:pt x="590" y="525"/>
                  </a:lnTo>
                  <a:lnTo>
                    <a:pt x="578" y="535"/>
                  </a:lnTo>
                  <a:lnTo>
                    <a:pt x="560" y="547"/>
                  </a:lnTo>
                  <a:lnTo>
                    <a:pt x="536" y="561"/>
                  </a:lnTo>
                  <a:lnTo>
                    <a:pt x="500" y="577"/>
                  </a:lnTo>
                  <a:lnTo>
                    <a:pt x="456" y="595"/>
                  </a:lnTo>
                  <a:lnTo>
                    <a:pt x="400" y="615"/>
                  </a:lnTo>
                  <a:lnTo>
                    <a:pt x="400" y="615"/>
                  </a:lnTo>
                  <a:lnTo>
                    <a:pt x="396" y="615"/>
                  </a:lnTo>
                  <a:lnTo>
                    <a:pt x="396" y="615"/>
                  </a:lnTo>
                  <a:close/>
                  <a:moveTo>
                    <a:pt x="352" y="539"/>
                  </a:moveTo>
                  <a:lnTo>
                    <a:pt x="352" y="539"/>
                  </a:lnTo>
                  <a:lnTo>
                    <a:pt x="360" y="541"/>
                  </a:lnTo>
                  <a:lnTo>
                    <a:pt x="360" y="541"/>
                  </a:lnTo>
                  <a:lnTo>
                    <a:pt x="366" y="545"/>
                  </a:lnTo>
                  <a:lnTo>
                    <a:pt x="380" y="555"/>
                  </a:lnTo>
                  <a:lnTo>
                    <a:pt x="394" y="569"/>
                  </a:lnTo>
                  <a:lnTo>
                    <a:pt x="400" y="577"/>
                  </a:lnTo>
                  <a:lnTo>
                    <a:pt x="404" y="587"/>
                  </a:lnTo>
                  <a:lnTo>
                    <a:pt x="404" y="587"/>
                  </a:lnTo>
                  <a:lnTo>
                    <a:pt x="452" y="569"/>
                  </a:lnTo>
                  <a:lnTo>
                    <a:pt x="502" y="547"/>
                  </a:lnTo>
                  <a:lnTo>
                    <a:pt x="546" y="527"/>
                  </a:lnTo>
                  <a:lnTo>
                    <a:pt x="562" y="517"/>
                  </a:lnTo>
                  <a:lnTo>
                    <a:pt x="574" y="507"/>
                  </a:lnTo>
                  <a:lnTo>
                    <a:pt x="574" y="507"/>
                  </a:lnTo>
                  <a:lnTo>
                    <a:pt x="570" y="499"/>
                  </a:lnTo>
                  <a:lnTo>
                    <a:pt x="566" y="483"/>
                  </a:lnTo>
                  <a:lnTo>
                    <a:pt x="562" y="459"/>
                  </a:lnTo>
                  <a:lnTo>
                    <a:pt x="562" y="445"/>
                  </a:lnTo>
                  <a:lnTo>
                    <a:pt x="562" y="430"/>
                  </a:lnTo>
                  <a:lnTo>
                    <a:pt x="562" y="430"/>
                  </a:lnTo>
                  <a:lnTo>
                    <a:pt x="560" y="416"/>
                  </a:lnTo>
                  <a:lnTo>
                    <a:pt x="554" y="394"/>
                  </a:lnTo>
                  <a:lnTo>
                    <a:pt x="544" y="368"/>
                  </a:lnTo>
                  <a:lnTo>
                    <a:pt x="532" y="340"/>
                  </a:lnTo>
                  <a:lnTo>
                    <a:pt x="504" y="278"/>
                  </a:lnTo>
                  <a:lnTo>
                    <a:pt x="474" y="220"/>
                  </a:lnTo>
                  <a:lnTo>
                    <a:pt x="474" y="220"/>
                  </a:lnTo>
                  <a:lnTo>
                    <a:pt x="450" y="214"/>
                  </a:lnTo>
                  <a:lnTo>
                    <a:pt x="412" y="208"/>
                  </a:lnTo>
                  <a:lnTo>
                    <a:pt x="364" y="202"/>
                  </a:lnTo>
                  <a:lnTo>
                    <a:pt x="340" y="200"/>
                  </a:lnTo>
                  <a:lnTo>
                    <a:pt x="314" y="198"/>
                  </a:lnTo>
                  <a:lnTo>
                    <a:pt x="314" y="198"/>
                  </a:lnTo>
                  <a:lnTo>
                    <a:pt x="292" y="200"/>
                  </a:lnTo>
                  <a:lnTo>
                    <a:pt x="274" y="200"/>
                  </a:lnTo>
                  <a:lnTo>
                    <a:pt x="256" y="204"/>
                  </a:lnTo>
                  <a:lnTo>
                    <a:pt x="240" y="208"/>
                  </a:lnTo>
                  <a:lnTo>
                    <a:pt x="240" y="208"/>
                  </a:lnTo>
                  <a:lnTo>
                    <a:pt x="236" y="208"/>
                  </a:lnTo>
                  <a:lnTo>
                    <a:pt x="232" y="208"/>
                  </a:lnTo>
                  <a:lnTo>
                    <a:pt x="230" y="206"/>
                  </a:lnTo>
                  <a:lnTo>
                    <a:pt x="226" y="204"/>
                  </a:lnTo>
                  <a:lnTo>
                    <a:pt x="226" y="204"/>
                  </a:lnTo>
                  <a:lnTo>
                    <a:pt x="198" y="162"/>
                  </a:lnTo>
                  <a:lnTo>
                    <a:pt x="160" y="110"/>
                  </a:lnTo>
                  <a:lnTo>
                    <a:pt x="140" y="84"/>
                  </a:lnTo>
                  <a:lnTo>
                    <a:pt x="120" y="60"/>
                  </a:lnTo>
                  <a:lnTo>
                    <a:pt x="102" y="40"/>
                  </a:lnTo>
                  <a:lnTo>
                    <a:pt x="84" y="26"/>
                  </a:lnTo>
                  <a:lnTo>
                    <a:pt x="84" y="26"/>
                  </a:lnTo>
                  <a:lnTo>
                    <a:pt x="76" y="30"/>
                  </a:lnTo>
                  <a:lnTo>
                    <a:pt x="72" y="34"/>
                  </a:lnTo>
                  <a:lnTo>
                    <a:pt x="70" y="38"/>
                  </a:lnTo>
                  <a:lnTo>
                    <a:pt x="70" y="38"/>
                  </a:lnTo>
                  <a:lnTo>
                    <a:pt x="68" y="44"/>
                  </a:lnTo>
                  <a:lnTo>
                    <a:pt x="70" y="48"/>
                  </a:lnTo>
                  <a:lnTo>
                    <a:pt x="76" y="58"/>
                  </a:lnTo>
                  <a:lnTo>
                    <a:pt x="76" y="58"/>
                  </a:lnTo>
                  <a:lnTo>
                    <a:pt x="144" y="162"/>
                  </a:lnTo>
                  <a:lnTo>
                    <a:pt x="180" y="218"/>
                  </a:lnTo>
                  <a:lnTo>
                    <a:pt x="202" y="256"/>
                  </a:lnTo>
                  <a:lnTo>
                    <a:pt x="202" y="256"/>
                  </a:lnTo>
                  <a:lnTo>
                    <a:pt x="222" y="296"/>
                  </a:lnTo>
                  <a:lnTo>
                    <a:pt x="232" y="320"/>
                  </a:lnTo>
                  <a:lnTo>
                    <a:pt x="234" y="332"/>
                  </a:lnTo>
                  <a:lnTo>
                    <a:pt x="236" y="336"/>
                  </a:lnTo>
                  <a:lnTo>
                    <a:pt x="234" y="344"/>
                  </a:lnTo>
                  <a:lnTo>
                    <a:pt x="234" y="344"/>
                  </a:lnTo>
                  <a:lnTo>
                    <a:pt x="234" y="348"/>
                  </a:lnTo>
                  <a:lnTo>
                    <a:pt x="230" y="352"/>
                  </a:lnTo>
                  <a:lnTo>
                    <a:pt x="226" y="354"/>
                  </a:lnTo>
                  <a:lnTo>
                    <a:pt x="222" y="356"/>
                  </a:lnTo>
                  <a:lnTo>
                    <a:pt x="222" y="356"/>
                  </a:lnTo>
                  <a:lnTo>
                    <a:pt x="200" y="356"/>
                  </a:lnTo>
                  <a:lnTo>
                    <a:pt x="188" y="358"/>
                  </a:lnTo>
                  <a:lnTo>
                    <a:pt x="180" y="362"/>
                  </a:lnTo>
                  <a:lnTo>
                    <a:pt x="180" y="362"/>
                  </a:lnTo>
                  <a:lnTo>
                    <a:pt x="176" y="362"/>
                  </a:lnTo>
                  <a:lnTo>
                    <a:pt x="172" y="362"/>
                  </a:lnTo>
                  <a:lnTo>
                    <a:pt x="168" y="362"/>
                  </a:lnTo>
                  <a:lnTo>
                    <a:pt x="166" y="358"/>
                  </a:lnTo>
                  <a:lnTo>
                    <a:pt x="166" y="358"/>
                  </a:lnTo>
                  <a:lnTo>
                    <a:pt x="156" y="350"/>
                  </a:lnTo>
                  <a:lnTo>
                    <a:pt x="134" y="332"/>
                  </a:lnTo>
                  <a:lnTo>
                    <a:pt x="120" y="322"/>
                  </a:lnTo>
                  <a:lnTo>
                    <a:pt x="102" y="312"/>
                  </a:lnTo>
                  <a:lnTo>
                    <a:pt x="86" y="306"/>
                  </a:lnTo>
                  <a:lnTo>
                    <a:pt x="68" y="304"/>
                  </a:lnTo>
                  <a:lnTo>
                    <a:pt x="68" y="304"/>
                  </a:lnTo>
                  <a:lnTo>
                    <a:pt x="58" y="306"/>
                  </a:lnTo>
                  <a:lnTo>
                    <a:pt x="50" y="308"/>
                  </a:lnTo>
                  <a:lnTo>
                    <a:pt x="42" y="310"/>
                  </a:lnTo>
                  <a:lnTo>
                    <a:pt x="34" y="316"/>
                  </a:lnTo>
                  <a:lnTo>
                    <a:pt x="34" y="316"/>
                  </a:lnTo>
                  <a:lnTo>
                    <a:pt x="26" y="326"/>
                  </a:lnTo>
                  <a:lnTo>
                    <a:pt x="26" y="326"/>
                  </a:lnTo>
                  <a:lnTo>
                    <a:pt x="40" y="332"/>
                  </a:lnTo>
                  <a:lnTo>
                    <a:pt x="50" y="340"/>
                  </a:lnTo>
                  <a:lnTo>
                    <a:pt x="50" y="340"/>
                  </a:lnTo>
                  <a:lnTo>
                    <a:pt x="56" y="344"/>
                  </a:lnTo>
                  <a:lnTo>
                    <a:pt x="56" y="344"/>
                  </a:lnTo>
                  <a:lnTo>
                    <a:pt x="80" y="362"/>
                  </a:lnTo>
                  <a:lnTo>
                    <a:pt x="102" y="380"/>
                  </a:lnTo>
                  <a:lnTo>
                    <a:pt x="122" y="398"/>
                  </a:lnTo>
                  <a:lnTo>
                    <a:pt x="136" y="416"/>
                  </a:lnTo>
                  <a:lnTo>
                    <a:pt x="136" y="416"/>
                  </a:lnTo>
                  <a:lnTo>
                    <a:pt x="142" y="426"/>
                  </a:lnTo>
                  <a:lnTo>
                    <a:pt x="158" y="441"/>
                  </a:lnTo>
                  <a:lnTo>
                    <a:pt x="176" y="461"/>
                  </a:lnTo>
                  <a:lnTo>
                    <a:pt x="202" y="483"/>
                  </a:lnTo>
                  <a:lnTo>
                    <a:pt x="232" y="503"/>
                  </a:lnTo>
                  <a:lnTo>
                    <a:pt x="248" y="513"/>
                  </a:lnTo>
                  <a:lnTo>
                    <a:pt x="264" y="521"/>
                  </a:lnTo>
                  <a:lnTo>
                    <a:pt x="282" y="529"/>
                  </a:lnTo>
                  <a:lnTo>
                    <a:pt x="300" y="535"/>
                  </a:lnTo>
                  <a:lnTo>
                    <a:pt x="318" y="537"/>
                  </a:lnTo>
                  <a:lnTo>
                    <a:pt x="338" y="539"/>
                  </a:lnTo>
                  <a:lnTo>
                    <a:pt x="338" y="539"/>
                  </a:lnTo>
                  <a:lnTo>
                    <a:pt x="338" y="539"/>
                  </a:lnTo>
                  <a:lnTo>
                    <a:pt x="352" y="539"/>
                  </a:lnTo>
                  <a:lnTo>
                    <a:pt x="352" y="539"/>
                  </a:lnTo>
                  <a:close/>
                </a:path>
              </a:pathLst>
            </a:custGeom>
            <a:grpFill/>
            <a:ln w="9525">
              <a:noFill/>
              <a:round/>
              <a:headEnd/>
              <a:tailEnd/>
            </a:ln>
            <a:extLst/>
          </p:spPr>
          <p:txBody>
            <a:bodyPr vert="horz" wrap="square" lIns="95103" tIns="47551" rIns="95103" bIns="47551" numCol="1" anchor="t" anchorCtr="0" compatLnSpc="1">
              <a:prstTxWarp prst="textNoShape">
                <a:avLst/>
              </a:prstTxWarp>
            </a:bodyPr>
            <a:lstStyle/>
            <a:p>
              <a:pPr marL="0" marR="0" lvl="0" indent="0" defTabSz="950973" eaLnBrk="1" fontAlgn="auto" latinLnBrk="0" hangingPunct="1">
                <a:lnSpc>
                  <a:spcPct val="90000"/>
                </a:lnSpc>
                <a:spcBef>
                  <a:spcPts val="0"/>
                </a:spcBef>
                <a:spcAft>
                  <a:spcPts val="0"/>
                </a:spcAft>
                <a:buClrTx/>
                <a:buSzTx/>
                <a:buFontTx/>
                <a:buNone/>
                <a:tabLst/>
                <a:defRPr/>
              </a:pPr>
              <a:endParaRPr kumimoji="0" lang="en-US" sz="1873" b="0" i="0" u="none" strike="noStrike" kern="0" cap="none" spc="0" normalizeH="0" baseline="0" noProof="0" dirty="0">
                <a:ln>
                  <a:noFill/>
                </a:ln>
                <a:gradFill>
                  <a:gsLst>
                    <a:gs pos="0">
                      <a:srgbClr val="505050"/>
                    </a:gs>
                    <a:gs pos="100000">
                      <a:srgbClr val="505050"/>
                    </a:gs>
                  </a:gsLst>
                  <a:lin ang="5400000" scaled="1"/>
                </a:gradFill>
                <a:effectLst/>
                <a:uLnTx/>
                <a:uFillTx/>
                <a:latin typeface="Segoe UI"/>
              </a:endParaRPr>
            </a:p>
          </p:txBody>
        </p:sp>
        <p:sp>
          <p:nvSpPr>
            <p:cNvPr id="76" name="Freeform 106"/>
            <p:cNvSpPr>
              <a:spLocks/>
            </p:cNvSpPr>
            <p:nvPr/>
          </p:nvSpPr>
          <p:spPr bwMode="auto">
            <a:xfrm>
              <a:off x="2308226" y="7734294"/>
              <a:ext cx="704850" cy="1154113"/>
            </a:xfrm>
            <a:custGeom>
              <a:avLst/>
              <a:gdLst>
                <a:gd name="T0" fmla="*/ 34 w 444"/>
                <a:gd name="T1" fmla="*/ 703 h 727"/>
                <a:gd name="T2" fmla="*/ 34 w 444"/>
                <a:gd name="T3" fmla="*/ 703 h 727"/>
                <a:gd name="T4" fmla="*/ 28 w 444"/>
                <a:gd name="T5" fmla="*/ 701 h 727"/>
                <a:gd name="T6" fmla="*/ 26 w 444"/>
                <a:gd name="T7" fmla="*/ 696 h 727"/>
                <a:gd name="T8" fmla="*/ 26 w 444"/>
                <a:gd name="T9" fmla="*/ 32 h 727"/>
                <a:gd name="T10" fmla="*/ 26 w 444"/>
                <a:gd name="T11" fmla="*/ 32 h 727"/>
                <a:gd name="T12" fmla="*/ 28 w 444"/>
                <a:gd name="T13" fmla="*/ 26 h 727"/>
                <a:gd name="T14" fmla="*/ 34 w 444"/>
                <a:gd name="T15" fmla="*/ 24 h 727"/>
                <a:gd name="T16" fmla="*/ 412 w 444"/>
                <a:gd name="T17" fmla="*/ 24 h 727"/>
                <a:gd name="T18" fmla="*/ 412 w 444"/>
                <a:gd name="T19" fmla="*/ 24 h 727"/>
                <a:gd name="T20" fmla="*/ 418 w 444"/>
                <a:gd name="T21" fmla="*/ 26 h 727"/>
                <a:gd name="T22" fmla="*/ 420 w 444"/>
                <a:gd name="T23" fmla="*/ 32 h 727"/>
                <a:gd name="T24" fmla="*/ 420 w 444"/>
                <a:gd name="T25" fmla="*/ 348 h 727"/>
                <a:gd name="T26" fmla="*/ 420 w 444"/>
                <a:gd name="T27" fmla="*/ 348 h 727"/>
                <a:gd name="T28" fmla="*/ 444 w 444"/>
                <a:gd name="T29" fmla="*/ 382 h 727"/>
                <a:gd name="T30" fmla="*/ 444 w 444"/>
                <a:gd name="T31" fmla="*/ 32 h 727"/>
                <a:gd name="T32" fmla="*/ 444 w 444"/>
                <a:gd name="T33" fmla="*/ 32 h 727"/>
                <a:gd name="T34" fmla="*/ 444 w 444"/>
                <a:gd name="T35" fmla="*/ 26 h 727"/>
                <a:gd name="T36" fmla="*/ 442 w 444"/>
                <a:gd name="T37" fmla="*/ 20 h 727"/>
                <a:gd name="T38" fmla="*/ 440 w 444"/>
                <a:gd name="T39" fmla="*/ 14 h 727"/>
                <a:gd name="T40" fmla="*/ 436 w 444"/>
                <a:gd name="T41" fmla="*/ 8 h 727"/>
                <a:gd name="T42" fmla="*/ 430 w 444"/>
                <a:gd name="T43" fmla="*/ 4 h 727"/>
                <a:gd name="T44" fmla="*/ 426 w 444"/>
                <a:gd name="T45" fmla="*/ 2 h 727"/>
                <a:gd name="T46" fmla="*/ 420 w 444"/>
                <a:gd name="T47" fmla="*/ 0 h 727"/>
                <a:gd name="T48" fmla="*/ 412 w 444"/>
                <a:gd name="T49" fmla="*/ 0 h 727"/>
                <a:gd name="T50" fmla="*/ 34 w 444"/>
                <a:gd name="T51" fmla="*/ 0 h 727"/>
                <a:gd name="T52" fmla="*/ 34 w 444"/>
                <a:gd name="T53" fmla="*/ 0 h 727"/>
                <a:gd name="T54" fmla="*/ 26 w 444"/>
                <a:gd name="T55" fmla="*/ 0 h 727"/>
                <a:gd name="T56" fmla="*/ 20 w 444"/>
                <a:gd name="T57" fmla="*/ 2 h 727"/>
                <a:gd name="T58" fmla="*/ 16 w 444"/>
                <a:gd name="T59" fmla="*/ 4 h 727"/>
                <a:gd name="T60" fmla="*/ 10 w 444"/>
                <a:gd name="T61" fmla="*/ 8 h 727"/>
                <a:gd name="T62" fmla="*/ 6 w 444"/>
                <a:gd name="T63" fmla="*/ 14 h 727"/>
                <a:gd name="T64" fmla="*/ 4 w 444"/>
                <a:gd name="T65" fmla="*/ 20 h 727"/>
                <a:gd name="T66" fmla="*/ 2 w 444"/>
                <a:gd name="T67" fmla="*/ 26 h 727"/>
                <a:gd name="T68" fmla="*/ 0 w 444"/>
                <a:gd name="T69" fmla="*/ 32 h 727"/>
                <a:gd name="T70" fmla="*/ 0 w 444"/>
                <a:gd name="T71" fmla="*/ 696 h 727"/>
                <a:gd name="T72" fmla="*/ 0 w 444"/>
                <a:gd name="T73" fmla="*/ 696 h 727"/>
                <a:gd name="T74" fmla="*/ 2 w 444"/>
                <a:gd name="T75" fmla="*/ 701 h 727"/>
                <a:gd name="T76" fmla="*/ 4 w 444"/>
                <a:gd name="T77" fmla="*/ 707 h 727"/>
                <a:gd name="T78" fmla="*/ 6 w 444"/>
                <a:gd name="T79" fmla="*/ 713 h 727"/>
                <a:gd name="T80" fmla="*/ 10 w 444"/>
                <a:gd name="T81" fmla="*/ 719 h 727"/>
                <a:gd name="T82" fmla="*/ 16 w 444"/>
                <a:gd name="T83" fmla="*/ 723 h 727"/>
                <a:gd name="T84" fmla="*/ 20 w 444"/>
                <a:gd name="T85" fmla="*/ 725 h 727"/>
                <a:gd name="T86" fmla="*/ 26 w 444"/>
                <a:gd name="T87" fmla="*/ 727 h 727"/>
                <a:gd name="T88" fmla="*/ 34 w 444"/>
                <a:gd name="T89" fmla="*/ 727 h 727"/>
                <a:gd name="T90" fmla="*/ 404 w 444"/>
                <a:gd name="T91" fmla="*/ 727 h 727"/>
                <a:gd name="T92" fmla="*/ 404 w 444"/>
                <a:gd name="T93" fmla="*/ 727 h 727"/>
                <a:gd name="T94" fmla="*/ 382 w 444"/>
                <a:gd name="T95" fmla="*/ 703 h 727"/>
                <a:gd name="T96" fmla="*/ 34 w 444"/>
                <a:gd name="T97" fmla="*/ 703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4" h="727">
                  <a:moveTo>
                    <a:pt x="34" y="703"/>
                  </a:moveTo>
                  <a:lnTo>
                    <a:pt x="34" y="703"/>
                  </a:lnTo>
                  <a:lnTo>
                    <a:pt x="28" y="701"/>
                  </a:lnTo>
                  <a:lnTo>
                    <a:pt x="26" y="696"/>
                  </a:lnTo>
                  <a:lnTo>
                    <a:pt x="26" y="32"/>
                  </a:lnTo>
                  <a:lnTo>
                    <a:pt x="26" y="32"/>
                  </a:lnTo>
                  <a:lnTo>
                    <a:pt x="28" y="26"/>
                  </a:lnTo>
                  <a:lnTo>
                    <a:pt x="34" y="24"/>
                  </a:lnTo>
                  <a:lnTo>
                    <a:pt x="412" y="24"/>
                  </a:lnTo>
                  <a:lnTo>
                    <a:pt x="412" y="24"/>
                  </a:lnTo>
                  <a:lnTo>
                    <a:pt x="418" y="26"/>
                  </a:lnTo>
                  <a:lnTo>
                    <a:pt x="420" y="32"/>
                  </a:lnTo>
                  <a:lnTo>
                    <a:pt x="420" y="348"/>
                  </a:lnTo>
                  <a:lnTo>
                    <a:pt x="420" y="348"/>
                  </a:lnTo>
                  <a:lnTo>
                    <a:pt x="444" y="382"/>
                  </a:lnTo>
                  <a:lnTo>
                    <a:pt x="444" y="32"/>
                  </a:lnTo>
                  <a:lnTo>
                    <a:pt x="444" y="32"/>
                  </a:lnTo>
                  <a:lnTo>
                    <a:pt x="444" y="26"/>
                  </a:lnTo>
                  <a:lnTo>
                    <a:pt x="442" y="20"/>
                  </a:lnTo>
                  <a:lnTo>
                    <a:pt x="440" y="14"/>
                  </a:lnTo>
                  <a:lnTo>
                    <a:pt x="436" y="8"/>
                  </a:lnTo>
                  <a:lnTo>
                    <a:pt x="430" y="4"/>
                  </a:lnTo>
                  <a:lnTo>
                    <a:pt x="426" y="2"/>
                  </a:lnTo>
                  <a:lnTo>
                    <a:pt x="420" y="0"/>
                  </a:lnTo>
                  <a:lnTo>
                    <a:pt x="412" y="0"/>
                  </a:lnTo>
                  <a:lnTo>
                    <a:pt x="34" y="0"/>
                  </a:lnTo>
                  <a:lnTo>
                    <a:pt x="34" y="0"/>
                  </a:lnTo>
                  <a:lnTo>
                    <a:pt x="26" y="0"/>
                  </a:lnTo>
                  <a:lnTo>
                    <a:pt x="20" y="2"/>
                  </a:lnTo>
                  <a:lnTo>
                    <a:pt x="16" y="4"/>
                  </a:lnTo>
                  <a:lnTo>
                    <a:pt x="10" y="8"/>
                  </a:lnTo>
                  <a:lnTo>
                    <a:pt x="6" y="14"/>
                  </a:lnTo>
                  <a:lnTo>
                    <a:pt x="4" y="20"/>
                  </a:lnTo>
                  <a:lnTo>
                    <a:pt x="2" y="26"/>
                  </a:lnTo>
                  <a:lnTo>
                    <a:pt x="0" y="32"/>
                  </a:lnTo>
                  <a:lnTo>
                    <a:pt x="0" y="696"/>
                  </a:lnTo>
                  <a:lnTo>
                    <a:pt x="0" y="696"/>
                  </a:lnTo>
                  <a:lnTo>
                    <a:pt x="2" y="701"/>
                  </a:lnTo>
                  <a:lnTo>
                    <a:pt x="4" y="707"/>
                  </a:lnTo>
                  <a:lnTo>
                    <a:pt x="6" y="713"/>
                  </a:lnTo>
                  <a:lnTo>
                    <a:pt x="10" y="719"/>
                  </a:lnTo>
                  <a:lnTo>
                    <a:pt x="16" y="723"/>
                  </a:lnTo>
                  <a:lnTo>
                    <a:pt x="20" y="725"/>
                  </a:lnTo>
                  <a:lnTo>
                    <a:pt x="26" y="727"/>
                  </a:lnTo>
                  <a:lnTo>
                    <a:pt x="34" y="727"/>
                  </a:lnTo>
                  <a:lnTo>
                    <a:pt x="404" y="727"/>
                  </a:lnTo>
                  <a:lnTo>
                    <a:pt x="404" y="727"/>
                  </a:lnTo>
                  <a:lnTo>
                    <a:pt x="382" y="703"/>
                  </a:lnTo>
                  <a:lnTo>
                    <a:pt x="34" y="703"/>
                  </a:lnTo>
                  <a:close/>
                </a:path>
              </a:pathLst>
            </a:custGeom>
            <a:grpFill/>
            <a:ln w="9525">
              <a:noFill/>
              <a:round/>
              <a:headEnd/>
              <a:tailEnd/>
            </a:ln>
            <a:extLst/>
          </p:spPr>
          <p:txBody>
            <a:bodyPr vert="horz" wrap="square" lIns="95103" tIns="47551" rIns="95103" bIns="47551" numCol="1" anchor="t" anchorCtr="0" compatLnSpc="1">
              <a:prstTxWarp prst="textNoShape">
                <a:avLst/>
              </a:prstTxWarp>
            </a:bodyPr>
            <a:lstStyle/>
            <a:p>
              <a:pPr marL="0" marR="0" lvl="0" indent="0" defTabSz="950973" eaLnBrk="1" fontAlgn="auto" latinLnBrk="0" hangingPunct="1">
                <a:lnSpc>
                  <a:spcPct val="90000"/>
                </a:lnSpc>
                <a:spcBef>
                  <a:spcPts val="0"/>
                </a:spcBef>
                <a:spcAft>
                  <a:spcPts val="0"/>
                </a:spcAft>
                <a:buClrTx/>
                <a:buSzTx/>
                <a:buFontTx/>
                <a:buNone/>
                <a:tabLst/>
                <a:defRPr/>
              </a:pPr>
              <a:endParaRPr kumimoji="0" lang="en-US" sz="1873" b="0" i="0" u="none" strike="noStrike" kern="0" cap="none" spc="0" normalizeH="0" baseline="0" noProof="0" dirty="0">
                <a:ln>
                  <a:noFill/>
                </a:ln>
                <a:gradFill>
                  <a:gsLst>
                    <a:gs pos="0">
                      <a:srgbClr val="505050"/>
                    </a:gs>
                    <a:gs pos="100000">
                      <a:srgbClr val="505050"/>
                    </a:gs>
                  </a:gsLst>
                  <a:lin ang="5400000" scaled="1"/>
                </a:gradFill>
                <a:effectLst/>
                <a:uLnTx/>
                <a:uFillTx/>
                <a:latin typeface="Segoe UI"/>
              </a:endParaRPr>
            </a:p>
          </p:txBody>
        </p:sp>
        <p:sp>
          <p:nvSpPr>
            <p:cNvPr id="77" name="Freeform 107"/>
            <p:cNvSpPr>
              <a:spLocks/>
            </p:cNvSpPr>
            <p:nvPr/>
          </p:nvSpPr>
          <p:spPr bwMode="auto">
            <a:xfrm>
              <a:off x="2974975" y="8467725"/>
              <a:ext cx="38100" cy="263525"/>
            </a:xfrm>
            <a:custGeom>
              <a:avLst/>
              <a:gdLst>
                <a:gd name="T0" fmla="*/ 0 w 24"/>
                <a:gd name="T1" fmla="*/ 0 h 166"/>
                <a:gd name="T2" fmla="*/ 0 w 24"/>
                <a:gd name="T3" fmla="*/ 134 h 166"/>
                <a:gd name="T4" fmla="*/ 0 w 24"/>
                <a:gd name="T5" fmla="*/ 134 h 166"/>
                <a:gd name="T6" fmla="*/ 24 w 24"/>
                <a:gd name="T7" fmla="*/ 166 h 166"/>
                <a:gd name="T8" fmla="*/ 24 w 24"/>
                <a:gd name="T9" fmla="*/ 50 h 166"/>
                <a:gd name="T10" fmla="*/ 24 w 24"/>
                <a:gd name="T11" fmla="*/ 50 h 166"/>
                <a:gd name="T12" fmla="*/ 12 w 24"/>
                <a:gd name="T13" fmla="*/ 22 h 166"/>
                <a:gd name="T14" fmla="*/ 0 w 24"/>
                <a:gd name="T15" fmla="*/ 0 h 166"/>
                <a:gd name="T16" fmla="*/ 0 w 24"/>
                <a:gd name="T17"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66">
                  <a:moveTo>
                    <a:pt x="0" y="0"/>
                  </a:moveTo>
                  <a:lnTo>
                    <a:pt x="0" y="134"/>
                  </a:lnTo>
                  <a:lnTo>
                    <a:pt x="0" y="134"/>
                  </a:lnTo>
                  <a:lnTo>
                    <a:pt x="24" y="166"/>
                  </a:lnTo>
                  <a:lnTo>
                    <a:pt x="24" y="50"/>
                  </a:lnTo>
                  <a:lnTo>
                    <a:pt x="24" y="50"/>
                  </a:lnTo>
                  <a:lnTo>
                    <a:pt x="12" y="22"/>
                  </a:lnTo>
                  <a:lnTo>
                    <a:pt x="0" y="0"/>
                  </a:lnTo>
                  <a:lnTo>
                    <a:pt x="0" y="0"/>
                  </a:lnTo>
                  <a:close/>
                </a:path>
              </a:pathLst>
            </a:custGeom>
            <a:grpFill/>
            <a:ln w="9525">
              <a:noFill/>
              <a:round/>
              <a:headEnd/>
              <a:tailEnd/>
            </a:ln>
            <a:extLst/>
          </p:spPr>
          <p:txBody>
            <a:bodyPr vert="horz" wrap="square" lIns="95103" tIns="47551" rIns="95103" bIns="47551" numCol="1" anchor="t" anchorCtr="0" compatLnSpc="1">
              <a:prstTxWarp prst="textNoShape">
                <a:avLst/>
              </a:prstTxWarp>
            </a:bodyPr>
            <a:lstStyle/>
            <a:p>
              <a:pPr marL="0" marR="0" lvl="0" indent="0" defTabSz="950973" eaLnBrk="1" fontAlgn="auto" latinLnBrk="0" hangingPunct="1">
                <a:lnSpc>
                  <a:spcPct val="90000"/>
                </a:lnSpc>
                <a:spcBef>
                  <a:spcPts val="0"/>
                </a:spcBef>
                <a:spcAft>
                  <a:spcPts val="0"/>
                </a:spcAft>
                <a:buClrTx/>
                <a:buSzTx/>
                <a:buFontTx/>
                <a:buNone/>
                <a:tabLst/>
                <a:defRPr/>
              </a:pPr>
              <a:endParaRPr kumimoji="0" lang="en-US" sz="1873" b="0" i="0" u="none" strike="noStrike" kern="0" cap="none" spc="0" normalizeH="0" baseline="0" noProof="0" dirty="0">
                <a:ln>
                  <a:noFill/>
                </a:ln>
                <a:gradFill>
                  <a:gsLst>
                    <a:gs pos="0">
                      <a:srgbClr val="505050"/>
                    </a:gs>
                    <a:gs pos="100000">
                      <a:srgbClr val="505050"/>
                    </a:gs>
                  </a:gsLst>
                  <a:lin ang="5400000" scaled="1"/>
                </a:gradFill>
                <a:effectLst/>
                <a:uLnTx/>
                <a:uFillTx/>
                <a:latin typeface="Segoe UI"/>
              </a:endParaRPr>
            </a:p>
          </p:txBody>
        </p:sp>
      </p:grpSp>
      <p:sp>
        <p:nvSpPr>
          <p:cNvPr id="78" name="Rectangle 77"/>
          <p:cNvSpPr/>
          <p:nvPr/>
        </p:nvSpPr>
        <p:spPr>
          <a:xfrm>
            <a:off x="7818211" y="3439766"/>
            <a:ext cx="1681223" cy="291669"/>
          </a:xfrm>
          <a:prstGeom prst="rect">
            <a:avLst/>
          </a:prstGeom>
        </p:spPr>
        <p:txBody>
          <a:bodyPr wrap="square">
            <a:spAutoFit/>
          </a:bodyPr>
          <a:lstStyle/>
          <a:p>
            <a:pPr marL="0" marR="0" lvl="0" indent="0" defTabSz="932205" eaLnBrk="1" fontAlgn="auto" latinLnBrk="0" hangingPunct="1">
              <a:lnSpc>
                <a:spcPct val="90000"/>
              </a:lnSpc>
              <a:spcBef>
                <a:spcPts val="0"/>
              </a:spcBef>
              <a:spcAft>
                <a:spcPts val="0"/>
              </a:spcAft>
              <a:buClrTx/>
              <a:buSzTx/>
              <a:buFontTx/>
              <a:buNone/>
              <a:tabLst/>
              <a:defRPr/>
            </a:pPr>
            <a:r>
              <a:rPr kumimoji="0" lang="en-US" sz="1398" b="0" i="0" u="none" strike="noStrike" kern="0" cap="none" spc="0" normalizeH="0" baseline="0" noProof="0" dirty="0">
                <a:ln>
                  <a:noFill/>
                </a:ln>
                <a:gradFill>
                  <a:gsLst>
                    <a:gs pos="0">
                      <a:srgbClr val="FFFFFF"/>
                    </a:gs>
                    <a:gs pos="100000">
                      <a:srgbClr val="FFFFFF"/>
                    </a:gs>
                  </a:gsLst>
                  <a:lin ang="5400000" scaled="1"/>
                </a:gradFill>
                <a:effectLst/>
                <a:uLnTx/>
                <a:uFillTx/>
                <a:latin typeface="Segoe UI"/>
              </a:rPr>
              <a:t>Recommendations</a:t>
            </a:r>
          </a:p>
        </p:txBody>
      </p:sp>
    </p:spTree>
    <p:extLst>
      <p:ext uri="{BB962C8B-B14F-4D97-AF65-F5344CB8AC3E}">
        <p14:creationId xmlns:p14="http://schemas.microsoft.com/office/powerpoint/2010/main" val="36967634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1209973"/>
            <a:ext cx="10972799" cy="2179058"/>
          </a:xfrm>
        </p:spPr>
        <p:txBody>
          <a:bodyPr/>
          <a:lstStyle/>
          <a:p>
            <a:r>
              <a:rPr lang="en-US" dirty="0"/>
              <a:t>Demo: Intelligence </a:t>
            </a:r>
            <a:r>
              <a:rPr lang="en-US" dirty="0" err="1"/>
              <a:t>Recomendations</a:t>
            </a:r>
            <a:endParaRPr lang="en-US" dirty="0"/>
          </a:p>
        </p:txBody>
      </p:sp>
      <p:sp>
        <p:nvSpPr>
          <p:cNvPr id="3" name="Text Placeholder 2"/>
          <p:cNvSpPr>
            <a:spLocks noGrp="1"/>
          </p:cNvSpPr>
          <p:nvPr>
            <p:ph type="body" sz="quarter" idx="12"/>
          </p:nvPr>
        </p:nvSpPr>
        <p:spPr/>
        <p:txBody>
          <a:bodyPr/>
          <a:lstStyle/>
          <a:p>
            <a:r>
              <a:rPr lang="en-US" dirty="0"/>
              <a:t>Arijit Basu</a:t>
            </a:r>
          </a:p>
        </p:txBody>
      </p:sp>
    </p:spTree>
    <p:extLst>
      <p:ext uri="{BB962C8B-B14F-4D97-AF65-F5344CB8AC3E}">
        <p14:creationId xmlns:p14="http://schemas.microsoft.com/office/powerpoint/2010/main" val="18376811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Continued Investments in Operations and Readiness</a:t>
            </a:r>
            <a:br>
              <a:rPr lang="en-US" sz="4400" dirty="0"/>
            </a:br>
            <a:endParaRPr lang="en-US" sz="2800" dirty="0"/>
          </a:p>
        </p:txBody>
      </p:sp>
      <p:grpSp>
        <p:nvGrpSpPr>
          <p:cNvPr id="5" name="Group 4"/>
          <p:cNvGrpSpPr/>
          <p:nvPr/>
        </p:nvGrpSpPr>
        <p:grpSpPr>
          <a:xfrm>
            <a:off x="467978" y="1938542"/>
            <a:ext cx="3710781" cy="3710780"/>
            <a:chOff x="467978" y="2135188"/>
            <a:chExt cx="3710781" cy="3710780"/>
          </a:xfrm>
          <a:solidFill>
            <a:srgbClr val="002050"/>
          </a:solidFill>
        </p:grpSpPr>
        <p:sp>
          <p:nvSpPr>
            <p:cNvPr id="26" name="Rectangle 25"/>
            <p:cNvSpPr/>
            <p:nvPr/>
          </p:nvSpPr>
          <p:spPr bwMode="auto">
            <a:xfrm>
              <a:off x="467978" y="2135188"/>
              <a:ext cx="3710780" cy="371078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27" name="Picture 2" descr="http://www.verhoevenlogistics.cz/wp-content/uploads/2012/06/icon_reliable_03.png"/>
            <p:cNvPicPr>
              <a:picLocks noChangeAspect="1" noChangeArrowheads="1"/>
            </p:cNvPicPr>
            <p:nvPr/>
          </p:nvPicPr>
          <p:blipFill>
            <a:blip r:embed="rId3" cstate="print">
              <a:biLevel thresh="50000"/>
              <a:extLst>
                <a:ext uri="{28A0092B-C50C-407E-A947-70E740481C1C}">
                  <a14:useLocalDpi xmlns:a14="http://schemas.microsoft.com/office/drawing/2010/main" val="0"/>
                </a:ext>
              </a:extLst>
            </a:blip>
            <a:srcRect/>
            <a:stretch>
              <a:fillRect/>
            </a:stretch>
          </p:blipFill>
          <p:spPr bwMode="auto">
            <a:xfrm>
              <a:off x="1925549" y="2283439"/>
              <a:ext cx="795638" cy="795638"/>
            </a:xfrm>
            <a:prstGeom prst="rect">
              <a:avLst/>
            </a:prstGeom>
            <a:grpFill/>
            <a:extLst/>
          </p:spPr>
        </p:pic>
        <p:sp>
          <p:nvSpPr>
            <p:cNvPr id="28" name="Rectangle 27"/>
            <p:cNvSpPr/>
            <p:nvPr/>
          </p:nvSpPr>
          <p:spPr>
            <a:xfrm>
              <a:off x="582006" y="3840329"/>
              <a:ext cx="3482724" cy="1231106"/>
            </a:xfrm>
            <a:prstGeom prst="rect">
              <a:avLst/>
            </a:prstGeom>
            <a:grpFill/>
          </p:spPr>
          <p:txBody>
            <a:bodyPr wrap="square">
              <a:spAutoFit/>
            </a:bodyPr>
            <a:lstStyle/>
            <a:p>
              <a:pPr marL="0" marR="0" lvl="0" indent="0" algn="ctr" defTabSz="914224" eaLnBrk="1" fontAlgn="auto" latinLnBrk="0" hangingPunct="1">
                <a:lnSpc>
                  <a:spcPct val="100000"/>
                </a:lnSpc>
                <a:spcBef>
                  <a:spcPts val="600"/>
                </a:spcBef>
                <a:spcAft>
                  <a:spcPts val="0"/>
                </a:spcAft>
                <a:buClrTx/>
                <a:buSzTx/>
                <a:buFontTx/>
                <a:buNone/>
                <a:tabLst/>
                <a:defRPr/>
              </a:pPr>
              <a:r>
                <a:rPr kumimoji="0" lang="en-US" sz="1600" b="0" i="0" u="none" strike="noStrike" kern="0" cap="none" spc="0" normalizeH="0" baseline="0" noProof="0" dirty="0">
                  <a:ln>
                    <a:noFill/>
                  </a:ln>
                  <a:gradFill>
                    <a:gsLst>
                      <a:gs pos="0">
                        <a:schemeClr val="bg1"/>
                      </a:gs>
                      <a:gs pos="100000">
                        <a:schemeClr val="bg1"/>
                      </a:gs>
                    </a:gsLst>
                    <a:lin ang="5400000" scaled="0"/>
                  </a:gradFill>
                  <a:effectLst/>
                  <a:uLnTx/>
                  <a:uFillTx/>
                  <a:ea typeface="Segoe UI" panose="020B0502040204020203" pitchFamily="34" charset="0"/>
                  <a:cs typeface="Segoe UI" panose="020B0502040204020203" pitchFamily="34" charset="0"/>
                </a:rPr>
                <a:t>99.5% Uptime</a:t>
              </a:r>
            </a:p>
            <a:p>
              <a:pPr marL="0" marR="0" lvl="0" indent="0" algn="ctr" defTabSz="685528" eaLnBrk="1" fontAlgn="auto" latinLnBrk="0" hangingPunct="1">
                <a:lnSpc>
                  <a:spcPct val="100000"/>
                </a:lnSpc>
                <a:spcBef>
                  <a:spcPts val="600"/>
                </a:spcBef>
                <a:spcAft>
                  <a:spcPts val="0"/>
                </a:spcAft>
                <a:buClrTx/>
                <a:buSzTx/>
                <a:buFontTx/>
                <a:buNone/>
                <a:tabLst/>
                <a:defRPr/>
              </a:pPr>
              <a:r>
                <a:rPr kumimoji="0" lang="en-US" sz="1600" b="0" i="0" u="none" strike="noStrike" kern="0" cap="none" spc="0" normalizeH="0" baseline="0" noProof="0" dirty="0">
                  <a:ln>
                    <a:noFill/>
                  </a:ln>
                  <a:gradFill>
                    <a:gsLst>
                      <a:gs pos="0">
                        <a:schemeClr val="bg1"/>
                      </a:gs>
                      <a:gs pos="100000">
                        <a:schemeClr val="bg1"/>
                      </a:gs>
                    </a:gsLst>
                    <a:lin ang="5400000" scaled="0"/>
                  </a:gradFill>
                  <a:effectLst/>
                  <a:uLnTx/>
                  <a:uFillTx/>
                  <a:ea typeface="Segoe UI" panose="020B0502040204020203" pitchFamily="34" charset="0"/>
                  <a:cs typeface="Segoe UI" panose="020B0502040204020203" pitchFamily="34" charset="0"/>
                </a:rPr>
                <a:t>Customer control over updates and planned maintenance </a:t>
              </a:r>
            </a:p>
            <a:p>
              <a:pPr marL="0" marR="0" lvl="0" indent="0" algn="ctr" defTabSz="685528" eaLnBrk="1" fontAlgn="auto" latinLnBrk="0" hangingPunct="1">
                <a:lnSpc>
                  <a:spcPct val="100000"/>
                </a:lnSpc>
                <a:spcBef>
                  <a:spcPts val="600"/>
                </a:spcBef>
                <a:spcAft>
                  <a:spcPts val="0"/>
                </a:spcAft>
                <a:buClrTx/>
                <a:buSzTx/>
                <a:buFontTx/>
                <a:buNone/>
                <a:tabLst/>
                <a:defRPr/>
              </a:pPr>
              <a:r>
                <a:rPr kumimoji="0" lang="en-US" sz="1600" b="0" i="0" u="none" strike="noStrike" kern="0" cap="none" spc="0" normalizeH="0" baseline="0" noProof="0" dirty="0">
                  <a:ln>
                    <a:noFill/>
                  </a:ln>
                  <a:gradFill>
                    <a:gsLst>
                      <a:gs pos="0">
                        <a:schemeClr val="bg1"/>
                      </a:gs>
                      <a:gs pos="100000">
                        <a:schemeClr val="bg1"/>
                      </a:gs>
                    </a:gsLst>
                    <a:lin ang="5400000" scaled="0"/>
                  </a:gradFill>
                  <a:effectLst/>
                  <a:uLnTx/>
                  <a:uFillTx/>
                  <a:ea typeface="Segoe UI" panose="020B0502040204020203" pitchFamily="34" charset="0"/>
                  <a:cs typeface="Segoe UI" panose="020B0502040204020203" pitchFamily="34" charset="0"/>
                </a:rPr>
                <a:t>Pro-active monitoring by Microsoft </a:t>
              </a:r>
            </a:p>
          </p:txBody>
        </p:sp>
        <p:sp>
          <p:nvSpPr>
            <p:cNvPr id="29" name="Rectangle 28"/>
            <p:cNvSpPr/>
            <p:nvPr/>
          </p:nvSpPr>
          <p:spPr bwMode="auto">
            <a:xfrm>
              <a:off x="784406" y="2944364"/>
              <a:ext cx="3077925" cy="552898"/>
            </a:xfrm>
            <a:prstGeom prst="rect">
              <a:avLst/>
            </a:prstGeom>
            <a:grp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0" tIns="0" rIns="0" bIns="0" numCol="1" rtlCol="0" anchor="ctr" anchorCtr="0" compatLnSpc="1">
              <a:prstTxWarp prst="textNoShape">
                <a:avLst/>
              </a:prstTxWarp>
              <a:noAutofit/>
            </a:bodyPr>
            <a:lstStyle/>
            <a:p>
              <a:pPr marL="0" marR="0" lvl="0" indent="0" algn="ctr" defTabSz="932384" eaLnBrk="1" fontAlgn="auto" latinLnBrk="0" hangingPunct="1">
                <a:lnSpc>
                  <a:spcPct val="90000"/>
                </a:lnSpc>
                <a:spcBef>
                  <a:spcPts val="0"/>
                </a:spcBef>
                <a:spcAft>
                  <a:spcPts val="586"/>
                </a:spcAft>
                <a:buClrTx/>
                <a:buSzTx/>
                <a:buFontTx/>
                <a:buNone/>
                <a:tabLst/>
                <a:defRPr/>
              </a:pPr>
              <a:r>
                <a:rPr kumimoji="0" lang="en-US" sz="2000" b="1" i="0" u="none" strike="noStrike" kern="0" cap="none" spc="0" normalizeH="0" baseline="0" noProof="0" dirty="0">
                  <a:ln>
                    <a:noFill/>
                  </a:ln>
                  <a:gradFill>
                    <a:gsLst>
                      <a:gs pos="0">
                        <a:schemeClr val="bg1"/>
                      </a:gs>
                      <a:gs pos="100000">
                        <a:schemeClr val="bg1"/>
                      </a:gs>
                    </a:gsLst>
                    <a:lin ang="5400000" scaled="1"/>
                  </a:gradFill>
                  <a:effectLst/>
                  <a:uLnTx/>
                  <a:uFillTx/>
                  <a:cs typeface="Segoe UI Semibold" panose="020B0702040204020203" pitchFamily="34" charset="0"/>
                </a:rPr>
                <a:t>Reliability</a:t>
              </a:r>
            </a:p>
          </p:txBody>
        </p:sp>
        <p:sp>
          <p:nvSpPr>
            <p:cNvPr id="33" name="Rectangle 32"/>
            <p:cNvSpPr/>
            <p:nvPr/>
          </p:nvSpPr>
          <p:spPr>
            <a:xfrm>
              <a:off x="467979" y="3632295"/>
              <a:ext cx="3710780" cy="84042"/>
            </a:xfrm>
            <a:prstGeom prst="rect">
              <a:avLst/>
            </a:prstGeom>
            <a:grpFill/>
          </p:spPr>
          <p:txBody>
            <a:bodyPr wrap="square" rtlCol="0" anchor="ctr">
              <a:noAutofit/>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cs typeface="Segoe UI Light"/>
              </a:endParaRPr>
            </a:p>
          </p:txBody>
        </p:sp>
      </p:grpSp>
      <p:grpSp>
        <p:nvGrpSpPr>
          <p:cNvPr id="6" name="Group 5"/>
          <p:cNvGrpSpPr/>
          <p:nvPr/>
        </p:nvGrpSpPr>
        <p:grpSpPr>
          <a:xfrm>
            <a:off x="4369635" y="1938542"/>
            <a:ext cx="3710782" cy="3710780"/>
            <a:chOff x="4369635" y="2135188"/>
            <a:chExt cx="3710782" cy="3710780"/>
          </a:xfrm>
        </p:grpSpPr>
        <p:sp>
          <p:nvSpPr>
            <p:cNvPr id="34" name="Rectangle 33"/>
            <p:cNvSpPr/>
            <p:nvPr/>
          </p:nvSpPr>
          <p:spPr bwMode="auto">
            <a:xfrm>
              <a:off x="4369637" y="2135188"/>
              <a:ext cx="3710780" cy="371078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35" name="Group 34"/>
            <p:cNvGrpSpPr/>
            <p:nvPr/>
          </p:nvGrpSpPr>
          <p:grpSpPr>
            <a:xfrm>
              <a:off x="5917768" y="2400590"/>
              <a:ext cx="614519" cy="561337"/>
              <a:chOff x="-3913188" y="2335213"/>
              <a:chExt cx="6016626" cy="5495926"/>
            </a:xfrm>
            <a:solidFill>
              <a:schemeClr val="bg1">
                <a:lumMod val="95000"/>
              </a:schemeClr>
            </a:solidFill>
          </p:grpSpPr>
          <p:sp>
            <p:nvSpPr>
              <p:cNvPr id="37" name="Freeform 7"/>
              <p:cNvSpPr>
                <a:spLocks/>
              </p:cNvSpPr>
              <p:nvPr/>
            </p:nvSpPr>
            <p:spPr bwMode="auto">
              <a:xfrm>
                <a:off x="-3913188" y="2335213"/>
                <a:ext cx="6016626" cy="5492750"/>
              </a:xfrm>
              <a:custGeom>
                <a:avLst/>
                <a:gdLst>
                  <a:gd name="T0" fmla="*/ 1974 w 3790"/>
                  <a:gd name="T1" fmla="*/ 14 h 3460"/>
                  <a:gd name="T2" fmla="*/ 2284 w 3790"/>
                  <a:gd name="T3" fmla="*/ 89 h 3460"/>
                  <a:gd name="T4" fmla="*/ 2582 w 3790"/>
                  <a:gd name="T5" fmla="*/ 226 h 3460"/>
                  <a:gd name="T6" fmla="*/ 2855 w 3790"/>
                  <a:gd name="T7" fmla="*/ 417 h 3460"/>
                  <a:gd name="T8" fmla="*/ 3074 w 3790"/>
                  <a:gd name="T9" fmla="*/ 637 h 3460"/>
                  <a:gd name="T10" fmla="*/ 3243 w 3790"/>
                  <a:gd name="T11" fmla="*/ 883 h 3460"/>
                  <a:gd name="T12" fmla="*/ 3364 w 3790"/>
                  <a:gd name="T13" fmla="*/ 1155 h 3460"/>
                  <a:gd name="T14" fmla="*/ 3440 w 3790"/>
                  <a:gd name="T15" fmla="*/ 1453 h 3460"/>
                  <a:gd name="T16" fmla="*/ 3545 w 3790"/>
                  <a:gd name="T17" fmla="*/ 1638 h 3460"/>
                  <a:gd name="T18" fmla="*/ 3790 w 3790"/>
                  <a:gd name="T19" fmla="*/ 1551 h 3460"/>
                  <a:gd name="T20" fmla="*/ 3451 w 3790"/>
                  <a:gd name="T21" fmla="*/ 2137 h 3460"/>
                  <a:gd name="T22" fmla="*/ 3115 w 3790"/>
                  <a:gd name="T23" fmla="*/ 1943 h 3460"/>
                  <a:gd name="T24" fmla="*/ 2977 w 3790"/>
                  <a:gd name="T25" fmla="*/ 1582 h 3460"/>
                  <a:gd name="T26" fmla="*/ 3226 w 3790"/>
                  <a:gd name="T27" fmla="*/ 1670 h 3460"/>
                  <a:gd name="T28" fmla="*/ 3213 w 3790"/>
                  <a:gd name="T29" fmla="*/ 1484 h 3460"/>
                  <a:gd name="T30" fmla="*/ 3167 w 3790"/>
                  <a:gd name="T31" fmla="*/ 1289 h 3460"/>
                  <a:gd name="T32" fmla="*/ 3089 w 3790"/>
                  <a:gd name="T33" fmla="*/ 1090 h 3460"/>
                  <a:gd name="T34" fmla="*/ 2978 w 3790"/>
                  <a:gd name="T35" fmla="*/ 897 h 3460"/>
                  <a:gd name="T36" fmla="*/ 2836 w 3790"/>
                  <a:gd name="T37" fmla="*/ 715 h 3460"/>
                  <a:gd name="T38" fmla="*/ 2661 w 3790"/>
                  <a:gd name="T39" fmla="*/ 553 h 3460"/>
                  <a:gd name="T40" fmla="*/ 2453 w 3790"/>
                  <a:gd name="T41" fmla="*/ 415 h 3460"/>
                  <a:gd name="T42" fmla="*/ 2213 w 3790"/>
                  <a:gd name="T43" fmla="*/ 311 h 3460"/>
                  <a:gd name="T44" fmla="*/ 1936 w 3790"/>
                  <a:gd name="T45" fmla="*/ 246 h 3460"/>
                  <a:gd name="T46" fmla="*/ 1644 w 3790"/>
                  <a:gd name="T47" fmla="*/ 235 h 3460"/>
                  <a:gd name="T48" fmla="*/ 1361 w 3790"/>
                  <a:gd name="T49" fmla="*/ 278 h 3460"/>
                  <a:gd name="T50" fmla="*/ 1095 w 3790"/>
                  <a:gd name="T51" fmla="*/ 374 h 3460"/>
                  <a:gd name="T52" fmla="*/ 854 w 3790"/>
                  <a:gd name="T53" fmla="*/ 515 h 3460"/>
                  <a:gd name="T54" fmla="*/ 643 w 3790"/>
                  <a:gd name="T55" fmla="*/ 699 h 3460"/>
                  <a:gd name="T56" fmla="*/ 468 w 3790"/>
                  <a:gd name="T57" fmla="*/ 921 h 3460"/>
                  <a:gd name="T58" fmla="*/ 337 w 3790"/>
                  <a:gd name="T59" fmla="*/ 1175 h 3460"/>
                  <a:gd name="T60" fmla="*/ 257 w 3790"/>
                  <a:gd name="T61" fmla="*/ 1456 h 3460"/>
                  <a:gd name="T62" fmla="*/ 230 w 3790"/>
                  <a:gd name="T63" fmla="*/ 1767 h 3460"/>
                  <a:gd name="T64" fmla="*/ 263 w 3790"/>
                  <a:gd name="T65" fmla="*/ 2063 h 3460"/>
                  <a:gd name="T66" fmla="*/ 357 w 3790"/>
                  <a:gd name="T67" fmla="*/ 2344 h 3460"/>
                  <a:gd name="T68" fmla="*/ 513 w 3790"/>
                  <a:gd name="T69" fmla="*/ 2607 h 3460"/>
                  <a:gd name="T70" fmla="*/ 710 w 3790"/>
                  <a:gd name="T71" fmla="*/ 2833 h 3460"/>
                  <a:gd name="T72" fmla="*/ 930 w 3790"/>
                  <a:gd name="T73" fmla="*/ 3006 h 3460"/>
                  <a:gd name="T74" fmla="*/ 1175 w 3790"/>
                  <a:gd name="T75" fmla="*/ 3130 h 3460"/>
                  <a:gd name="T76" fmla="*/ 1441 w 3790"/>
                  <a:gd name="T77" fmla="*/ 3207 h 3460"/>
                  <a:gd name="T78" fmla="*/ 1731 w 3790"/>
                  <a:gd name="T79" fmla="*/ 3237 h 3460"/>
                  <a:gd name="T80" fmla="*/ 1603 w 3790"/>
                  <a:gd name="T81" fmla="*/ 3459 h 3460"/>
                  <a:gd name="T82" fmla="*/ 1401 w 3790"/>
                  <a:gd name="T83" fmla="*/ 3434 h 3460"/>
                  <a:gd name="T84" fmla="*/ 1190 w 3790"/>
                  <a:gd name="T85" fmla="*/ 3379 h 3460"/>
                  <a:gd name="T86" fmla="*/ 976 w 3790"/>
                  <a:gd name="T87" fmla="*/ 3293 h 3460"/>
                  <a:gd name="T88" fmla="*/ 768 w 3790"/>
                  <a:gd name="T89" fmla="*/ 3174 h 3460"/>
                  <a:gd name="T90" fmla="*/ 571 w 3790"/>
                  <a:gd name="T91" fmla="*/ 3022 h 3460"/>
                  <a:gd name="T92" fmla="*/ 393 w 3790"/>
                  <a:gd name="T93" fmla="*/ 2837 h 3460"/>
                  <a:gd name="T94" fmla="*/ 239 w 3790"/>
                  <a:gd name="T95" fmla="*/ 2616 h 3460"/>
                  <a:gd name="T96" fmla="*/ 117 w 3790"/>
                  <a:gd name="T97" fmla="*/ 2361 h 3460"/>
                  <a:gd name="T98" fmla="*/ 32 w 3790"/>
                  <a:gd name="T99" fmla="*/ 2059 h 3460"/>
                  <a:gd name="T100" fmla="*/ 0 w 3790"/>
                  <a:gd name="T101" fmla="*/ 1728 h 3460"/>
                  <a:gd name="T102" fmla="*/ 30 w 3790"/>
                  <a:gd name="T103" fmla="*/ 1409 h 3460"/>
                  <a:gd name="T104" fmla="*/ 115 w 3790"/>
                  <a:gd name="T105" fmla="*/ 1107 h 3460"/>
                  <a:gd name="T106" fmla="*/ 253 w 3790"/>
                  <a:gd name="T107" fmla="*/ 830 h 3460"/>
                  <a:gd name="T108" fmla="*/ 437 w 3790"/>
                  <a:gd name="T109" fmla="*/ 583 h 3460"/>
                  <a:gd name="T110" fmla="*/ 661 w 3790"/>
                  <a:gd name="T111" fmla="*/ 372 h 3460"/>
                  <a:gd name="T112" fmla="*/ 922 w 3790"/>
                  <a:gd name="T113" fmla="*/ 203 h 3460"/>
                  <a:gd name="T114" fmla="*/ 1214 w 3790"/>
                  <a:gd name="T115" fmla="*/ 82 h 3460"/>
                  <a:gd name="T116" fmla="*/ 1541 w 3790"/>
                  <a:gd name="T117" fmla="*/ 13 h 3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790" h="3460">
                    <a:moveTo>
                      <a:pt x="1760" y="0"/>
                    </a:moveTo>
                    <a:lnTo>
                      <a:pt x="1868" y="4"/>
                    </a:lnTo>
                    <a:lnTo>
                      <a:pt x="1974" y="14"/>
                    </a:lnTo>
                    <a:lnTo>
                      <a:pt x="2079" y="32"/>
                    </a:lnTo>
                    <a:lnTo>
                      <a:pt x="2183" y="57"/>
                    </a:lnTo>
                    <a:lnTo>
                      <a:pt x="2284" y="89"/>
                    </a:lnTo>
                    <a:lnTo>
                      <a:pt x="2385" y="127"/>
                    </a:lnTo>
                    <a:lnTo>
                      <a:pt x="2484" y="173"/>
                    </a:lnTo>
                    <a:lnTo>
                      <a:pt x="2582" y="226"/>
                    </a:lnTo>
                    <a:lnTo>
                      <a:pt x="2677" y="284"/>
                    </a:lnTo>
                    <a:lnTo>
                      <a:pt x="2771" y="351"/>
                    </a:lnTo>
                    <a:lnTo>
                      <a:pt x="2855" y="417"/>
                    </a:lnTo>
                    <a:lnTo>
                      <a:pt x="2933" y="488"/>
                    </a:lnTo>
                    <a:lnTo>
                      <a:pt x="3006" y="560"/>
                    </a:lnTo>
                    <a:lnTo>
                      <a:pt x="3074" y="637"/>
                    </a:lnTo>
                    <a:lnTo>
                      <a:pt x="3136" y="715"/>
                    </a:lnTo>
                    <a:lnTo>
                      <a:pt x="3192" y="798"/>
                    </a:lnTo>
                    <a:lnTo>
                      <a:pt x="3243" y="883"/>
                    </a:lnTo>
                    <a:lnTo>
                      <a:pt x="3289" y="970"/>
                    </a:lnTo>
                    <a:lnTo>
                      <a:pt x="3330" y="1061"/>
                    </a:lnTo>
                    <a:lnTo>
                      <a:pt x="3364" y="1155"/>
                    </a:lnTo>
                    <a:lnTo>
                      <a:pt x="3394" y="1252"/>
                    </a:lnTo>
                    <a:lnTo>
                      <a:pt x="3420" y="1352"/>
                    </a:lnTo>
                    <a:lnTo>
                      <a:pt x="3440" y="1453"/>
                    </a:lnTo>
                    <a:lnTo>
                      <a:pt x="3455" y="1559"/>
                    </a:lnTo>
                    <a:lnTo>
                      <a:pt x="3464" y="1667"/>
                    </a:lnTo>
                    <a:lnTo>
                      <a:pt x="3545" y="1638"/>
                    </a:lnTo>
                    <a:lnTo>
                      <a:pt x="3624" y="1609"/>
                    </a:lnTo>
                    <a:lnTo>
                      <a:pt x="3706" y="1581"/>
                    </a:lnTo>
                    <a:lnTo>
                      <a:pt x="3790" y="1551"/>
                    </a:lnTo>
                    <a:lnTo>
                      <a:pt x="3675" y="1748"/>
                    </a:lnTo>
                    <a:lnTo>
                      <a:pt x="3563" y="1943"/>
                    </a:lnTo>
                    <a:lnTo>
                      <a:pt x="3451" y="2137"/>
                    </a:lnTo>
                    <a:lnTo>
                      <a:pt x="3339" y="2331"/>
                    </a:lnTo>
                    <a:lnTo>
                      <a:pt x="3226" y="2137"/>
                    </a:lnTo>
                    <a:lnTo>
                      <a:pt x="3115" y="1943"/>
                    </a:lnTo>
                    <a:lnTo>
                      <a:pt x="3002" y="1748"/>
                    </a:lnTo>
                    <a:lnTo>
                      <a:pt x="2889" y="1551"/>
                    </a:lnTo>
                    <a:lnTo>
                      <a:pt x="2977" y="1582"/>
                    </a:lnTo>
                    <a:lnTo>
                      <a:pt x="3061" y="1613"/>
                    </a:lnTo>
                    <a:lnTo>
                      <a:pt x="3144" y="1642"/>
                    </a:lnTo>
                    <a:lnTo>
                      <a:pt x="3226" y="1670"/>
                    </a:lnTo>
                    <a:lnTo>
                      <a:pt x="3225" y="1610"/>
                    </a:lnTo>
                    <a:lnTo>
                      <a:pt x="3221" y="1547"/>
                    </a:lnTo>
                    <a:lnTo>
                      <a:pt x="3213" y="1484"/>
                    </a:lnTo>
                    <a:lnTo>
                      <a:pt x="3200" y="1420"/>
                    </a:lnTo>
                    <a:lnTo>
                      <a:pt x="3185" y="1354"/>
                    </a:lnTo>
                    <a:lnTo>
                      <a:pt x="3167" y="1289"/>
                    </a:lnTo>
                    <a:lnTo>
                      <a:pt x="3144" y="1222"/>
                    </a:lnTo>
                    <a:lnTo>
                      <a:pt x="3118" y="1156"/>
                    </a:lnTo>
                    <a:lnTo>
                      <a:pt x="3089" y="1090"/>
                    </a:lnTo>
                    <a:lnTo>
                      <a:pt x="3055" y="1025"/>
                    </a:lnTo>
                    <a:lnTo>
                      <a:pt x="3018" y="960"/>
                    </a:lnTo>
                    <a:lnTo>
                      <a:pt x="2978" y="897"/>
                    </a:lnTo>
                    <a:lnTo>
                      <a:pt x="2935" y="835"/>
                    </a:lnTo>
                    <a:lnTo>
                      <a:pt x="2887" y="775"/>
                    </a:lnTo>
                    <a:lnTo>
                      <a:pt x="2836" y="715"/>
                    </a:lnTo>
                    <a:lnTo>
                      <a:pt x="2780" y="659"/>
                    </a:lnTo>
                    <a:lnTo>
                      <a:pt x="2723" y="605"/>
                    </a:lnTo>
                    <a:lnTo>
                      <a:pt x="2661" y="553"/>
                    </a:lnTo>
                    <a:lnTo>
                      <a:pt x="2595" y="504"/>
                    </a:lnTo>
                    <a:lnTo>
                      <a:pt x="2525" y="458"/>
                    </a:lnTo>
                    <a:lnTo>
                      <a:pt x="2453" y="415"/>
                    </a:lnTo>
                    <a:lnTo>
                      <a:pt x="2376" y="377"/>
                    </a:lnTo>
                    <a:lnTo>
                      <a:pt x="2295" y="342"/>
                    </a:lnTo>
                    <a:lnTo>
                      <a:pt x="2213" y="311"/>
                    </a:lnTo>
                    <a:lnTo>
                      <a:pt x="2124" y="284"/>
                    </a:lnTo>
                    <a:lnTo>
                      <a:pt x="2033" y="263"/>
                    </a:lnTo>
                    <a:lnTo>
                      <a:pt x="1936" y="246"/>
                    </a:lnTo>
                    <a:lnTo>
                      <a:pt x="1837" y="236"/>
                    </a:lnTo>
                    <a:lnTo>
                      <a:pt x="1740" y="231"/>
                    </a:lnTo>
                    <a:lnTo>
                      <a:pt x="1644" y="235"/>
                    </a:lnTo>
                    <a:lnTo>
                      <a:pt x="1547" y="243"/>
                    </a:lnTo>
                    <a:lnTo>
                      <a:pt x="1454" y="258"/>
                    </a:lnTo>
                    <a:lnTo>
                      <a:pt x="1361" y="278"/>
                    </a:lnTo>
                    <a:lnTo>
                      <a:pt x="1270" y="305"/>
                    </a:lnTo>
                    <a:lnTo>
                      <a:pt x="1182" y="337"/>
                    </a:lnTo>
                    <a:lnTo>
                      <a:pt x="1095" y="374"/>
                    </a:lnTo>
                    <a:lnTo>
                      <a:pt x="1012" y="416"/>
                    </a:lnTo>
                    <a:lnTo>
                      <a:pt x="931" y="463"/>
                    </a:lnTo>
                    <a:lnTo>
                      <a:pt x="854" y="515"/>
                    </a:lnTo>
                    <a:lnTo>
                      <a:pt x="779" y="573"/>
                    </a:lnTo>
                    <a:lnTo>
                      <a:pt x="709" y="634"/>
                    </a:lnTo>
                    <a:lnTo>
                      <a:pt x="643" y="699"/>
                    </a:lnTo>
                    <a:lnTo>
                      <a:pt x="579" y="769"/>
                    </a:lnTo>
                    <a:lnTo>
                      <a:pt x="521" y="843"/>
                    </a:lnTo>
                    <a:lnTo>
                      <a:pt x="468" y="921"/>
                    </a:lnTo>
                    <a:lnTo>
                      <a:pt x="418" y="1001"/>
                    </a:lnTo>
                    <a:lnTo>
                      <a:pt x="375" y="1086"/>
                    </a:lnTo>
                    <a:lnTo>
                      <a:pt x="337" y="1175"/>
                    </a:lnTo>
                    <a:lnTo>
                      <a:pt x="305" y="1266"/>
                    </a:lnTo>
                    <a:lnTo>
                      <a:pt x="277" y="1360"/>
                    </a:lnTo>
                    <a:lnTo>
                      <a:pt x="257" y="1456"/>
                    </a:lnTo>
                    <a:lnTo>
                      <a:pt x="241" y="1561"/>
                    </a:lnTo>
                    <a:lnTo>
                      <a:pt x="232" y="1666"/>
                    </a:lnTo>
                    <a:lnTo>
                      <a:pt x="230" y="1767"/>
                    </a:lnTo>
                    <a:lnTo>
                      <a:pt x="234" y="1868"/>
                    </a:lnTo>
                    <a:lnTo>
                      <a:pt x="246" y="1967"/>
                    </a:lnTo>
                    <a:lnTo>
                      <a:pt x="263" y="2063"/>
                    </a:lnTo>
                    <a:lnTo>
                      <a:pt x="289" y="2159"/>
                    </a:lnTo>
                    <a:lnTo>
                      <a:pt x="320" y="2252"/>
                    </a:lnTo>
                    <a:lnTo>
                      <a:pt x="357" y="2344"/>
                    </a:lnTo>
                    <a:lnTo>
                      <a:pt x="402" y="2433"/>
                    </a:lnTo>
                    <a:lnTo>
                      <a:pt x="454" y="2522"/>
                    </a:lnTo>
                    <a:lnTo>
                      <a:pt x="513" y="2607"/>
                    </a:lnTo>
                    <a:lnTo>
                      <a:pt x="577" y="2692"/>
                    </a:lnTo>
                    <a:lnTo>
                      <a:pt x="643" y="2766"/>
                    </a:lnTo>
                    <a:lnTo>
                      <a:pt x="710" y="2833"/>
                    </a:lnTo>
                    <a:lnTo>
                      <a:pt x="780" y="2897"/>
                    </a:lnTo>
                    <a:lnTo>
                      <a:pt x="854" y="2954"/>
                    </a:lnTo>
                    <a:lnTo>
                      <a:pt x="930" y="3006"/>
                    </a:lnTo>
                    <a:lnTo>
                      <a:pt x="1009" y="3053"/>
                    </a:lnTo>
                    <a:lnTo>
                      <a:pt x="1091" y="3094"/>
                    </a:lnTo>
                    <a:lnTo>
                      <a:pt x="1175" y="3130"/>
                    </a:lnTo>
                    <a:lnTo>
                      <a:pt x="1261" y="3161"/>
                    </a:lnTo>
                    <a:lnTo>
                      <a:pt x="1351" y="3186"/>
                    </a:lnTo>
                    <a:lnTo>
                      <a:pt x="1441" y="3207"/>
                    </a:lnTo>
                    <a:lnTo>
                      <a:pt x="1536" y="3222"/>
                    </a:lnTo>
                    <a:lnTo>
                      <a:pt x="1632" y="3232"/>
                    </a:lnTo>
                    <a:lnTo>
                      <a:pt x="1731" y="3237"/>
                    </a:lnTo>
                    <a:lnTo>
                      <a:pt x="1731" y="3457"/>
                    </a:lnTo>
                    <a:lnTo>
                      <a:pt x="1668" y="3460"/>
                    </a:lnTo>
                    <a:lnTo>
                      <a:pt x="1603" y="3459"/>
                    </a:lnTo>
                    <a:lnTo>
                      <a:pt x="1537" y="3454"/>
                    </a:lnTo>
                    <a:lnTo>
                      <a:pt x="1470" y="3446"/>
                    </a:lnTo>
                    <a:lnTo>
                      <a:pt x="1401" y="3434"/>
                    </a:lnTo>
                    <a:lnTo>
                      <a:pt x="1331" y="3419"/>
                    </a:lnTo>
                    <a:lnTo>
                      <a:pt x="1261" y="3401"/>
                    </a:lnTo>
                    <a:lnTo>
                      <a:pt x="1190" y="3379"/>
                    </a:lnTo>
                    <a:lnTo>
                      <a:pt x="1118" y="3354"/>
                    </a:lnTo>
                    <a:lnTo>
                      <a:pt x="1047" y="3325"/>
                    </a:lnTo>
                    <a:lnTo>
                      <a:pt x="976" y="3293"/>
                    </a:lnTo>
                    <a:lnTo>
                      <a:pt x="906" y="3257"/>
                    </a:lnTo>
                    <a:lnTo>
                      <a:pt x="837" y="3217"/>
                    </a:lnTo>
                    <a:lnTo>
                      <a:pt x="768" y="3174"/>
                    </a:lnTo>
                    <a:lnTo>
                      <a:pt x="701" y="3128"/>
                    </a:lnTo>
                    <a:lnTo>
                      <a:pt x="636" y="3076"/>
                    </a:lnTo>
                    <a:lnTo>
                      <a:pt x="571" y="3022"/>
                    </a:lnTo>
                    <a:lnTo>
                      <a:pt x="509" y="2964"/>
                    </a:lnTo>
                    <a:lnTo>
                      <a:pt x="451" y="2902"/>
                    </a:lnTo>
                    <a:lnTo>
                      <a:pt x="393" y="2837"/>
                    </a:lnTo>
                    <a:lnTo>
                      <a:pt x="339" y="2767"/>
                    </a:lnTo>
                    <a:lnTo>
                      <a:pt x="287" y="2693"/>
                    </a:lnTo>
                    <a:lnTo>
                      <a:pt x="239" y="2616"/>
                    </a:lnTo>
                    <a:lnTo>
                      <a:pt x="195" y="2535"/>
                    </a:lnTo>
                    <a:lnTo>
                      <a:pt x="154" y="2449"/>
                    </a:lnTo>
                    <a:lnTo>
                      <a:pt x="117" y="2361"/>
                    </a:lnTo>
                    <a:lnTo>
                      <a:pt x="85" y="2268"/>
                    </a:lnTo>
                    <a:lnTo>
                      <a:pt x="57" y="2170"/>
                    </a:lnTo>
                    <a:lnTo>
                      <a:pt x="32" y="2059"/>
                    </a:lnTo>
                    <a:lnTo>
                      <a:pt x="14" y="1947"/>
                    </a:lnTo>
                    <a:lnTo>
                      <a:pt x="3" y="1837"/>
                    </a:lnTo>
                    <a:lnTo>
                      <a:pt x="0" y="1728"/>
                    </a:lnTo>
                    <a:lnTo>
                      <a:pt x="3" y="1620"/>
                    </a:lnTo>
                    <a:lnTo>
                      <a:pt x="13" y="1514"/>
                    </a:lnTo>
                    <a:lnTo>
                      <a:pt x="30" y="1409"/>
                    </a:lnTo>
                    <a:lnTo>
                      <a:pt x="52" y="1306"/>
                    </a:lnTo>
                    <a:lnTo>
                      <a:pt x="80" y="1206"/>
                    </a:lnTo>
                    <a:lnTo>
                      <a:pt x="115" y="1107"/>
                    </a:lnTo>
                    <a:lnTo>
                      <a:pt x="156" y="1012"/>
                    </a:lnTo>
                    <a:lnTo>
                      <a:pt x="201" y="920"/>
                    </a:lnTo>
                    <a:lnTo>
                      <a:pt x="253" y="830"/>
                    </a:lnTo>
                    <a:lnTo>
                      <a:pt x="309" y="744"/>
                    </a:lnTo>
                    <a:lnTo>
                      <a:pt x="370" y="661"/>
                    </a:lnTo>
                    <a:lnTo>
                      <a:pt x="437" y="583"/>
                    </a:lnTo>
                    <a:lnTo>
                      <a:pt x="507" y="508"/>
                    </a:lnTo>
                    <a:lnTo>
                      <a:pt x="582" y="438"/>
                    </a:lnTo>
                    <a:lnTo>
                      <a:pt x="661" y="372"/>
                    </a:lnTo>
                    <a:lnTo>
                      <a:pt x="744" y="311"/>
                    </a:lnTo>
                    <a:lnTo>
                      <a:pt x="831" y="254"/>
                    </a:lnTo>
                    <a:lnTo>
                      <a:pt x="922" y="203"/>
                    </a:lnTo>
                    <a:lnTo>
                      <a:pt x="1016" y="157"/>
                    </a:lnTo>
                    <a:lnTo>
                      <a:pt x="1114" y="116"/>
                    </a:lnTo>
                    <a:lnTo>
                      <a:pt x="1214" y="82"/>
                    </a:lnTo>
                    <a:lnTo>
                      <a:pt x="1317" y="54"/>
                    </a:lnTo>
                    <a:lnTo>
                      <a:pt x="1430" y="30"/>
                    </a:lnTo>
                    <a:lnTo>
                      <a:pt x="1541" y="13"/>
                    </a:lnTo>
                    <a:lnTo>
                      <a:pt x="1652" y="4"/>
                    </a:lnTo>
                    <a:lnTo>
                      <a:pt x="1760" y="0"/>
                    </a:ln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8" name="Freeform 8"/>
              <p:cNvSpPr>
                <a:spLocks/>
              </p:cNvSpPr>
              <p:nvPr/>
            </p:nvSpPr>
            <p:spPr bwMode="auto">
              <a:xfrm>
                <a:off x="-2032000" y="3949701"/>
                <a:ext cx="2185988" cy="1679575"/>
              </a:xfrm>
              <a:custGeom>
                <a:avLst/>
                <a:gdLst>
                  <a:gd name="T0" fmla="*/ 1377 w 1377"/>
                  <a:gd name="T1" fmla="*/ 0 h 1058"/>
                  <a:gd name="T2" fmla="*/ 1377 w 1377"/>
                  <a:gd name="T3" fmla="*/ 15 h 1058"/>
                  <a:gd name="T4" fmla="*/ 1377 w 1377"/>
                  <a:gd name="T5" fmla="*/ 30 h 1058"/>
                  <a:gd name="T6" fmla="*/ 1375 w 1377"/>
                  <a:gd name="T7" fmla="*/ 44 h 1058"/>
                  <a:gd name="T8" fmla="*/ 1371 w 1377"/>
                  <a:gd name="T9" fmla="*/ 57 h 1058"/>
                  <a:gd name="T10" fmla="*/ 1343 w 1377"/>
                  <a:gd name="T11" fmla="*/ 108 h 1058"/>
                  <a:gd name="T12" fmla="*/ 1313 w 1377"/>
                  <a:gd name="T13" fmla="*/ 159 h 1058"/>
                  <a:gd name="T14" fmla="*/ 1281 w 1377"/>
                  <a:gd name="T15" fmla="*/ 207 h 1058"/>
                  <a:gd name="T16" fmla="*/ 1161 w 1377"/>
                  <a:gd name="T17" fmla="*/ 368 h 1058"/>
                  <a:gd name="T18" fmla="*/ 1037 w 1377"/>
                  <a:gd name="T19" fmla="*/ 527 h 1058"/>
                  <a:gd name="T20" fmla="*/ 910 w 1377"/>
                  <a:gd name="T21" fmla="*/ 682 h 1058"/>
                  <a:gd name="T22" fmla="*/ 779 w 1377"/>
                  <a:gd name="T23" fmla="*/ 834 h 1058"/>
                  <a:gd name="T24" fmla="*/ 647 w 1377"/>
                  <a:gd name="T25" fmla="*/ 985 h 1058"/>
                  <a:gd name="T26" fmla="*/ 627 w 1377"/>
                  <a:gd name="T27" fmla="*/ 1006 h 1058"/>
                  <a:gd name="T28" fmla="*/ 605 w 1377"/>
                  <a:gd name="T29" fmla="*/ 1023 h 1058"/>
                  <a:gd name="T30" fmla="*/ 579 w 1377"/>
                  <a:gd name="T31" fmla="*/ 1038 h 1058"/>
                  <a:gd name="T32" fmla="*/ 553 w 1377"/>
                  <a:gd name="T33" fmla="*/ 1049 h 1058"/>
                  <a:gd name="T34" fmla="*/ 524 w 1377"/>
                  <a:gd name="T35" fmla="*/ 1055 h 1058"/>
                  <a:gd name="T36" fmla="*/ 492 w 1377"/>
                  <a:gd name="T37" fmla="*/ 1058 h 1058"/>
                  <a:gd name="T38" fmla="*/ 466 w 1377"/>
                  <a:gd name="T39" fmla="*/ 1055 h 1058"/>
                  <a:gd name="T40" fmla="*/ 439 w 1377"/>
                  <a:gd name="T41" fmla="*/ 1050 h 1058"/>
                  <a:gd name="T42" fmla="*/ 414 w 1377"/>
                  <a:gd name="T43" fmla="*/ 1038 h 1058"/>
                  <a:gd name="T44" fmla="*/ 391 w 1377"/>
                  <a:gd name="T45" fmla="*/ 1023 h 1058"/>
                  <a:gd name="T46" fmla="*/ 369 w 1377"/>
                  <a:gd name="T47" fmla="*/ 1004 h 1058"/>
                  <a:gd name="T48" fmla="*/ 302 w 1377"/>
                  <a:gd name="T49" fmla="*/ 924 h 1058"/>
                  <a:gd name="T50" fmla="*/ 239 w 1377"/>
                  <a:gd name="T51" fmla="*/ 845 h 1058"/>
                  <a:gd name="T52" fmla="*/ 179 w 1377"/>
                  <a:gd name="T53" fmla="*/ 762 h 1058"/>
                  <a:gd name="T54" fmla="*/ 122 w 1377"/>
                  <a:gd name="T55" fmla="*/ 676 h 1058"/>
                  <a:gd name="T56" fmla="*/ 70 w 1377"/>
                  <a:gd name="T57" fmla="*/ 589 h 1058"/>
                  <a:gd name="T58" fmla="*/ 22 w 1377"/>
                  <a:gd name="T59" fmla="*/ 498 h 1058"/>
                  <a:gd name="T60" fmla="*/ 10 w 1377"/>
                  <a:gd name="T61" fmla="*/ 468 h 1058"/>
                  <a:gd name="T62" fmla="*/ 2 w 1377"/>
                  <a:gd name="T63" fmla="*/ 437 h 1058"/>
                  <a:gd name="T64" fmla="*/ 0 w 1377"/>
                  <a:gd name="T65" fmla="*/ 420 h 1058"/>
                  <a:gd name="T66" fmla="*/ 1 w 1377"/>
                  <a:gd name="T67" fmla="*/ 405 h 1058"/>
                  <a:gd name="T68" fmla="*/ 6 w 1377"/>
                  <a:gd name="T69" fmla="*/ 393 h 1058"/>
                  <a:gd name="T70" fmla="*/ 14 w 1377"/>
                  <a:gd name="T71" fmla="*/ 385 h 1058"/>
                  <a:gd name="T72" fmla="*/ 25 w 1377"/>
                  <a:gd name="T73" fmla="*/ 381 h 1058"/>
                  <a:gd name="T74" fmla="*/ 39 w 1377"/>
                  <a:gd name="T75" fmla="*/ 381 h 1058"/>
                  <a:gd name="T76" fmla="*/ 56 w 1377"/>
                  <a:gd name="T77" fmla="*/ 383 h 1058"/>
                  <a:gd name="T78" fmla="*/ 86 w 1377"/>
                  <a:gd name="T79" fmla="*/ 391 h 1058"/>
                  <a:gd name="T80" fmla="*/ 115 w 1377"/>
                  <a:gd name="T81" fmla="*/ 402 h 1058"/>
                  <a:gd name="T82" fmla="*/ 143 w 1377"/>
                  <a:gd name="T83" fmla="*/ 415 h 1058"/>
                  <a:gd name="T84" fmla="*/ 245 w 1377"/>
                  <a:gd name="T85" fmla="*/ 479 h 1058"/>
                  <a:gd name="T86" fmla="*/ 347 w 1377"/>
                  <a:gd name="T87" fmla="*/ 544 h 1058"/>
                  <a:gd name="T88" fmla="*/ 448 w 1377"/>
                  <a:gd name="T89" fmla="*/ 612 h 1058"/>
                  <a:gd name="T90" fmla="*/ 464 w 1377"/>
                  <a:gd name="T91" fmla="*/ 621 h 1058"/>
                  <a:gd name="T92" fmla="*/ 478 w 1377"/>
                  <a:gd name="T93" fmla="*/ 628 h 1058"/>
                  <a:gd name="T94" fmla="*/ 492 w 1377"/>
                  <a:gd name="T95" fmla="*/ 629 h 1058"/>
                  <a:gd name="T96" fmla="*/ 506 w 1377"/>
                  <a:gd name="T97" fmla="*/ 627 h 1058"/>
                  <a:gd name="T98" fmla="*/ 520 w 1377"/>
                  <a:gd name="T99" fmla="*/ 620 h 1058"/>
                  <a:gd name="T100" fmla="*/ 535 w 1377"/>
                  <a:gd name="T101" fmla="*/ 608 h 1058"/>
                  <a:gd name="T102" fmla="*/ 840 w 1377"/>
                  <a:gd name="T103" fmla="*/ 360 h 1058"/>
                  <a:gd name="T104" fmla="*/ 1148 w 1377"/>
                  <a:gd name="T105" fmla="*/ 115 h 1058"/>
                  <a:gd name="T106" fmla="*/ 1190 w 1377"/>
                  <a:gd name="T107" fmla="*/ 85 h 1058"/>
                  <a:gd name="T108" fmla="*/ 1232 w 1377"/>
                  <a:gd name="T109" fmla="*/ 58 h 1058"/>
                  <a:gd name="T110" fmla="*/ 1277 w 1377"/>
                  <a:gd name="T111" fmla="*/ 33 h 1058"/>
                  <a:gd name="T112" fmla="*/ 1321 w 1377"/>
                  <a:gd name="T113" fmla="*/ 7 h 1058"/>
                  <a:gd name="T114" fmla="*/ 1333 w 1377"/>
                  <a:gd name="T115" fmla="*/ 3 h 1058"/>
                  <a:gd name="T116" fmla="*/ 1347 w 1377"/>
                  <a:gd name="T117" fmla="*/ 2 h 1058"/>
                  <a:gd name="T118" fmla="*/ 1362 w 1377"/>
                  <a:gd name="T119" fmla="*/ 2 h 1058"/>
                  <a:gd name="T120" fmla="*/ 1377 w 1377"/>
                  <a:gd name="T121"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77" h="1058">
                    <a:moveTo>
                      <a:pt x="1377" y="0"/>
                    </a:moveTo>
                    <a:lnTo>
                      <a:pt x="1377" y="15"/>
                    </a:lnTo>
                    <a:lnTo>
                      <a:pt x="1377" y="30"/>
                    </a:lnTo>
                    <a:lnTo>
                      <a:pt x="1375" y="44"/>
                    </a:lnTo>
                    <a:lnTo>
                      <a:pt x="1371" y="57"/>
                    </a:lnTo>
                    <a:lnTo>
                      <a:pt x="1343" y="108"/>
                    </a:lnTo>
                    <a:lnTo>
                      <a:pt x="1313" y="159"/>
                    </a:lnTo>
                    <a:lnTo>
                      <a:pt x="1281" y="207"/>
                    </a:lnTo>
                    <a:lnTo>
                      <a:pt x="1161" y="368"/>
                    </a:lnTo>
                    <a:lnTo>
                      <a:pt x="1037" y="527"/>
                    </a:lnTo>
                    <a:lnTo>
                      <a:pt x="910" y="682"/>
                    </a:lnTo>
                    <a:lnTo>
                      <a:pt x="779" y="834"/>
                    </a:lnTo>
                    <a:lnTo>
                      <a:pt x="647" y="985"/>
                    </a:lnTo>
                    <a:lnTo>
                      <a:pt x="627" y="1006"/>
                    </a:lnTo>
                    <a:lnTo>
                      <a:pt x="605" y="1023"/>
                    </a:lnTo>
                    <a:lnTo>
                      <a:pt x="579" y="1038"/>
                    </a:lnTo>
                    <a:lnTo>
                      <a:pt x="553" y="1049"/>
                    </a:lnTo>
                    <a:lnTo>
                      <a:pt x="524" y="1055"/>
                    </a:lnTo>
                    <a:lnTo>
                      <a:pt x="492" y="1058"/>
                    </a:lnTo>
                    <a:lnTo>
                      <a:pt x="466" y="1055"/>
                    </a:lnTo>
                    <a:lnTo>
                      <a:pt x="439" y="1050"/>
                    </a:lnTo>
                    <a:lnTo>
                      <a:pt x="414" y="1038"/>
                    </a:lnTo>
                    <a:lnTo>
                      <a:pt x="391" y="1023"/>
                    </a:lnTo>
                    <a:lnTo>
                      <a:pt x="369" y="1004"/>
                    </a:lnTo>
                    <a:lnTo>
                      <a:pt x="302" y="924"/>
                    </a:lnTo>
                    <a:lnTo>
                      <a:pt x="239" y="845"/>
                    </a:lnTo>
                    <a:lnTo>
                      <a:pt x="179" y="762"/>
                    </a:lnTo>
                    <a:lnTo>
                      <a:pt x="122" y="676"/>
                    </a:lnTo>
                    <a:lnTo>
                      <a:pt x="70" y="589"/>
                    </a:lnTo>
                    <a:lnTo>
                      <a:pt x="22" y="498"/>
                    </a:lnTo>
                    <a:lnTo>
                      <a:pt x="10" y="468"/>
                    </a:lnTo>
                    <a:lnTo>
                      <a:pt x="2" y="437"/>
                    </a:lnTo>
                    <a:lnTo>
                      <a:pt x="0" y="420"/>
                    </a:lnTo>
                    <a:lnTo>
                      <a:pt x="1" y="405"/>
                    </a:lnTo>
                    <a:lnTo>
                      <a:pt x="6" y="393"/>
                    </a:lnTo>
                    <a:lnTo>
                      <a:pt x="14" y="385"/>
                    </a:lnTo>
                    <a:lnTo>
                      <a:pt x="25" y="381"/>
                    </a:lnTo>
                    <a:lnTo>
                      <a:pt x="39" y="381"/>
                    </a:lnTo>
                    <a:lnTo>
                      <a:pt x="56" y="383"/>
                    </a:lnTo>
                    <a:lnTo>
                      <a:pt x="86" y="391"/>
                    </a:lnTo>
                    <a:lnTo>
                      <a:pt x="115" y="402"/>
                    </a:lnTo>
                    <a:lnTo>
                      <a:pt x="143" y="415"/>
                    </a:lnTo>
                    <a:lnTo>
                      <a:pt x="245" y="479"/>
                    </a:lnTo>
                    <a:lnTo>
                      <a:pt x="347" y="544"/>
                    </a:lnTo>
                    <a:lnTo>
                      <a:pt x="448" y="612"/>
                    </a:lnTo>
                    <a:lnTo>
                      <a:pt x="464" y="621"/>
                    </a:lnTo>
                    <a:lnTo>
                      <a:pt x="478" y="628"/>
                    </a:lnTo>
                    <a:lnTo>
                      <a:pt x="492" y="629"/>
                    </a:lnTo>
                    <a:lnTo>
                      <a:pt x="506" y="627"/>
                    </a:lnTo>
                    <a:lnTo>
                      <a:pt x="520" y="620"/>
                    </a:lnTo>
                    <a:lnTo>
                      <a:pt x="535" y="608"/>
                    </a:lnTo>
                    <a:lnTo>
                      <a:pt x="840" y="360"/>
                    </a:lnTo>
                    <a:lnTo>
                      <a:pt x="1148" y="115"/>
                    </a:lnTo>
                    <a:lnTo>
                      <a:pt x="1190" y="85"/>
                    </a:lnTo>
                    <a:lnTo>
                      <a:pt x="1232" y="58"/>
                    </a:lnTo>
                    <a:lnTo>
                      <a:pt x="1277" y="33"/>
                    </a:lnTo>
                    <a:lnTo>
                      <a:pt x="1321" y="7"/>
                    </a:lnTo>
                    <a:lnTo>
                      <a:pt x="1333" y="3"/>
                    </a:lnTo>
                    <a:lnTo>
                      <a:pt x="1347" y="2"/>
                    </a:lnTo>
                    <a:lnTo>
                      <a:pt x="1362" y="2"/>
                    </a:lnTo>
                    <a:lnTo>
                      <a:pt x="1377" y="0"/>
                    </a:ln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9" name="Freeform 9"/>
              <p:cNvSpPr>
                <a:spLocks noEditPoints="1"/>
              </p:cNvSpPr>
              <p:nvPr/>
            </p:nvSpPr>
            <p:spPr bwMode="auto">
              <a:xfrm>
                <a:off x="296863" y="6254751"/>
                <a:ext cx="1198563" cy="1576388"/>
              </a:xfrm>
              <a:custGeom>
                <a:avLst/>
                <a:gdLst>
                  <a:gd name="T0" fmla="*/ 371 w 755"/>
                  <a:gd name="T1" fmla="*/ 345 h 993"/>
                  <a:gd name="T2" fmla="*/ 251 w 755"/>
                  <a:gd name="T3" fmla="*/ 529 h 993"/>
                  <a:gd name="T4" fmla="*/ 263 w 755"/>
                  <a:gd name="T5" fmla="*/ 624 h 993"/>
                  <a:gd name="T6" fmla="*/ 401 w 755"/>
                  <a:gd name="T7" fmla="*/ 624 h 993"/>
                  <a:gd name="T8" fmla="*/ 419 w 755"/>
                  <a:gd name="T9" fmla="*/ 618 h 993"/>
                  <a:gd name="T10" fmla="*/ 425 w 755"/>
                  <a:gd name="T11" fmla="*/ 606 h 993"/>
                  <a:gd name="T12" fmla="*/ 426 w 755"/>
                  <a:gd name="T13" fmla="*/ 588 h 993"/>
                  <a:gd name="T14" fmla="*/ 433 w 755"/>
                  <a:gd name="T15" fmla="*/ 259 h 993"/>
                  <a:gd name="T16" fmla="*/ 432 w 755"/>
                  <a:gd name="T17" fmla="*/ 255 h 993"/>
                  <a:gd name="T18" fmla="*/ 481 w 755"/>
                  <a:gd name="T19" fmla="*/ 0 h 993"/>
                  <a:gd name="T20" fmla="*/ 585 w 755"/>
                  <a:gd name="T21" fmla="*/ 0 h 993"/>
                  <a:gd name="T22" fmla="*/ 615 w 755"/>
                  <a:gd name="T23" fmla="*/ 2 h 993"/>
                  <a:gd name="T24" fmla="*/ 631 w 755"/>
                  <a:gd name="T25" fmla="*/ 17 h 993"/>
                  <a:gd name="T26" fmla="*/ 635 w 755"/>
                  <a:gd name="T27" fmla="*/ 48 h 993"/>
                  <a:gd name="T28" fmla="*/ 634 w 755"/>
                  <a:gd name="T29" fmla="*/ 313 h 993"/>
                  <a:gd name="T30" fmla="*/ 634 w 755"/>
                  <a:gd name="T31" fmla="*/ 580 h 993"/>
                  <a:gd name="T32" fmla="*/ 637 w 755"/>
                  <a:gd name="T33" fmla="*/ 606 h 993"/>
                  <a:gd name="T34" fmla="*/ 650 w 755"/>
                  <a:gd name="T35" fmla="*/ 621 h 993"/>
                  <a:gd name="T36" fmla="*/ 676 w 755"/>
                  <a:gd name="T37" fmla="*/ 625 h 993"/>
                  <a:gd name="T38" fmla="*/ 722 w 755"/>
                  <a:gd name="T39" fmla="*/ 626 h 993"/>
                  <a:gd name="T40" fmla="*/ 746 w 755"/>
                  <a:gd name="T41" fmla="*/ 636 h 993"/>
                  <a:gd name="T42" fmla="*/ 754 w 755"/>
                  <a:gd name="T43" fmla="*/ 661 h 993"/>
                  <a:gd name="T44" fmla="*/ 755 w 755"/>
                  <a:gd name="T45" fmla="*/ 708 h 993"/>
                  <a:gd name="T46" fmla="*/ 753 w 755"/>
                  <a:gd name="T47" fmla="*/ 755 h 993"/>
                  <a:gd name="T48" fmla="*/ 743 w 755"/>
                  <a:gd name="T49" fmla="*/ 780 h 993"/>
                  <a:gd name="T50" fmla="*/ 719 w 755"/>
                  <a:gd name="T51" fmla="*/ 790 h 993"/>
                  <a:gd name="T52" fmla="*/ 673 w 755"/>
                  <a:gd name="T53" fmla="*/ 792 h 993"/>
                  <a:gd name="T54" fmla="*/ 646 w 755"/>
                  <a:gd name="T55" fmla="*/ 799 h 993"/>
                  <a:gd name="T56" fmla="*/ 635 w 755"/>
                  <a:gd name="T57" fmla="*/ 817 h 993"/>
                  <a:gd name="T58" fmla="*/ 634 w 755"/>
                  <a:gd name="T59" fmla="*/ 896 h 993"/>
                  <a:gd name="T60" fmla="*/ 634 w 755"/>
                  <a:gd name="T61" fmla="*/ 973 h 993"/>
                  <a:gd name="T62" fmla="*/ 624 w 755"/>
                  <a:gd name="T63" fmla="*/ 988 h 993"/>
                  <a:gd name="T64" fmla="*/ 602 w 755"/>
                  <a:gd name="T65" fmla="*/ 993 h 993"/>
                  <a:gd name="T66" fmla="*/ 448 w 755"/>
                  <a:gd name="T67" fmla="*/ 992 h 993"/>
                  <a:gd name="T68" fmla="*/ 431 w 755"/>
                  <a:gd name="T69" fmla="*/ 983 h 993"/>
                  <a:gd name="T70" fmla="*/ 426 w 755"/>
                  <a:gd name="T71" fmla="*/ 959 h 993"/>
                  <a:gd name="T72" fmla="*/ 426 w 755"/>
                  <a:gd name="T73" fmla="*/ 846 h 993"/>
                  <a:gd name="T74" fmla="*/ 425 w 755"/>
                  <a:gd name="T75" fmla="*/ 813 h 993"/>
                  <a:gd name="T76" fmla="*/ 416 w 755"/>
                  <a:gd name="T77" fmla="*/ 796 h 993"/>
                  <a:gd name="T78" fmla="*/ 391 w 755"/>
                  <a:gd name="T79" fmla="*/ 793 h 993"/>
                  <a:gd name="T80" fmla="*/ 208 w 755"/>
                  <a:gd name="T81" fmla="*/ 792 h 993"/>
                  <a:gd name="T82" fmla="*/ 31 w 755"/>
                  <a:gd name="T83" fmla="*/ 793 h 993"/>
                  <a:gd name="T84" fmla="*/ 11 w 755"/>
                  <a:gd name="T85" fmla="*/ 784 h 993"/>
                  <a:gd name="T86" fmla="*/ 2 w 755"/>
                  <a:gd name="T87" fmla="*/ 763 h 993"/>
                  <a:gd name="T88" fmla="*/ 0 w 755"/>
                  <a:gd name="T89" fmla="*/ 713 h 993"/>
                  <a:gd name="T90" fmla="*/ 11 w 755"/>
                  <a:gd name="T91" fmla="*/ 647 h 993"/>
                  <a:gd name="T92" fmla="*/ 39 w 755"/>
                  <a:gd name="T93" fmla="*/ 585 h 993"/>
                  <a:gd name="T94" fmla="*/ 179 w 755"/>
                  <a:gd name="T95" fmla="*/ 383 h 993"/>
                  <a:gd name="T96" fmla="*/ 416 w 755"/>
                  <a:gd name="T97" fmla="*/ 33 h 993"/>
                  <a:gd name="T98" fmla="*/ 438 w 755"/>
                  <a:gd name="T99" fmla="*/ 10 h 993"/>
                  <a:gd name="T100" fmla="*/ 464 w 755"/>
                  <a:gd name="T101" fmla="*/ 0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55" h="993">
                    <a:moveTo>
                      <a:pt x="431" y="254"/>
                    </a:moveTo>
                    <a:lnTo>
                      <a:pt x="371" y="345"/>
                    </a:lnTo>
                    <a:lnTo>
                      <a:pt x="312" y="437"/>
                    </a:lnTo>
                    <a:lnTo>
                      <a:pt x="251" y="529"/>
                    </a:lnTo>
                    <a:lnTo>
                      <a:pt x="189" y="624"/>
                    </a:lnTo>
                    <a:lnTo>
                      <a:pt x="263" y="624"/>
                    </a:lnTo>
                    <a:lnTo>
                      <a:pt x="333" y="624"/>
                    </a:lnTo>
                    <a:lnTo>
                      <a:pt x="401" y="624"/>
                    </a:lnTo>
                    <a:lnTo>
                      <a:pt x="412" y="623"/>
                    </a:lnTo>
                    <a:lnTo>
                      <a:pt x="419" y="618"/>
                    </a:lnTo>
                    <a:lnTo>
                      <a:pt x="424" y="613"/>
                    </a:lnTo>
                    <a:lnTo>
                      <a:pt x="425" y="606"/>
                    </a:lnTo>
                    <a:lnTo>
                      <a:pt x="426" y="596"/>
                    </a:lnTo>
                    <a:lnTo>
                      <a:pt x="426" y="588"/>
                    </a:lnTo>
                    <a:lnTo>
                      <a:pt x="434" y="261"/>
                    </a:lnTo>
                    <a:lnTo>
                      <a:pt x="433" y="259"/>
                    </a:lnTo>
                    <a:lnTo>
                      <a:pt x="433" y="257"/>
                    </a:lnTo>
                    <a:lnTo>
                      <a:pt x="432" y="255"/>
                    </a:lnTo>
                    <a:lnTo>
                      <a:pt x="431" y="254"/>
                    </a:lnTo>
                    <a:close/>
                    <a:moveTo>
                      <a:pt x="481" y="0"/>
                    </a:moveTo>
                    <a:lnTo>
                      <a:pt x="533" y="1"/>
                    </a:lnTo>
                    <a:lnTo>
                      <a:pt x="585" y="0"/>
                    </a:lnTo>
                    <a:lnTo>
                      <a:pt x="602" y="0"/>
                    </a:lnTo>
                    <a:lnTo>
                      <a:pt x="615" y="2"/>
                    </a:lnTo>
                    <a:lnTo>
                      <a:pt x="625" y="8"/>
                    </a:lnTo>
                    <a:lnTo>
                      <a:pt x="631" y="17"/>
                    </a:lnTo>
                    <a:lnTo>
                      <a:pt x="634" y="31"/>
                    </a:lnTo>
                    <a:lnTo>
                      <a:pt x="635" y="48"/>
                    </a:lnTo>
                    <a:lnTo>
                      <a:pt x="633" y="180"/>
                    </a:lnTo>
                    <a:lnTo>
                      <a:pt x="634" y="313"/>
                    </a:lnTo>
                    <a:lnTo>
                      <a:pt x="634" y="446"/>
                    </a:lnTo>
                    <a:lnTo>
                      <a:pt x="634" y="580"/>
                    </a:lnTo>
                    <a:lnTo>
                      <a:pt x="634" y="595"/>
                    </a:lnTo>
                    <a:lnTo>
                      <a:pt x="637" y="606"/>
                    </a:lnTo>
                    <a:lnTo>
                      <a:pt x="642" y="615"/>
                    </a:lnTo>
                    <a:lnTo>
                      <a:pt x="650" y="621"/>
                    </a:lnTo>
                    <a:lnTo>
                      <a:pt x="661" y="624"/>
                    </a:lnTo>
                    <a:lnTo>
                      <a:pt x="676" y="625"/>
                    </a:lnTo>
                    <a:lnTo>
                      <a:pt x="702" y="625"/>
                    </a:lnTo>
                    <a:lnTo>
                      <a:pt x="722" y="626"/>
                    </a:lnTo>
                    <a:lnTo>
                      <a:pt x="737" y="630"/>
                    </a:lnTo>
                    <a:lnTo>
                      <a:pt x="746" y="636"/>
                    </a:lnTo>
                    <a:lnTo>
                      <a:pt x="751" y="646"/>
                    </a:lnTo>
                    <a:lnTo>
                      <a:pt x="754" y="661"/>
                    </a:lnTo>
                    <a:lnTo>
                      <a:pt x="755" y="682"/>
                    </a:lnTo>
                    <a:lnTo>
                      <a:pt x="755" y="708"/>
                    </a:lnTo>
                    <a:lnTo>
                      <a:pt x="754" y="736"/>
                    </a:lnTo>
                    <a:lnTo>
                      <a:pt x="753" y="755"/>
                    </a:lnTo>
                    <a:lnTo>
                      <a:pt x="749" y="770"/>
                    </a:lnTo>
                    <a:lnTo>
                      <a:pt x="743" y="780"/>
                    </a:lnTo>
                    <a:lnTo>
                      <a:pt x="734" y="786"/>
                    </a:lnTo>
                    <a:lnTo>
                      <a:pt x="719" y="790"/>
                    </a:lnTo>
                    <a:lnTo>
                      <a:pt x="700" y="792"/>
                    </a:lnTo>
                    <a:lnTo>
                      <a:pt x="673" y="792"/>
                    </a:lnTo>
                    <a:lnTo>
                      <a:pt x="657" y="794"/>
                    </a:lnTo>
                    <a:lnTo>
                      <a:pt x="646" y="799"/>
                    </a:lnTo>
                    <a:lnTo>
                      <a:pt x="639" y="806"/>
                    </a:lnTo>
                    <a:lnTo>
                      <a:pt x="635" y="817"/>
                    </a:lnTo>
                    <a:lnTo>
                      <a:pt x="634" y="832"/>
                    </a:lnTo>
                    <a:lnTo>
                      <a:pt x="634" y="896"/>
                    </a:lnTo>
                    <a:lnTo>
                      <a:pt x="635" y="961"/>
                    </a:lnTo>
                    <a:lnTo>
                      <a:pt x="634" y="973"/>
                    </a:lnTo>
                    <a:lnTo>
                      <a:pt x="630" y="983"/>
                    </a:lnTo>
                    <a:lnTo>
                      <a:pt x="624" y="988"/>
                    </a:lnTo>
                    <a:lnTo>
                      <a:pt x="615" y="992"/>
                    </a:lnTo>
                    <a:lnTo>
                      <a:pt x="602" y="993"/>
                    </a:lnTo>
                    <a:lnTo>
                      <a:pt x="462" y="993"/>
                    </a:lnTo>
                    <a:lnTo>
                      <a:pt x="448" y="992"/>
                    </a:lnTo>
                    <a:lnTo>
                      <a:pt x="438" y="988"/>
                    </a:lnTo>
                    <a:lnTo>
                      <a:pt x="431" y="983"/>
                    </a:lnTo>
                    <a:lnTo>
                      <a:pt x="427" y="972"/>
                    </a:lnTo>
                    <a:lnTo>
                      <a:pt x="426" y="959"/>
                    </a:lnTo>
                    <a:lnTo>
                      <a:pt x="426" y="902"/>
                    </a:lnTo>
                    <a:lnTo>
                      <a:pt x="426" y="846"/>
                    </a:lnTo>
                    <a:lnTo>
                      <a:pt x="426" y="826"/>
                    </a:lnTo>
                    <a:lnTo>
                      <a:pt x="425" y="813"/>
                    </a:lnTo>
                    <a:lnTo>
                      <a:pt x="422" y="802"/>
                    </a:lnTo>
                    <a:lnTo>
                      <a:pt x="416" y="796"/>
                    </a:lnTo>
                    <a:lnTo>
                      <a:pt x="406" y="794"/>
                    </a:lnTo>
                    <a:lnTo>
                      <a:pt x="391" y="793"/>
                    </a:lnTo>
                    <a:lnTo>
                      <a:pt x="370" y="793"/>
                    </a:lnTo>
                    <a:lnTo>
                      <a:pt x="208" y="792"/>
                    </a:lnTo>
                    <a:lnTo>
                      <a:pt x="46" y="793"/>
                    </a:lnTo>
                    <a:lnTo>
                      <a:pt x="31" y="793"/>
                    </a:lnTo>
                    <a:lnTo>
                      <a:pt x="19" y="790"/>
                    </a:lnTo>
                    <a:lnTo>
                      <a:pt x="11" y="784"/>
                    </a:lnTo>
                    <a:lnTo>
                      <a:pt x="6" y="775"/>
                    </a:lnTo>
                    <a:lnTo>
                      <a:pt x="2" y="763"/>
                    </a:lnTo>
                    <a:lnTo>
                      <a:pt x="1" y="747"/>
                    </a:lnTo>
                    <a:lnTo>
                      <a:pt x="0" y="713"/>
                    </a:lnTo>
                    <a:lnTo>
                      <a:pt x="3" y="679"/>
                    </a:lnTo>
                    <a:lnTo>
                      <a:pt x="11" y="647"/>
                    </a:lnTo>
                    <a:lnTo>
                      <a:pt x="23" y="616"/>
                    </a:lnTo>
                    <a:lnTo>
                      <a:pt x="39" y="585"/>
                    </a:lnTo>
                    <a:lnTo>
                      <a:pt x="58" y="555"/>
                    </a:lnTo>
                    <a:lnTo>
                      <a:pt x="179" y="383"/>
                    </a:lnTo>
                    <a:lnTo>
                      <a:pt x="297" y="209"/>
                    </a:lnTo>
                    <a:lnTo>
                      <a:pt x="416" y="33"/>
                    </a:lnTo>
                    <a:lnTo>
                      <a:pt x="426" y="21"/>
                    </a:lnTo>
                    <a:lnTo>
                      <a:pt x="438" y="10"/>
                    </a:lnTo>
                    <a:lnTo>
                      <a:pt x="450" y="3"/>
                    </a:lnTo>
                    <a:lnTo>
                      <a:pt x="464" y="0"/>
                    </a:lnTo>
                    <a:lnTo>
                      <a:pt x="481" y="0"/>
                    </a:ln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0" name="Freeform 10"/>
              <p:cNvSpPr>
                <a:spLocks/>
              </p:cNvSpPr>
              <p:nvPr/>
            </p:nvSpPr>
            <p:spPr bwMode="auto">
              <a:xfrm>
                <a:off x="-920750" y="6230938"/>
                <a:ext cx="1108075" cy="1600200"/>
              </a:xfrm>
              <a:custGeom>
                <a:avLst/>
                <a:gdLst>
                  <a:gd name="T0" fmla="*/ 394 w 698"/>
                  <a:gd name="T1" fmla="*/ 1 h 1008"/>
                  <a:gd name="T2" fmla="*/ 467 w 698"/>
                  <a:gd name="T3" fmla="*/ 14 h 1008"/>
                  <a:gd name="T4" fmla="*/ 544 w 698"/>
                  <a:gd name="T5" fmla="*/ 45 h 1008"/>
                  <a:gd name="T6" fmla="*/ 605 w 698"/>
                  <a:gd name="T7" fmla="*/ 92 h 1008"/>
                  <a:gd name="T8" fmla="*/ 647 w 698"/>
                  <a:gd name="T9" fmla="*/ 152 h 1008"/>
                  <a:gd name="T10" fmla="*/ 670 w 698"/>
                  <a:gd name="T11" fmla="*/ 222 h 1008"/>
                  <a:gd name="T12" fmla="*/ 671 w 698"/>
                  <a:gd name="T13" fmla="*/ 300 h 1008"/>
                  <a:gd name="T14" fmla="*/ 651 w 698"/>
                  <a:gd name="T15" fmla="*/ 383 h 1008"/>
                  <a:gd name="T16" fmla="*/ 601 w 698"/>
                  <a:gd name="T17" fmla="*/ 477 h 1008"/>
                  <a:gd name="T18" fmla="*/ 536 w 698"/>
                  <a:gd name="T19" fmla="*/ 562 h 1008"/>
                  <a:gd name="T20" fmla="*/ 418 w 698"/>
                  <a:gd name="T21" fmla="*/ 680 h 1008"/>
                  <a:gd name="T22" fmla="*/ 298 w 698"/>
                  <a:gd name="T23" fmla="*/ 793 h 1008"/>
                  <a:gd name="T24" fmla="*/ 264 w 698"/>
                  <a:gd name="T25" fmla="*/ 816 h 1008"/>
                  <a:gd name="T26" fmla="*/ 318 w 698"/>
                  <a:gd name="T27" fmla="*/ 831 h 1008"/>
                  <a:gd name="T28" fmla="*/ 658 w 698"/>
                  <a:gd name="T29" fmla="*/ 831 h 1008"/>
                  <a:gd name="T30" fmla="*/ 685 w 698"/>
                  <a:gd name="T31" fmla="*/ 837 h 1008"/>
                  <a:gd name="T32" fmla="*/ 697 w 698"/>
                  <a:gd name="T33" fmla="*/ 855 h 1008"/>
                  <a:gd name="T34" fmla="*/ 697 w 698"/>
                  <a:gd name="T35" fmla="*/ 922 h 1008"/>
                  <a:gd name="T36" fmla="*/ 697 w 698"/>
                  <a:gd name="T37" fmla="*/ 986 h 1008"/>
                  <a:gd name="T38" fmla="*/ 687 w 698"/>
                  <a:gd name="T39" fmla="*/ 1002 h 1008"/>
                  <a:gd name="T40" fmla="*/ 664 w 698"/>
                  <a:gd name="T41" fmla="*/ 1008 h 1008"/>
                  <a:gd name="T42" fmla="*/ 21 w 698"/>
                  <a:gd name="T43" fmla="*/ 1007 h 1008"/>
                  <a:gd name="T44" fmla="*/ 5 w 698"/>
                  <a:gd name="T45" fmla="*/ 997 h 1008"/>
                  <a:gd name="T46" fmla="*/ 1 w 698"/>
                  <a:gd name="T47" fmla="*/ 975 h 1008"/>
                  <a:gd name="T48" fmla="*/ 0 w 698"/>
                  <a:gd name="T49" fmla="*/ 930 h 1008"/>
                  <a:gd name="T50" fmla="*/ 5 w 698"/>
                  <a:gd name="T51" fmla="*/ 879 h 1008"/>
                  <a:gd name="T52" fmla="*/ 29 w 698"/>
                  <a:gd name="T53" fmla="*/ 836 h 1008"/>
                  <a:gd name="T54" fmla="*/ 214 w 698"/>
                  <a:gd name="T55" fmla="*/ 646 h 1008"/>
                  <a:gd name="T56" fmla="*/ 401 w 698"/>
                  <a:gd name="T57" fmla="*/ 448 h 1008"/>
                  <a:gd name="T58" fmla="*/ 438 w 698"/>
                  <a:gd name="T59" fmla="*/ 392 h 1008"/>
                  <a:gd name="T60" fmla="*/ 459 w 698"/>
                  <a:gd name="T61" fmla="*/ 329 h 1008"/>
                  <a:gd name="T62" fmla="*/ 459 w 698"/>
                  <a:gd name="T63" fmla="*/ 267 h 1008"/>
                  <a:gd name="T64" fmla="*/ 444 w 698"/>
                  <a:gd name="T65" fmla="*/ 224 h 1008"/>
                  <a:gd name="T66" fmla="*/ 414 w 698"/>
                  <a:gd name="T67" fmla="*/ 194 h 1008"/>
                  <a:gd name="T68" fmla="*/ 371 w 698"/>
                  <a:gd name="T69" fmla="*/ 178 h 1008"/>
                  <a:gd name="T70" fmla="*/ 308 w 698"/>
                  <a:gd name="T71" fmla="*/ 177 h 1008"/>
                  <a:gd name="T72" fmla="*/ 240 w 698"/>
                  <a:gd name="T73" fmla="*/ 195 h 1008"/>
                  <a:gd name="T74" fmla="*/ 179 w 698"/>
                  <a:gd name="T75" fmla="*/ 229 h 1008"/>
                  <a:gd name="T76" fmla="*/ 135 w 698"/>
                  <a:gd name="T77" fmla="*/ 261 h 1008"/>
                  <a:gd name="T78" fmla="*/ 108 w 698"/>
                  <a:gd name="T79" fmla="*/ 264 h 1008"/>
                  <a:gd name="T80" fmla="*/ 83 w 698"/>
                  <a:gd name="T81" fmla="*/ 243 h 1008"/>
                  <a:gd name="T82" fmla="*/ 30 w 698"/>
                  <a:gd name="T83" fmla="*/ 176 h 1008"/>
                  <a:gd name="T84" fmla="*/ 41 w 698"/>
                  <a:gd name="T85" fmla="*/ 107 h 1008"/>
                  <a:gd name="T86" fmla="*/ 125 w 698"/>
                  <a:gd name="T87" fmla="*/ 51 h 1008"/>
                  <a:gd name="T88" fmla="*/ 218 w 698"/>
                  <a:gd name="T89" fmla="*/ 15 h 1008"/>
                  <a:gd name="T90" fmla="*/ 320 w 698"/>
                  <a:gd name="T91" fmla="*/ 0 h 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98" h="1008">
                    <a:moveTo>
                      <a:pt x="356" y="0"/>
                    </a:moveTo>
                    <a:lnTo>
                      <a:pt x="394" y="1"/>
                    </a:lnTo>
                    <a:lnTo>
                      <a:pt x="431" y="6"/>
                    </a:lnTo>
                    <a:lnTo>
                      <a:pt x="467" y="14"/>
                    </a:lnTo>
                    <a:lnTo>
                      <a:pt x="507" y="28"/>
                    </a:lnTo>
                    <a:lnTo>
                      <a:pt x="544" y="45"/>
                    </a:lnTo>
                    <a:lnTo>
                      <a:pt x="576" y="67"/>
                    </a:lnTo>
                    <a:lnTo>
                      <a:pt x="605" y="92"/>
                    </a:lnTo>
                    <a:lnTo>
                      <a:pt x="628" y="121"/>
                    </a:lnTo>
                    <a:lnTo>
                      <a:pt x="647" y="152"/>
                    </a:lnTo>
                    <a:lnTo>
                      <a:pt x="661" y="186"/>
                    </a:lnTo>
                    <a:lnTo>
                      <a:pt x="670" y="222"/>
                    </a:lnTo>
                    <a:lnTo>
                      <a:pt x="674" y="260"/>
                    </a:lnTo>
                    <a:lnTo>
                      <a:pt x="671" y="300"/>
                    </a:lnTo>
                    <a:lnTo>
                      <a:pt x="664" y="341"/>
                    </a:lnTo>
                    <a:lnTo>
                      <a:pt x="651" y="383"/>
                    </a:lnTo>
                    <a:lnTo>
                      <a:pt x="629" y="431"/>
                    </a:lnTo>
                    <a:lnTo>
                      <a:pt x="601" y="477"/>
                    </a:lnTo>
                    <a:lnTo>
                      <a:pt x="570" y="522"/>
                    </a:lnTo>
                    <a:lnTo>
                      <a:pt x="536" y="562"/>
                    </a:lnTo>
                    <a:lnTo>
                      <a:pt x="478" y="623"/>
                    </a:lnTo>
                    <a:lnTo>
                      <a:pt x="418" y="680"/>
                    </a:lnTo>
                    <a:lnTo>
                      <a:pt x="359" y="737"/>
                    </a:lnTo>
                    <a:lnTo>
                      <a:pt x="298" y="793"/>
                    </a:lnTo>
                    <a:lnTo>
                      <a:pt x="282" y="806"/>
                    </a:lnTo>
                    <a:lnTo>
                      <a:pt x="264" y="816"/>
                    </a:lnTo>
                    <a:lnTo>
                      <a:pt x="272" y="829"/>
                    </a:lnTo>
                    <a:lnTo>
                      <a:pt x="318" y="831"/>
                    </a:lnTo>
                    <a:lnTo>
                      <a:pt x="489" y="832"/>
                    </a:lnTo>
                    <a:lnTo>
                      <a:pt x="658" y="831"/>
                    </a:lnTo>
                    <a:lnTo>
                      <a:pt x="674" y="832"/>
                    </a:lnTo>
                    <a:lnTo>
                      <a:pt x="685" y="837"/>
                    </a:lnTo>
                    <a:lnTo>
                      <a:pt x="693" y="844"/>
                    </a:lnTo>
                    <a:lnTo>
                      <a:pt x="697" y="855"/>
                    </a:lnTo>
                    <a:lnTo>
                      <a:pt x="698" y="870"/>
                    </a:lnTo>
                    <a:lnTo>
                      <a:pt x="697" y="922"/>
                    </a:lnTo>
                    <a:lnTo>
                      <a:pt x="697" y="974"/>
                    </a:lnTo>
                    <a:lnTo>
                      <a:pt x="697" y="986"/>
                    </a:lnTo>
                    <a:lnTo>
                      <a:pt x="693" y="995"/>
                    </a:lnTo>
                    <a:lnTo>
                      <a:pt x="687" y="1002"/>
                    </a:lnTo>
                    <a:lnTo>
                      <a:pt x="678" y="1007"/>
                    </a:lnTo>
                    <a:lnTo>
                      <a:pt x="664" y="1008"/>
                    </a:lnTo>
                    <a:lnTo>
                      <a:pt x="33" y="1008"/>
                    </a:lnTo>
                    <a:lnTo>
                      <a:pt x="21" y="1007"/>
                    </a:lnTo>
                    <a:lnTo>
                      <a:pt x="10" y="1002"/>
                    </a:lnTo>
                    <a:lnTo>
                      <a:pt x="5" y="997"/>
                    </a:lnTo>
                    <a:lnTo>
                      <a:pt x="1" y="986"/>
                    </a:lnTo>
                    <a:lnTo>
                      <a:pt x="1" y="975"/>
                    </a:lnTo>
                    <a:lnTo>
                      <a:pt x="1" y="952"/>
                    </a:lnTo>
                    <a:lnTo>
                      <a:pt x="0" y="930"/>
                    </a:lnTo>
                    <a:lnTo>
                      <a:pt x="0" y="903"/>
                    </a:lnTo>
                    <a:lnTo>
                      <a:pt x="5" y="879"/>
                    </a:lnTo>
                    <a:lnTo>
                      <a:pt x="14" y="856"/>
                    </a:lnTo>
                    <a:lnTo>
                      <a:pt x="29" y="836"/>
                    </a:lnTo>
                    <a:lnTo>
                      <a:pt x="47" y="815"/>
                    </a:lnTo>
                    <a:lnTo>
                      <a:pt x="214" y="646"/>
                    </a:lnTo>
                    <a:lnTo>
                      <a:pt x="379" y="475"/>
                    </a:lnTo>
                    <a:lnTo>
                      <a:pt x="401" y="448"/>
                    </a:lnTo>
                    <a:lnTo>
                      <a:pt x="422" y="422"/>
                    </a:lnTo>
                    <a:lnTo>
                      <a:pt x="438" y="392"/>
                    </a:lnTo>
                    <a:lnTo>
                      <a:pt x="451" y="362"/>
                    </a:lnTo>
                    <a:lnTo>
                      <a:pt x="459" y="329"/>
                    </a:lnTo>
                    <a:lnTo>
                      <a:pt x="461" y="293"/>
                    </a:lnTo>
                    <a:lnTo>
                      <a:pt x="459" y="267"/>
                    </a:lnTo>
                    <a:lnTo>
                      <a:pt x="453" y="244"/>
                    </a:lnTo>
                    <a:lnTo>
                      <a:pt x="444" y="224"/>
                    </a:lnTo>
                    <a:lnTo>
                      <a:pt x="430" y="207"/>
                    </a:lnTo>
                    <a:lnTo>
                      <a:pt x="414" y="194"/>
                    </a:lnTo>
                    <a:lnTo>
                      <a:pt x="394" y="184"/>
                    </a:lnTo>
                    <a:lnTo>
                      <a:pt x="371" y="178"/>
                    </a:lnTo>
                    <a:lnTo>
                      <a:pt x="345" y="176"/>
                    </a:lnTo>
                    <a:lnTo>
                      <a:pt x="308" y="177"/>
                    </a:lnTo>
                    <a:lnTo>
                      <a:pt x="274" y="184"/>
                    </a:lnTo>
                    <a:lnTo>
                      <a:pt x="240" y="195"/>
                    </a:lnTo>
                    <a:lnTo>
                      <a:pt x="209" y="210"/>
                    </a:lnTo>
                    <a:lnTo>
                      <a:pt x="179" y="229"/>
                    </a:lnTo>
                    <a:lnTo>
                      <a:pt x="151" y="251"/>
                    </a:lnTo>
                    <a:lnTo>
                      <a:pt x="135" y="261"/>
                    </a:lnTo>
                    <a:lnTo>
                      <a:pt x="121" y="266"/>
                    </a:lnTo>
                    <a:lnTo>
                      <a:pt x="108" y="264"/>
                    </a:lnTo>
                    <a:lnTo>
                      <a:pt x="95" y="258"/>
                    </a:lnTo>
                    <a:lnTo>
                      <a:pt x="83" y="243"/>
                    </a:lnTo>
                    <a:lnTo>
                      <a:pt x="58" y="209"/>
                    </a:lnTo>
                    <a:lnTo>
                      <a:pt x="30" y="176"/>
                    </a:lnTo>
                    <a:lnTo>
                      <a:pt x="1" y="143"/>
                    </a:lnTo>
                    <a:lnTo>
                      <a:pt x="41" y="107"/>
                    </a:lnTo>
                    <a:lnTo>
                      <a:pt x="83" y="76"/>
                    </a:lnTo>
                    <a:lnTo>
                      <a:pt x="125" y="51"/>
                    </a:lnTo>
                    <a:lnTo>
                      <a:pt x="171" y="30"/>
                    </a:lnTo>
                    <a:lnTo>
                      <a:pt x="218" y="15"/>
                    </a:lnTo>
                    <a:lnTo>
                      <a:pt x="268" y="5"/>
                    </a:lnTo>
                    <a:lnTo>
                      <a:pt x="320" y="0"/>
                    </a:lnTo>
                    <a:lnTo>
                      <a:pt x="356" y="0"/>
                    </a:ln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1" name="Freeform 11"/>
              <p:cNvSpPr>
                <a:spLocks/>
              </p:cNvSpPr>
              <p:nvPr/>
            </p:nvSpPr>
            <p:spPr bwMode="auto">
              <a:xfrm>
                <a:off x="-1350963" y="2865438"/>
                <a:ext cx="293688" cy="798513"/>
              </a:xfrm>
              <a:custGeom>
                <a:avLst/>
                <a:gdLst>
                  <a:gd name="T0" fmla="*/ 85 w 185"/>
                  <a:gd name="T1" fmla="*/ 0 h 503"/>
                  <a:gd name="T2" fmla="*/ 108 w 185"/>
                  <a:gd name="T3" fmla="*/ 1 h 503"/>
                  <a:gd name="T4" fmla="*/ 130 w 185"/>
                  <a:gd name="T5" fmla="*/ 5 h 503"/>
                  <a:gd name="T6" fmla="*/ 147 w 185"/>
                  <a:gd name="T7" fmla="*/ 13 h 503"/>
                  <a:gd name="T8" fmla="*/ 162 w 185"/>
                  <a:gd name="T9" fmla="*/ 25 h 503"/>
                  <a:gd name="T10" fmla="*/ 173 w 185"/>
                  <a:gd name="T11" fmla="*/ 40 h 503"/>
                  <a:gd name="T12" fmla="*/ 180 w 185"/>
                  <a:gd name="T13" fmla="*/ 58 h 503"/>
                  <a:gd name="T14" fmla="*/ 183 w 185"/>
                  <a:gd name="T15" fmla="*/ 79 h 503"/>
                  <a:gd name="T16" fmla="*/ 185 w 185"/>
                  <a:gd name="T17" fmla="*/ 251 h 503"/>
                  <a:gd name="T18" fmla="*/ 183 w 185"/>
                  <a:gd name="T19" fmla="*/ 423 h 503"/>
                  <a:gd name="T20" fmla="*/ 180 w 185"/>
                  <a:gd name="T21" fmla="*/ 444 h 503"/>
                  <a:gd name="T22" fmla="*/ 173 w 185"/>
                  <a:gd name="T23" fmla="*/ 463 h 503"/>
                  <a:gd name="T24" fmla="*/ 163 w 185"/>
                  <a:gd name="T25" fmla="*/ 478 h 503"/>
                  <a:gd name="T26" fmla="*/ 148 w 185"/>
                  <a:gd name="T27" fmla="*/ 489 h 503"/>
                  <a:gd name="T28" fmla="*/ 131 w 185"/>
                  <a:gd name="T29" fmla="*/ 497 h 503"/>
                  <a:gd name="T30" fmla="*/ 109 w 185"/>
                  <a:gd name="T31" fmla="*/ 502 h 503"/>
                  <a:gd name="T32" fmla="*/ 85 w 185"/>
                  <a:gd name="T33" fmla="*/ 503 h 503"/>
                  <a:gd name="T34" fmla="*/ 61 w 185"/>
                  <a:gd name="T35" fmla="*/ 501 h 503"/>
                  <a:gd name="T36" fmla="*/ 39 w 185"/>
                  <a:gd name="T37" fmla="*/ 493 h 503"/>
                  <a:gd name="T38" fmla="*/ 23 w 185"/>
                  <a:gd name="T39" fmla="*/ 481 h 503"/>
                  <a:gd name="T40" fmla="*/ 10 w 185"/>
                  <a:gd name="T41" fmla="*/ 465 h 503"/>
                  <a:gd name="T42" fmla="*/ 2 w 185"/>
                  <a:gd name="T43" fmla="*/ 444 h 503"/>
                  <a:gd name="T44" fmla="*/ 0 w 185"/>
                  <a:gd name="T45" fmla="*/ 420 h 503"/>
                  <a:gd name="T46" fmla="*/ 0 w 185"/>
                  <a:gd name="T47" fmla="*/ 336 h 503"/>
                  <a:gd name="T48" fmla="*/ 0 w 185"/>
                  <a:gd name="T49" fmla="*/ 252 h 503"/>
                  <a:gd name="T50" fmla="*/ 0 w 185"/>
                  <a:gd name="T51" fmla="*/ 169 h 503"/>
                  <a:gd name="T52" fmla="*/ 0 w 185"/>
                  <a:gd name="T53" fmla="*/ 85 h 503"/>
                  <a:gd name="T54" fmla="*/ 2 w 185"/>
                  <a:gd name="T55" fmla="*/ 59 h 503"/>
                  <a:gd name="T56" fmla="*/ 10 w 185"/>
                  <a:gd name="T57" fmla="*/ 39 h 503"/>
                  <a:gd name="T58" fmla="*/ 23 w 185"/>
                  <a:gd name="T59" fmla="*/ 23 h 503"/>
                  <a:gd name="T60" fmla="*/ 39 w 185"/>
                  <a:gd name="T61" fmla="*/ 10 h 503"/>
                  <a:gd name="T62" fmla="*/ 60 w 185"/>
                  <a:gd name="T63" fmla="*/ 2 h 503"/>
                  <a:gd name="T64" fmla="*/ 85 w 185"/>
                  <a:gd name="T65" fmla="*/ 0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5" h="503">
                    <a:moveTo>
                      <a:pt x="85" y="0"/>
                    </a:moveTo>
                    <a:lnTo>
                      <a:pt x="108" y="1"/>
                    </a:lnTo>
                    <a:lnTo>
                      <a:pt x="130" y="5"/>
                    </a:lnTo>
                    <a:lnTo>
                      <a:pt x="147" y="13"/>
                    </a:lnTo>
                    <a:lnTo>
                      <a:pt x="162" y="25"/>
                    </a:lnTo>
                    <a:lnTo>
                      <a:pt x="173" y="40"/>
                    </a:lnTo>
                    <a:lnTo>
                      <a:pt x="180" y="58"/>
                    </a:lnTo>
                    <a:lnTo>
                      <a:pt x="183" y="79"/>
                    </a:lnTo>
                    <a:lnTo>
                      <a:pt x="185" y="251"/>
                    </a:lnTo>
                    <a:lnTo>
                      <a:pt x="183" y="423"/>
                    </a:lnTo>
                    <a:lnTo>
                      <a:pt x="180" y="444"/>
                    </a:lnTo>
                    <a:lnTo>
                      <a:pt x="173" y="463"/>
                    </a:lnTo>
                    <a:lnTo>
                      <a:pt x="163" y="478"/>
                    </a:lnTo>
                    <a:lnTo>
                      <a:pt x="148" y="489"/>
                    </a:lnTo>
                    <a:lnTo>
                      <a:pt x="131" y="497"/>
                    </a:lnTo>
                    <a:lnTo>
                      <a:pt x="109" y="502"/>
                    </a:lnTo>
                    <a:lnTo>
                      <a:pt x="85" y="503"/>
                    </a:lnTo>
                    <a:lnTo>
                      <a:pt x="61" y="501"/>
                    </a:lnTo>
                    <a:lnTo>
                      <a:pt x="39" y="493"/>
                    </a:lnTo>
                    <a:lnTo>
                      <a:pt x="23" y="481"/>
                    </a:lnTo>
                    <a:lnTo>
                      <a:pt x="10" y="465"/>
                    </a:lnTo>
                    <a:lnTo>
                      <a:pt x="2" y="444"/>
                    </a:lnTo>
                    <a:lnTo>
                      <a:pt x="0" y="420"/>
                    </a:lnTo>
                    <a:lnTo>
                      <a:pt x="0" y="336"/>
                    </a:lnTo>
                    <a:lnTo>
                      <a:pt x="0" y="252"/>
                    </a:lnTo>
                    <a:lnTo>
                      <a:pt x="0" y="169"/>
                    </a:lnTo>
                    <a:lnTo>
                      <a:pt x="0" y="85"/>
                    </a:lnTo>
                    <a:lnTo>
                      <a:pt x="2" y="59"/>
                    </a:lnTo>
                    <a:lnTo>
                      <a:pt x="10" y="39"/>
                    </a:lnTo>
                    <a:lnTo>
                      <a:pt x="23" y="23"/>
                    </a:lnTo>
                    <a:lnTo>
                      <a:pt x="39" y="10"/>
                    </a:lnTo>
                    <a:lnTo>
                      <a:pt x="60" y="2"/>
                    </a:lnTo>
                    <a:lnTo>
                      <a:pt x="85" y="0"/>
                    </a:ln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2" name="Freeform 12"/>
              <p:cNvSpPr>
                <a:spLocks/>
              </p:cNvSpPr>
              <p:nvPr/>
            </p:nvSpPr>
            <p:spPr bwMode="auto">
              <a:xfrm>
                <a:off x="-3397250" y="4933951"/>
                <a:ext cx="801688" cy="293688"/>
              </a:xfrm>
              <a:custGeom>
                <a:avLst/>
                <a:gdLst>
                  <a:gd name="T0" fmla="*/ 127 w 505"/>
                  <a:gd name="T1" fmla="*/ 0 h 185"/>
                  <a:gd name="T2" fmla="*/ 169 w 505"/>
                  <a:gd name="T3" fmla="*/ 0 h 185"/>
                  <a:gd name="T4" fmla="*/ 253 w 505"/>
                  <a:gd name="T5" fmla="*/ 0 h 185"/>
                  <a:gd name="T6" fmla="*/ 416 w 505"/>
                  <a:gd name="T7" fmla="*/ 1 h 185"/>
                  <a:gd name="T8" fmla="*/ 439 w 505"/>
                  <a:gd name="T9" fmla="*/ 3 h 185"/>
                  <a:gd name="T10" fmla="*/ 458 w 505"/>
                  <a:gd name="T11" fmla="*/ 9 h 185"/>
                  <a:gd name="T12" fmla="*/ 474 w 505"/>
                  <a:gd name="T13" fmla="*/ 19 h 185"/>
                  <a:gd name="T14" fmla="*/ 488 w 505"/>
                  <a:gd name="T15" fmla="*/ 32 h 185"/>
                  <a:gd name="T16" fmla="*/ 497 w 505"/>
                  <a:gd name="T17" fmla="*/ 49 h 185"/>
                  <a:gd name="T18" fmla="*/ 503 w 505"/>
                  <a:gd name="T19" fmla="*/ 69 h 185"/>
                  <a:gd name="T20" fmla="*/ 505 w 505"/>
                  <a:gd name="T21" fmla="*/ 92 h 185"/>
                  <a:gd name="T22" fmla="*/ 503 w 505"/>
                  <a:gd name="T23" fmla="*/ 115 h 185"/>
                  <a:gd name="T24" fmla="*/ 497 w 505"/>
                  <a:gd name="T25" fmla="*/ 136 h 185"/>
                  <a:gd name="T26" fmla="*/ 488 w 505"/>
                  <a:gd name="T27" fmla="*/ 152 h 185"/>
                  <a:gd name="T28" fmla="*/ 475 w 505"/>
                  <a:gd name="T29" fmla="*/ 165 h 185"/>
                  <a:gd name="T30" fmla="*/ 459 w 505"/>
                  <a:gd name="T31" fmla="*/ 176 h 185"/>
                  <a:gd name="T32" fmla="*/ 441 w 505"/>
                  <a:gd name="T33" fmla="*/ 183 h 185"/>
                  <a:gd name="T34" fmla="*/ 418 w 505"/>
                  <a:gd name="T35" fmla="*/ 185 h 185"/>
                  <a:gd name="T36" fmla="*/ 86 w 505"/>
                  <a:gd name="T37" fmla="*/ 185 h 185"/>
                  <a:gd name="T38" fmla="*/ 65 w 505"/>
                  <a:gd name="T39" fmla="*/ 183 h 185"/>
                  <a:gd name="T40" fmla="*/ 45 w 505"/>
                  <a:gd name="T41" fmla="*/ 177 h 185"/>
                  <a:gd name="T42" fmla="*/ 29 w 505"/>
                  <a:gd name="T43" fmla="*/ 168 h 185"/>
                  <a:gd name="T44" fmla="*/ 16 w 505"/>
                  <a:gd name="T45" fmla="*/ 155 h 185"/>
                  <a:gd name="T46" fmla="*/ 8 w 505"/>
                  <a:gd name="T47" fmla="*/ 139 h 185"/>
                  <a:gd name="T48" fmla="*/ 3 w 505"/>
                  <a:gd name="T49" fmla="*/ 119 h 185"/>
                  <a:gd name="T50" fmla="*/ 0 w 505"/>
                  <a:gd name="T51" fmla="*/ 98 h 185"/>
                  <a:gd name="T52" fmla="*/ 1 w 505"/>
                  <a:gd name="T53" fmla="*/ 72 h 185"/>
                  <a:gd name="T54" fmla="*/ 6 w 505"/>
                  <a:gd name="T55" fmla="*/ 52 h 185"/>
                  <a:gd name="T56" fmla="*/ 15 w 505"/>
                  <a:gd name="T57" fmla="*/ 33 h 185"/>
                  <a:gd name="T58" fmla="*/ 27 w 505"/>
                  <a:gd name="T59" fmla="*/ 19 h 185"/>
                  <a:gd name="T60" fmla="*/ 43 w 505"/>
                  <a:gd name="T61" fmla="*/ 10 h 185"/>
                  <a:gd name="T62" fmla="*/ 62 w 505"/>
                  <a:gd name="T63" fmla="*/ 3 h 185"/>
                  <a:gd name="T64" fmla="*/ 85 w 505"/>
                  <a:gd name="T65" fmla="*/ 1 h 185"/>
                  <a:gd name="T66" fmla="*/ 127 w 505"/>
                  <a:gd name="T67"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05" h="185">
                    <a:moveTo>
                      <a:pt x="127" y="0"/>
                    </a:moveTo>
                    <a:lnTo>
                      <a:pt x="169" y="0"/>
                    </a:lnTo>
                    <a:lnTo>
                      <a:pt x="253" y="0"/>
                    </a:lnTo>
                    <a:lnTo>
                      <a:pt x="416" y="1"/>
                    </a:lnTo>
                    <a:lnTo>
                      <a:pt x="439" y="3"/>
                    </a:lnTo>
                    <a:lnTo>
                      <a:pt x="458" y="9"/>
                    </a:lnTo>
                    <a:lnTo>
                      <a:pt x="474" y="19"/>
                    </a:lnTo>
                    <a:lnTo>
                      <a:pt x="488" y="32"/>
                    </a:lnTo>
                    <a:lnTo>
                      <a:pt x="497" y="49"/>
                    </a:lnTo>
                    <a:lnTo>
                      <a:pt x="503" y="69"/>
                    </a:lnTo>
                    <a:lnTo>
                      <a:pt x="505" y="92"/>
                    </a:lnTo>
                    <a:lnTo>
                      <a:pt x="503" y="115"/>
                    </a:lnTo>
                    <a:lnTo>
                      <a:pt x="497" y="136"/>
                    </a:lnTo>
                    <a:lnTo>
                      <a:pt x="488" y="152"/>
                    </a:lnTo>
                    <a:lnTo>
                      <a:pt x="475" y="165"/>
                    </a:lnTo>
                    <a:lnTo>
                      <a:pt x="459" y="176"/>
                    </a:lnTo>
                    <a:lnTo>
                      <a:pt x="441" y="183"/>
                    </a:lnTo>
                    <a:lnTo>
                      <a:pt x="418" y="185"/>
                    </a:lnTo>
                    <a:lnTo>
                      <a:pt x="86" y="185"/>
                    </a:lnTo>
                    <a:lnTo>
                      <a:pt x="65" y="183"/>
                    </a:lnTo>
                    <a:lnTo>
                      <a:pt x="45" y="177"/>
                    </a:lnTo>
                    <a:lnTo>
                      <a:pt x="29" y="168"/>
                    </a:lnTo>
                    <a:lnTo>
                      <a:pt x="16" y="155"/>
                    </a:lnTo>
                    <a:lnTo>
                      <a:pt x="8" y="139"/>
                    </a:lnTo>
                    <a:lnTo>
                      <a:pt x="3" y="119"/>
                    </a:lnTo>
                    <a:lnTo>
                      <a:pt x="0" y="98"/>
                    </a:lnTo>
                    <a:lnTo>
                      <a:pt x="1" y="72"/>
                    </a:lnTo>
                    <a:lnTo>
                      <a:pt x="6" y="52"/>
                    </a:lnTo>
                    <a:lnTo>
                      <a:pt x="15" y="33"/>
                    </a:lnTo>
                    <a:lnTo>
                      <a:pt x="27" y="19"/>
                    </a:lnTo>
                    <a:lnTo>
                      <a:pt x="43" y="10"/>
                    </a:lnTo>
                    <a:lnTo>
                      <a:pt x="62" y="3"/>
                    </a:lnTo>
                    <a:lnTo>
                      <a:pt x="85" y="1"/>
                    </a:lnTo>
                    <a:lnTo>
                      <a:pt x="127" y="0"/>
                    </a:ln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43" name="Rectangle 42"/>
            <p:cNvSpPr/>
            <p:nvPr/>
          </p:nvSpPr>
          <p:spPr>
            <a:xfrm>
              <a:off x="4588203" y="3840328"/>
              <a:ext cx="3273648" cy="1154162"/>
            </a:xfrm>
            <a:prstGeom prst="rect">
              <a:avLst/>
            </a:prstGeom>
          </p:spPr>
          <p:txBody>
            <a:bodyPr wrap="square">
              <a:spAutoFit/>
            </a:bodyPr>
            <a:lstStyle/>
            <a:p>
              <a:pPr marL="0" marR="0" lvl="0" indent="0" algn="ctr" defTabSz="914224" eaLnBrk="1" fontAlgn="auto" latinLnBrk="0" hangingPunct="1">
                <a:lnSpc>
                  <a:spcPct val="100000"/>
                </a:lnSpc>
                <a:spcBef>
                  <a:spcPts val="600"/>
                </a:spcBef>
                <a:spcAft>
                  <a:spcPts val="0"/>
                </a:spcAft>
                <a:buClrTx/>
                <a:buSzTx/>
                <a:buFontTx/>
                <a:buNone/>
                <a:tabLst/>
                <a:defRPr/>
              </a:pPr>
              <a:r>
                <a:rPr kumimoji="0" lang="en-US" sz="1600" b="0" i="0" u="none" strike="noStrike" kern="0" cap="none" spc="0" normalizeH="0" baseline="0" noProof="0" dirty="0">
                  <a:ln>
                    <a:noFill/>
                  </a:ln>
                  <a:gradFill>
                    <a:gsLst>
                      <a:gs pos="0">
                        <a:schemeClr val="bg1"/>
                      </a:gs>
                      <a:gs pos="100000">
                        <a:schemeClr val="bg1"/>
                      </a:gs>
                    </a:gsLst>
                    <a:lin ang="5400000" scaled="0"/>
                  </a:gradFill>
                  <a:effectLst/>
                  <a:uLnTx/>
                  <a:uFillTx/>
                  <a:ea typeface="Segoe UI" panose="020B0502040204020203" pitchFamily="34" charset="0"/>
                  <a:cs typeface="Segoe UI" panose="020B0502040204020203" pitchFamily="34" charset="0"/>
                </a:rPr>
                <a:t>Redundancy and resiliency designed in</a:t>
              </a:r>
            </a:p>
            <a:p>
              <a:pPr marL="0" marR="0" lvl="0" indent="0" algn="ctr" defTabSz="914224" eaLnBrk="1" fontAlgn="auto" latinLnBrk="0" hangingPunct="1">
                <a:lnSpc>
                  <a:spcPct val="100000"/>
                </a:lnSpc>
                <a:spcBef>
                  <a:spcPts val="600"/>
                </a:spcBef>
                <a:spcAft>
                  <a:spcPts val="0"/>
                </a:spcAft>
                <a:buClrTx/>
                <a:buSzTx/>
                <a:buFontTx/>
                <a:buNone/>
                <a:tabLst/>
                <a:defRPr/>
              </a:pPr>
              <a:r>
                <a:rPr kumimoji="0" lang="en-US" sz="1600" b="0" i="0" u="none" strike="noStrike" kern="0" cap="none" spc="0" normalizeH="0" baseline="0" noProof="0" dirty="0">
                  <a:ln>
                    <a:noFill/>
                  </a:ln>
                  <a:gradFill>
                    <a:gsLst>
                      <a:gs pos="0">
                        <a:schemeClr val="bg1"/>
                      </a:gs>
                      <a:gs pos="100000">
                        <a:schemeClr val="bg1"/>
                      </a:gs>
                    </a:gsLst>
                    <a:lin ang="5400000" scaled="0"/>
                  </a:gradFill>
                  <a:effectLst/>
                  <a:uLnTx/>
                  <a:uFillTx/>
                  <a:ea typeface="Segoe UI" panose="020B0502040204020203" pitchFamily="34" charset="0"/>
                  <a:cs typeface="Segoe UI" panose="020B0502040204020203" pitchFamily="34" charset="0"/>
                </a:rPr>
                <a:t>Disaster recovery through </a:t>
              </a:r>
              <a:br>
                <a:rPr kumimoji="0" lang="en-US" sz="1600" b="0" i="0" u="none" strike="noStrike" kern="0" cap="none" spc="0" normalizeH="0" baseline="0" noProof="0" dirty="0">
                  <a:ln>
                    <a:noFill/>
                  </a:ln>
                  <a:gradFill>
                    <a:gsLst>
                      <a:gs pos="0">
                        <a:schemeClr val="bg1"/>
                      </a:gs>
                      <a:gs pos="100000">
                        <a:schemeClr val="bg1"/>
                      </a:gs>
                    </a:gsLst>
                    <a:lin ang="5400000" scaled="0"/>
                  </a:gradFill>
                  <a:effectLst/>
                  <a:uLnTx/>
                  <a:uFillTx/>
                  <a:ea typeface="Segoe UI" panose="020B0502040204020203" pitchFamily="34" charset="0"/>
                  <a:cs typeface="Segoe UI" panose="020B0502040204020203" pitchFamily="34" charset="0"/>
                </a:rPr>
              </a:br>
              <a:r>
                <a:rPr kumimoji="0" lang="en-US" sz="1600" b="0" i="0" u="none" strike="noStrike" kern="0" cap="none" spc="0" normalizeH="0" baseline="0" noProof="0" dirty="0">
                  <a:ln>
                    <a:noFill/>
                  </a:ln>
                  <a:gradFill>
                    <a:gsLst>
                      <a:gs pos="0">
                        <a:schemeClr val="bg1"/>
                      </a:gs>
                      <a:gs pos="100000">
                        <a:schemeClr val="bg1"/>
                      </a:gs>
                    </a:gsLst>
                    <a:lin ang="5400000" scaled="0"/>
                  </a:gradFill>
                  <a:effectLst/>
                  <a:uLnTx/>
                  <a:uFillTx/>
                  <a:ea typeface="Segoe UI" panose="020B0502040204020203" pitchFamily="34" charset="0"/>
                  <a:cs typeface="Segoe UI" panose="020B0502040204020203" pitchFamily="34" charset="0"/>
                </a:rPr>
                <a:t>geo-replication</a:t>
              </a:r>
            </a:p>
          </p:txBody>
        </p:sp>
        <p:sp>
          <p:nvSpPr>
            <p:cNvPr id="44" name="Rectangle 43"/>
            <p:cNvSpPr/>
            <p:nvPr/>
          </p:nvSpPr>
          <p:spPr bwMode="auto">
            <a:xfrm>
              <a:off x="4687161" y="2944364"/>
              <a:ext cx="3075733" cy="552898"/>
            </a:xfrm>
            <a:prstGeom prst="rect">
              <a:avLst/>
            </a:prstGeom>
            <a:no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0" tIns="0" rIns="0" bIns="0" numCol="1" rtlCol="0" anchor="ctr" anchorCtr="0" compatLnSpc="1">
              <a:prstTxWarp prst="textNoShape">
                <a:avLst/>
              </a:prstTxWarp>
              <a:noAutofit/>
            </a:bodyPr>
            <a:lstStyle/>
            <a:p>
              <a:pPr marL="0" marR="0" lvl="0" indent="0" algn="ctr" defTabSz="932384" eaLnBrk="1" fontAlgn="auto" latinLnBrk="0" hangingPunct="1">
                <a:lnSpc>
                  <a:spcPct val="90000"/>
                </a:lnSpc>
                <a:spcBef>
                  <a:spcPts val="0"/>
                </a:spcBef>
                <a:spcAft>
                  <a:spcPts val="586"/>
                </a:spcAft>
                <a:buClrTx/>
                <a:buSzTx/>
                <a:buFontTx/>
                <a:buNone/>
                <a:tabLst/>
                <a:defRPr/>
              </a:pPr>
              <a:r>
                <a:rPr kumimoji="0" lang="en-US" sz="2000" b="1" i="0" u="none" strike="noStrike" kern="0" cap="none" spc="0" normalizeH="0" baseline="0" noProof="0" dirty="0">
                  <a:ln>
                    <a:noFill/>
                  </a:ln>
                  <a:gradFill>
                    <a:gsLst>
                      <a:gs pos="0">
                        <a:schemeClr val="bg1"/>
                      </a:gs>
                      <a:gs pos="100000">
                        <a:schemeClr val="bg1"/>
                      </a:gs>
                    </a:gsLst>
                    <a:lin ang="5400000" scaled="1"/>
                  </a:gradFill>
                  <a:effectLst/>
                  <a:uLnTx/>
                  <a:uFillTx/>
                  <a:cs typeface="Segoe UI Semibold" panose="020B0702040204020203" pitchFamily="34" charset="0"/>
                </a:rPr>
                <a:t>Business Continuity</a:t>
              </a:r>
            </a:p>
          </p:txBody>
        </p:sp>
        <p:sp>
          <p:nvSpPr>
            <p:cNvPr id="45" name="Rectangle 44"/>
            <p:cNvSpPr/>
            <p:nvPr/>
          </p:nvSpPr>
          <p:spPr>
            <a:xfrm>
              <a:off x="4369635" y="3632295"/>
              <a:ext cx="3706387" cy="84042"/>
            </a:xfrm>
            <a:prstGeom prst="rect">
              <a:avLst/>
            </a:prstGeom>
            <a:solidFill>
              <a:schemeClr val="bg1">
                <a:alpha val="30000"/>
              </a:schemeClr>
            </a:solidFill>
          </p:spPr>
          <p:txBody>
            <a:bodyPr wrap="square" rtlCol="0" anchor="ctr">
              <a:noAutofit/>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cs typeface="Segoe UI Light"/>
              </a:endParaRPr>
            </a:p>
          </p:txBody>
        </p:sp>
      </p:grpSp>
      <p:grpSp>
        <p:nvGrpSpPr>
          <p:cNvPr id="7" name="Group 6"/>
          <p:cNvGrpSpPr/>
          <p:nvPr/>
        </p:nvGrpSpPr>
        <p:grpSpPr>
          <a:xfrm>
            <a:off x="8275688" y="1929017"/>
            <a:ext cx="3710780" cy="3710780"/>
            <a:chOff x="8275688" y="2125663"/>
            <a:chExt cx="3710780" cy="3710780"/>
          </a:xfrm>
          <a:solidFill>
            <a:schemeClr val="accent2">
              <a:lumMod val="75000"/>
            </a:schemeClr>
          </a:solidFill>
        </p:grpSpPr>
        <p:sp>
          <p:nvSpPr>
            <p:cNvPr id="46" name="Rectangle 45"/>
            <p:cNvSpPr/>
            <p:nvPr/>
          </p:nvSpPr>
          <p:spPr bwMode="auto">
            <a:xfrm>
              <a:off x="8275688" y="2125663"/>
              <a:ext cx="3710780" cy="371078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50" name="Rectangle 49"/>
            <p:cNvSpPr/>
            <p:nvPr/>
          </p:nvSpPr>
          <p:spPr bwMode="auto">
            <a:xfrm>
              <a:off x="8593212" y="2944364"/>
              <a:ext cx="3075733" cy="552898"/>
            </a:xfrm>
            <a:prstGeom prst="rect">
              <a:avLst/>
            </a:prstGeom>
            <a:grp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0" tIns="0" rIns="0" bIns="0" numCol="1" rtlCol="0" anchor="ctr" anchorCtr="0" compatLnSpc="1">
              <a:prstTxWarp prst="textNoShape">
                <a:avLst/>
              </a:prstTxWarp>
              <a:noAutofit/>
            </a:bodyPr>
            <a:lstStyle/>
            <a:p>
              <a:pPr marL="0" marR="0" lvl="0" indent="0" algn="ctr" defTabSz="932384" eaLnBrk="1" fontAlgn="auto" latinLnBrk="0" hangingPunct="1">
                <a:lnSpc>
                  <a:spcPct val="90000"/>
                </a:lnSpc>
                <a:spcBef>
                  <a:spcPts val="0"/>
                </a:spcBef>
                <a:spcAft>
                  <a:spcPts val="586"/>
                </a:spcAft>
                <a:buClrTx/>
                <a:buSzTx/>
                <a:buFontTx/>
                <a:buNone/>
                <a:tabLst/>
                <a:defRPr/>
              </a:pPr>
              <a:r>
                <a:rPr kumimoji="0" lang="en-US" sz="2000" b="1" i="0" u="none" strike="noStrike" kern="0" cap="none" spc="0" normalizeH="0" baseline="0" noProof="0" dirty="0">
                  <a:ln>
                    <a:noFill/>
                  </a:ln>
                  <a:gradFill>
                    <a:gsLst>
                      <a:gs pos="0">
                        <a:schemeClr val="bg1"/>
                      </a:gs>
                      <a:gs pos="100000">
                        <a:schemeClr val="bg1"/>
                      </a:gs>
                    </a:gsLst>
                    <a:lin ang="5400000" scaled="1"/>
                  </a:gradFill>
                  <a:effectLst/>
                  <a:uLnTx/>
                  <a:uFillTx/>
                  <a:cs typeface="Segoe UI Semibold" panose="020B0702040204020203" pitchFamily="34" charset="0"/>
                </a:rPr>
                <a:t>SLAs</a:t>
              </a:r>
            </a:p>
          </p:txBody>
        </p:sp>
        <p:pic>
          <p:nvPicPr>
            <p:cNvPr id="51" name="Picture 43" descr="https://cdn3.iconfinder.com/data/icons/vote/16/paper_bookmark-512.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9857613" y="2407793"/>
              <a:ext cx="546931" cy="546931"/>
            </a:xfrm>
            <a:prstGeom prst="rect">
              <a:avLst/>
            </a:prstGeom>
            <a:grpFill/>
            <a:extLst/>
          </p:spPr>
        </p:pic>
        <p:sp>
          <p:nvSpPr>
            <p:cNvPr id="52" name="TextBox 51"/>
            <p:cNvSpPr txBox="1"/>
            <p:nvPr/>
          </p:nvSpPr>
          <p:spPr>
            <a:xfrm>
              <a:off x="8491557" y="3840328"/>
              <a:ext cx="3279043" cy="907941"/>
            </a:xfrm>
            <a:prstGeom prst="rect">
              <a:avLst/>
            </a:prstGeom>
            <a:grpFill/>
          </p:spPr>
          <p:txBody>
            <a:bodyPr wrap="square" rtlCol="0">
              <a:spAutoFit/>
            </a:bodyPr>
            <a:lstStyle/>
            <a:p>
              <a:pPr marL="0" marR="0" lvl="0" indent="0" algn="ctr" defTabSz="914224" eaLnBrk="1" fontAlgn="auto" latinLnBrk="0" hangingPunct="1">
                <a:lnSpc>
                  <a:spcPct val="100000"/>
                </a:lnSpc>
                <a:spcBef>
                  <a:spcPts val="600"/>
                </a:spcBef>
                <a:spcAft>
                  <a:spcPts val="0"/>
                </a:spcAft>
                <a:buClrTx/>
                <a:buSzTx/>
                <a:buFontTx/>
                <a:buNone/>
                <a:tabLst/>
                <a:defRPr/>
              </a:pPr>
              <a:r>
                <a:rPr kumimoji="0" lang="en-US" sz="1600" b="0" i="0" u="none" strike="noStrike" kern="0" cap="none" spc="0" normalizeH="0" baseline="0" noProof="0" dirty="0">
                  <a:ln>
                    <a:noFill/>
                  </a:ln>
                  <a:gradFill>
                    <a:gsLst>
                      <a:gs pos="0">
                        <a:schemeClr val="bg1"/>
                      </a:gs>
                      <a:gs pos="100000">
                        <a:schemeClr val="bg1"/>
                      </a:gs>
                    </a:gsLst>
                    <a:lin ang="5400000" scaled="0"/>
                  </a:gradFill>
                  <a:effectLst/>
                  <a:uLnTx/>
                  <a:uFillTx/>
                  <a:ea typeface="Segoe UI" panose="020B0502040204020203" pitchFamily="34" charset="0"/>
                  <a:cs typeface="Segoe UI" panose="020B0502040204020203" pitchFamily="34" charset="0"/>
                </a:rPr>
                <a:t>Financially backed SLAs</a:t>
              </a:r>
            </a:p>
            <a:p>
              <a:pPr marL="0" marR="0" lvl="0" indent="0" algn="ctr" defTabSz="914224" eaLnBrk="1" fontAlgn="auto" latinLnBrk="0" hangingPunct="1">
                <a:lnSpc>
                  <a:spcPct val="100000"/>
                </a:lnSpc>
                <a:spcBef>
                  <a:spcPts val="600"/>
                </a:spcBef>
                <a:spcAft>
                  <a:spcPts val="0"/>
                </a:spcAft>
                <a:buClrTx/>
                <a:buSzTx/>
                <a:buFontTx/>
                <a:buNone/>
                <a:tabLst/>
                <a:defRPr/>
              </a:pPr>
              <a:r>
                <a:rPr kumimoji="0" lang="en-US" sz="1600" b="0" i="0" u="none" strike="noStrike" kern="0" cap="none" spc="0" normalizeH="0" baseline="0" noProof="0" dirty="0">
                  <a:ln>
                    <a:noFill/>
                  </a:ln>
                  <a:gradFill>
                    <a:gsLst>
                      <a:gs pos="0">
                        <a:schemeClr val="bg1"/>
                      </a:gs>
                      <a:gs pos="100000">
                        <a:schemeClr val="bg1"/>
                      </a:gs>
                    </a:gsLst>
                    <a:lin ang="5400000" scaled="0"/>
                  </a:gradFill>
                  <a:effectLst/>
                  <a:uLnTx/>
                  <a:uFillTx/>
                  <a:ea typeface="Segoe UI" panose="020B0502040204020203" pitchFamily="34" charset="0"/>
                  <a:cs typeface="Segoe UI" panose="020B0502040204020203" pitchFamily="34" charset="0"/>
                </a:rPr>
                <a:t>Customer and Partner support agreements </a:t>
              </a:r>
            </a:p>
          </p:txBody>
        </p:sp>
      </p:grpSp>
      <p:sp>
        <p:nvSpPr>
          <p:cNvPr id="30" name="Rectangle 29"/>
          <p:cNvSpPr/>
          <p:nvPr/>
        </p:nvSpPr>
        <p:spPr>
          <a:xfrm>
            <a:off x="8280081" y="3430128"/>
            <a:ext cx="3706387" cy="84042"/>
          </a:xfrm>
          <a:prstGeom prst="rect">
            <a:avLst/>
          </a:prstGeom>
          <a:solidFill>
            <a:schemeClr val="bg1">
              <a:alpha val="30000"/>
            </a:schemeClr>
          </a:solidFill>
        </p:spPr>
        <p:txBody>
          <a:bodyPr wrap="square" rtlCol="0" anchor="ctr">
            <a:noAutofit/>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cs typeface="Segoe UI Light"/>
            </a:endParaRPr>
          </a:p>
        </p:txBody>
      </p:sp>
      <p:sp>
        <p:nvSpPr>
          <p:cNvPr id="31" name="Rectangle 30"/>
          <p:cNvSpPr/>
          <p:nvPr/>
        </p:nvSpPr>
        <p:spPr>
          <a:xfrm>
            <a:off x="463583" y="3431151"/>
            <a:ext cx="3706387" cy="84042"/>
          </a:xfrm>
          <a:prstGeom prst="rect">
            <a:avLst/>
          </a:prstGeom>
          <a:solidFill>
            <a:schemeClr val="bg1">
              <a:alpha val="30000"/>
            </a:schemeClr>
          </a:solidFill>
        </p:spPr>
        <p:txBody>
          <a:bodyPr wrap="square" rtlCol="0" anchor="ctr">
            <a:noAutofit/>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cs typeface="Segoe UI Light"/>
            </a:endParaRPr>
          </a:p>
        </p:txBody>
      </p:sp>
    </p:spTree>
    <p:extLst>
      <p:ext uri="{BB962C8B-B14F-4D97-AF65-F5344CB8AC3E}">
        <p14:creationId xmlns:p14="http://schemas.microsoft.com/office/powerpoint/2010/main" val="1789493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8393445" y="1983041"/>
            <a:ext cx="3685858" cy="3272409"/>
          </a:xfrm>
          <a:prstGeom prst="rect">
            <a:avLst/>
          </a:prstGeom>
          <a:solidFill>
            <a:schemeClr val="accent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5958" tIns="68538" rIns="137077" bIns="137082" numCol="1" rtlCol="0" anchor="t" anchorCtr="0" compatLnSpc="1">
            <a:prstTxWarp prst="textNoShape">
              <a:avLst/>
            </a:prstTxWarp>
          </a:bodyPr>
          <a:lstStyle/>
          <a:p>
            <a:pPr marL="0" marR="0" lvl="0" indent="0" defTabSz="931609" eaLnBrk="1" fontAlgn="base" latinLnBrk="0" hangingPunct="1">
              <a:lnSpc>
                <a:spcPct val="90000"/>
              </a:lnSpc>
              <a:spcBef>
                <a:spcPct val="0"/>
              </a:spcBef>
              <a:spcAft>
                <a:spcPts val="1224"/>
              </a:spcAft>
              <a:buClrTx/>
              <a:buSzTx/>
              <a:buFontTx/>
              <a:buNone/>
              <a:tabLst/>
              <a:defRPr/>
            </a:pPr>
            <a:endParaRPr kumimoji="0" lang="en-US" sz="2400" b="0" i="0" u="none" strike="noStrike" kern="0" cap="none" spc="-71" normalizeH="0" baseline="0" noProof="0" dirty="0">
              <a:ln>
                <a:noFill/>
              </a:ln>
              <a:gradFill>
                <a:gsLst>
                  <a:gs pos="100000">
                    <a:srgbClr val="FFFFFF"/>
                  </a:gs>
                  <a:gs pos="0">
                    <a:srgbClr val="FFFFFF"/>
                  </a:gs>
                </a:gsLst>
                <a:lin ang="5400000" scaled="0"/>
              </a:gradFill>
              <a:effectLst/>
              <a:uLnTx/>
              <a:uFillTx/>
              <a:latin typeface="Segoe UI Light"/>
              <a:hlinkClick r:id="rId3"/>
            </a:endParaRPr>
          </a:p>
        </p:txBody>
      </p:sp>
      <p:sp>
        <p:nvSpPr>
          <p:cNvPr id="6" name="Rectangle 5"/>
          <p:cNvSpPr/>
          <p:nvPr/>
        </p:nvSpPr>
        <p:spPr bwMode="auto">
          <a:xfrm>
            <a:off x="4491609" y="1983041"/>
            <a:ext cx="3685858" cy="3272409"/>
          </a:xfrm>
          <a:prstGeom prst="rect">
            <a:avLst/>
          </a:prstGeom>
          <a:solidFill>
            <a:schemeClr val="accent5"/>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5958" tIns="68538" rIns="137077" bIns="137082" numCol="1" rtlCol="0" anchor="t" anchorCtr="0" compatLnSpc="1">
            <a:prstTxWarp prst="textNoShape">
              <a:avLst/>
            </a:prstTxWarp>
          </a:bodyPr>
          <a:lstStyle/>
          <a:p>
            <a:pPr marL="0" marR="0" lvl="0" indent="0" defTabSz="931609" eaLnBrk="1" fontAlgn="base" latinLnBrk="0" hangingPunct="1">
              <a:lnSpc>
                <a:spcPct val="90000"/>
              </a:lnSpc>
              <a:spcBef>
                <a:spcPct val="0"/>
              </a:spcBef>
              <a:spcAft>
                <a:spcPts val="1224"/>
              </a:spcAft>
              <a:buClrTx/>
              <a:buSzTx/>
              <a:buFontTx/>
              <a:buNone/>
              <a:tabLst/>
              <a:defRPr/>
            </a:pPr>
            <a:endParaRPr kumimoji="0" lang="en-US" sz="2400" b="0" i="0" u="none" strike="noStrike" kern="0" cap="none" spc="-71" normalizeH="0" baseline="0" noProof="0" dirty="0">
              <a:ln>
                <a:noFill/>
              </a:ln>
              <a:gradFill>
                <a:gsLst>
                  <a:gs pos="100000">
                    <a:srgbClr val="FFFFFF"/>
                  </a:gs>
                  <a:gs pos="0">
                    <a:srgbClr val="FFFFFF"/>
                  </a:gs>
                </a:gsLst>
                <a:lin ang="5400000" scaled="0"/>
              </a:gradFill>
              <a:effectLst/>
              <a:uLnTx/>
              <a:uFillTx/>
              <a:latin typeface="Segoe UI Light"/>
              <a:hlinkClick r:id="rId3"/>
            </a:endParaRPr>
          </a:p>
        </p:txBody>
      </p:sp>
      <p:sp>
        <p:nvSpPr>
          <p:cNvPr id="21" name="Rectangle 20"/>
          <p:cNvSpPr/>
          <p:nvPr/>
        </p:nvSpPr>
        <p:spPr>
          <a:xfrm>
            <a:off x="4481131" y="2049192"/>
            <a:ext cx="3654613" cy="2847498"/>
          </a:xfrm>
          <a:prstGeom prst="rect">
            <a:avLst/>
          </a:prstGeom>
          <a:solidFill>
            <a:schemeClr val="accent5"/>
          </a:solidFill>
        </p:spPr>
        <p:txBody>
          <a:bodyPr wrap="square">
            <a:spAutoFit/>
          </a:bodyPr>
          <a:lstStyle/>
          <a:p>
            <a:pPr marL="0" marR="0" lvl="0" indent="0" defTabSz="932239" eaLnBrk="1" fontAlgn="auto" latinLnBrk="0" hangingPunct="1">
              <a:lnSpc>
                <a:spcPct val="100000"/>
              </a:lnSpc>
              <a:spcBef>
                <a:spcPts val="0"/>
              </a:spcBef>
              <a:spcAft>
                <a:spcPts val="0"/>
              </a:spcAft>
              <a:buClrTx/>
              <a:buSzTx/>
              <a:buFontTx/>
              <a:buNone/>
              <a:tabLst/>
              <a:defRPr/>
            </a:pPr>
            <a:r>
              <a:rPr kumimoji="0" lang="en-US" sz="2856" b="1" i="0" u="none" strike="noStrike" kern="0" cap="none" spc="0" normalizeH="0" baseline="0" noProof="0" dirty="0">
                <a:ln>
                  <a:noFill/>
                </a:ln>
                <a:solidFill>
                  <a:schemeClr val="bg2"/>
                </a:solidFill>
                <a:effectLst/>
                <a:uLnTx/>
                <a:uFillTx/>
                <a:latin typeface="Segoe UI Light" panose="020B0502040204020203" pitchFamily="34" charset="0"/>
                <a:cs typeface="Segoe UI Light" panose="020B0502040204020203" pitchFamily="34" charset="0"/>
              </a:rPr>
              <a:t>Activate</a:t>
            </a:r>
          </a:p>
          <a:p>
            <a:pPr marL="0" marR="0" lvl="0" indent="0" defTabSz="932239"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FFFFFF">
                  <a:lumMod val="85000"/>
                </a:srgbClr>
              </a:solidFill>
              <a:effectLst/>
              <a:uLnTx/>
              <a:uFillTx/>
              <a:latin typeface="Segoe UI Light" panose="020B0502040204020203" pitchFamily="34" charset="0"/>
              <a:cs typeface="Segoe UI Light" panose="020B0502040204020203" pitchFamily="34" charset="0"/>
            </a:endParaRPr>
          </a:p>
          <a:p>
            <a:pPr marL="0" marR="0" lvl="0" indent="0" defTabSz="932239"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FFFFFF">
                  <a:lumMod val="85000"/>
                </a:srgbClr>
              </a:solidFill>
              <a:effectLst/>
              <a:uLnTx/>
              <a:uFillTx/>
              <a:latin typeface="Segoe UI Light" panose="020B0502040204020203" pitchFamily="34" charset="0"/>
              <a:cs typeface="Segoe UI Light" panose="020B0502040204020203" pitchFamily="34" charset="0"/>
            </a:endParaRPr>
          </a:p>
          <a:p>
            <a:pPr marL="0" marR="0" lvl="0" indent="0" defTabSz="932239"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FFFFFF">
                  <a:lumMod val="85000"/>
                </a:srgbClr>
              </a:solidFill>
              <a:effectLst/>
              <a:uLnTx/>
              <a:uFillTx/>
              <a:latin typeface="Segoe UI Light" panose="020B0502040204020203" pitchFamily="34" charset="0"/>
              <a:cs typeface="Segoe UI Light" panose="020B0502040204020203" pitchFamily="34" charset="0"/>
            </a:endParaRPr>
          </a:p>
          <a:p>
            <a:pPr marL="0" marR="0" lvl="0" indent="0" defTabSz="932239"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FFFFFF">
                  <a:lumMod val="85000"/>
                </a:srgbClr>
              </a:solidFill>
              <a:effectLst/>
              <a:uLnTx/>
              <a:uFillTx/>
              <a:latin typeface="Segoe UI Light" panose="020B0502040204020203" pitchFamily="34" charset="0"/>
              <a:cs typeface="Segoe UI Light" panose="020B0502040204020203" pitchFamily="34" charset="0"/>
            </a:endParaRPr>
          </a:p>
          <a:p>
            <a:pPr marL="0" marR="0" lvl="0" indent="0" defTabSz="932239"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FFFFFF">
                  <a:lumMod val="85000"/>
                </a:srgbClr>
              </a:solidFill>
              <a:effectLst/>
              <a:uLnTx/>
              <a:uFillTx/>
              <a:latin typeface="Segoe UI Light" panose="020B0502040204020203" pitchFamily="34" charset="0"/>
              <a:cs typeface="Segoe UI Light" panose="020B0502040204020203" pitchFamily="34" charset="0"/>
            </a:endParaRPr>
          </a:p>
          <a:p>
            <a:pPr marL="0" marR="0" lvl="0" indent="0" defTabSz="932239" eaLnBrk="1" fontAlgn="auto" latinLnBrk="0" hangingPunct="1">
              <a:lnSpc>
                <a:spcPct val="100000"/>
              </a:lnSpc>
              <a:spcBef>
                <a:spcPts val="0"/>
              </a:spcBef>
              <a:spcAft>
                <a:spcPts val="0"/>
              </a:spcAft>
              <a:buClrTx/>
              <a:buSzTx/>
              <a:buFontTx/>
              <a:buNone/>
              <a:tabLst/>
              <a:defRPr/>
            </a:pPr>
            <a:r>
              <a:rPr kumimoji="0" lang="en-US" sz="1836" b="0" i="0" u="none" strike="noStrike" kern="0" cap="none" spc="0" normalizeH="0" baseline="0" noProof="0" dirty="0">
                <a:ln>
                  <a:noFill/>
                </a:ln>
                <a:solidFill>
                  <a:schemeClr val="bg2"/>
                </a:solidFill>
                <a:effectLst/>
                <a:uLnTx/>
                <a:uFillTx/>
                <a:latin typeface="Segoe UI Light" panose="020B0502040204020203" pitchFamily="34" charset="0"/>
                <a:cs typeface="Segoe UI Light" panose="020B0502040204020203" pitchFamily="34" charset="0"/>
              </a:rPr>
              <a:t>Activate your own instance </a:t>
            </a:r>
          </a:p>
          <a:p>
            <a:pPr marL="0" marR="0" lvl="0" indent="0" defTabSz="932239" eaLnBrk="1" fontAlgn="auto" latinLnBrk="0" hangingPunct="1">
              <a:lnSpc>
                <a:spcPct val="100000"/>
              </a:lnSpc>
              <a:spcBef>
                <a:spcPts val="0"/>
              </a:spcBef>
              <a:spcAft>
                <a:spcPts val="0"/>
              </a:spcAft>
              <a:buClrTx/>
              <a:buSzTx/>
              <a:buFontTx/>
              <a:buNone/>
              <a:tabLst/>
              <a:defRPr/>
            </a:pPr>
            <a:r>
              <a:rPr kumimoji="0" lang="en-US" sz="1836" b="0" i="0" u="none" strike="noStrike" kern="0" cap="none" spc="0" normalizeH="0" baseline="0" noProof="0" dirty="0">
                <a:ln>
                  <a:noFill/>
                </a:ln>
                <a:solidFill>
                  <a:schemeClr val="bg2"/>
                </a:solidFill>
                <a:effectLst/>
                <a:uLnTx/>
                <a:uFillTx/>
                <a:latin typeface="Segoe UI Light" panose="020B0502040204020203" pitchFamily="34" charset="0"/>
                <a:cs typeface="Segoe UI Light" panose="020B0502040204020203" pitchFamily="34" charset="0"/>
              </a:rPr>
              <a:t>Of Dynamics in secs </a:t>
            </a:r>
          </a:p>
          <a:p>
            <a:pPr marL="0" marR="0" lvl="0" indent="0" defTabSz="932239"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FFFFFF">
                  <a:lumMod val="85000"/>
                </a:srgbClr>
              </a:solidFill>
              <a:effectLst/>
              <a:uLnTx/>
              <a:uFillTx/>
              <a:latin typeface="Segoe UI Light" panose="020B0502040204020203" pitchFamily="34" charset="0"/>
              <a:cs typeface="Segoe UI Light" panose="020B0502040204020203" pitchFamily="34" charset="0"/>
            </a:endParaRPr>
          </a:p>
        </p:txBody>
      </p:sp>
      <p:sp>
        <p:nvSpPr>
          <p:cNvPr id="2" name="Title 1"/>
          <p:cNvSpPr>
            <a:spLocks noGrp="1"/>
          </p:cNvSpPr>
          <p:nvPr>
            <p:ph type="title" idx="4294967295"/>
          </p:nvPr>
        </p:nvSpPr>
        <p:spPr>
          <a:xfrm>
            <a:off x="550551" y="296042"/>
            <a:ext cx="11882397" cy="747707"/>
          </a:xfrm>
        </p:spPr>
        <p:txBody>
          <a:bodyPr>
            <a:noAutofit/>
          </a:bodyPr>
          <a:lstStyle/>
          <a:p>
            <a:r>
              <a:rPr lang="en-US" sz="5504" dirty="0"/>
              <a:t>Demo: Simplified Dynamics AX trial</a:t>
            </a:r>
          </a:p>
        </p:txBody>
      </p:sp>
      <p:sp>
        <p:nvSpPr>
          <p:cNvPr id="10" name="TextBox 9"/>
          <p:cNvSpPr txBox="1"/>
          <p:nvPr/>
        </p:nvSpPr>
        <p:spPr>
          <a:xfrm>
            <a:off x="7342917" y="3611351"/>
            <a:ext cx="728061" cy="1536885"/>
          </a:xfrm>
          <a:prstGeom prst="rect">
            <a:avLst/>
          </a:prstGeom>
          <a:noFill/>
        </p:spPr>
        <p:txBody>
          <a:bodyPr wrap="none" lIns="0" tIns="0" rIns="0" bIns="0" rtlCol="0">
            <a:spAutoFit/>
          </a:bodyPr>
          <a:lstStyle/>
          <a:p>
            <a:pPr marL="0" marR="0" lvl="0" indent="0" defTabSz="931970" eaLnBrk="1" fontAlgn="auto" latinLnBrk="0" hangingPunct="1">
              <a:lnSpc>
                <a:spcPct val="100000"/>
              </a:lnSpc>
              <a:spcBef>
                <a:spcPts val="0"/>
              </a:spcBef>
              <a:spcAft>
                <a:spcPts val="0"/>
              </a:spcAft>
              <a:buClrTx/>
              <a:buSzTx/>
              <a:buFontTx/>
              <a:buNone/>
              <a:tabLst/>
              <a:defRPr/>
            </a:pPr>
            <a:r>
              <a:rPr kumimoji="0" lang="en-US" sz="9792" b="1" i="0" u="none" strike="noStrike" kern="0" cap="none" spc="-71" normalizeH="0" baseline="0" noProof="0" dirty="0">
                <a:ln>
                  <a:noFill/>
                </a:ln>
                <a:gradFill>
                  <a:gsLst>
                    <a:gs pos="100000">
                      <a:srgbClr val="FFFFFF"/>
                    </a:gs>
                    <a:gs pos="0">
                      <a:srgbClr val="FFFFFF"/>
                    </a:gs>
                  </a:gsLst>
                  <a:lin ang="5400000" scaled="0"/>
                </a:gradFill>
                <a:effectLst/>
                <a:uLnTx/>
                <a:uFillTx/>
              </a:rPr>
              <a:t>2</a:t>
            </a:r>
          </a:p>
        </p:txBody>
      </p:sp>
      <p:grpSp>
        <p:nvGrpSpPr>
          <p:cNvPr id="15" name="Group 14"/>
          <p:cNvGrpSpPr/>
          <p:nvPr/>
        </p:nvGrpSpPr>
        <p:grpSpPr>
          <a:xfrm>
            <a:off x="8393445" y="2049192"/>
            <a:ext cx="3591642" cy="3225239"/>
            <a:chOff x="9457484" y="3039958"/>
            <a:chExt cx="3909059" cy="3863220"/>
          </a:xfrm>
          <a:solidFill>
            <a:schemeClr val="accent6"/>
          </a:solidFill>
        </p:grpSpPr>
        <p:sp>
          <p:nvSpPr>
            <p:cNvPr id="7" name="Rectangle 6"/>
            <p:cNvSpPr/>
            <p:nvPr/>
          </p:nvSpPr>
          <p:spPr bwMode="auto">
            <a:xfrm>
              <a:off x="9457484" y="3039958"/>
              <a:ext cx="3909059" cy="3840482"/>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5958" tIns="68538" rIns="137077" bIns="137082" numCol="1" rtlCol="0" anchor="t" anchorCtr="0" compatLnSpc="1">
              <a:prstTxWarp prst="textNoShape">
                <a:avLst/>
              </a:prstTxWarp>
            </a:bodyPr>
            <a:lstStyle/>
            <a:p>
              <a:pPr marL="0" marR="0" lvl="0" indent="0" defTabSz="931609" eaLnBrk="1" fontAlgn="base" latinLnBrk="0" hangingPunct="1">
                <a:lnSpc>
                  <a:spcPct val="90000"/>
                </a:lnSpc>
                <a:spcBef>
                  <a:spcPct val="0"/>
                </a:spcBef>
                <a:spcAft>
                  <a:spcPts val="1224"/>
                </a:spcAft>
                <a:buClrTx/>
                <a:buSzTx/>
                <a:buFontTx/>
                <a:buNone/>
                <a:tabLst/>
                <a:defRPr/>
              </a:pPr>
              <a:endParaRPr kumimoji="0" lang="en-US" sz="2400" b="0" i="0" u="none" strike="noStrike" kern="0" cap="none" spc="-71" normalizeH="0" baseline="0" noProof="0" dirty="0">
                <a:ln>
                  <a:noFill/>
                </a:ln>
                <a:solidFill>
                  <a:srgbClr val="FFFFFF"/>
                </a:solidFill>
                <a:effectLst/>
                <a:uLnTx/>
                <a:uFillTx/>
                <a:latin typeface="Segoe UI Light"/>
              </a:endParaRPr>
            </a:p>
          </p:txBody>
        </p:sp>
        <p:sp>
          <p:nvSpPr>
            <p:cNvPr id="11" name="TextBox 10"/>
            <p:cNvSpPr txBox="1"/>
            <p:nvPr/>
          </p:nvSpPr>
          <p:spPr>
            <a:xfrm>
              <a:off x="12569923" y="5062283"/>
              <a:ext cx="792405" cy="1840895"/>
            </a:xfrm>
            <a:prstGeom prst="rect">
              <a:avLst/>
            </a:prstGeom>
            <a:grpFill/>
          </p:spPr>
          <p:txBody>
            <a:bodyPr wrap="none" lIns="0" tIns="0" rIns="0" bIns="0" rtlCol="0">
              <a:spAutoFit/>
            </a:bodyPr>
            <a:lstStyle/>
            <a:p>
              <a:pPr marL="0" marR="0" lvl="0" indent="0" defTabSz="931970" eaLnBrk="1" fontAlgn="auto" latinLnBrk="0" hangingPunct="1">
                <a:lnSpc>
                  <a:spcPct val="100000"/>
                </a:lnSpc>
                <a:spcBef>
                  <a:spcPts val="0"/>
                </a:spcBef>
                <a:spcAft>
                  <a:spcPts val="0"/>
                </a:spcAft>
                <a:buClrTx/>
                <a:buSzTx/>
                <a:buFontTx/>
                <a:buNone/>
                <a:tabLst/>
                <a:defRPr/>
              </a:pPr>
              <a:r>
                <a:rPr kumimoji="0" lang="en-US" sz="9792" b="1" i="0" u="none" strike="noStrike" kern="0" cap="none" spc="-71" normalizeH="0" baseline="0" noProof="0" dirty="0">
                  <a:ln>
                    <a:noFill/>
                  </a:ln>
                  <a:gradFill>
                    <a:gsLst>
                      <a:gs pos="100000">
                        <a:srgbClr val="FFFFFF"/>
                      </a:gs>
                      <a:gs pos="0">
                        <a:srgbClr val="FFFFFF"/>
                      </a:gs>
                    </a:gsLst>
                    <a:lin ang="5400000" scaled="0"/>
                  </a:gradFill>
                  <a:effectLst/>
                  <a:uLnTx/>
                  <a:uFillTx/>
                </a:rPr>
                <a:t>3</a:t>
              </a:r>
            </a:p>
          </p:txBody>
        </p:sp>
      </p:grpSp>
      <p:grpSp>
        <p:nvGrpSpPr>
          <p:cNvPr id="12" name="Group 11"/>
          <p:cNvGrpSpPr/>
          <p:nvPr/>
        </p:nvGrpSpPr>
        <p:grpSpPr>
          <a:xfrm>
            <a:off x="525571" y="1966935"/>
            <a:ext cx="3694499" cy="3288407"/>
            <a:chOff x="512073" y="1976261"/>
            <a:chExt cx="2615726" cy="2565169"/>
          </a:xfrm>
          <a:solidFill>
            <a:schemeClr val="accent2"/>
          </a:solidFill>
        </p:grpSpPr>
        <p:grpSp>
          <p:nvGrpSpPr>
            <p:cNvPr id="8" name="Group 7"/>
            <p:cNvGrpSpPr/>
            <p:nvPr/>
          </p:nvGrpSpPr>
          <p:grpSpPr>
            <a:xfrm>
              <a:off x="521759" y="1976261"/>
              <a:ext cx="2606040" cy="2565169"/>
              <a:chOff x="782638" y="3047207"/>
              <a:chExt cx="3909060" cy="3848301"/>
            </a:xfrm>
            <a:grpFill/>
          </p:grpSpPr>
          <p:sp>
            <p:nvSpPr>
              <p:cNvPr id="5" name="Rectangle 4"/>
              <p:cNvSpPr/>
              <p:nvPr/>
            </p:nvSpPr>
            <p:spPr bwMode="auto">
              <a:xfrm>
                <a:off x="782638" y="3047207"/>
                <a:ext cx="3909060" cy="3840482"/>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5958" tIns="68538" rIns="137077" bIns="137082" numCol="1" rtlCol="0" anchor="t" anchorCtr="0" compatLnSpc="1">
                <a:prstTxWarp prst="textNoShape">
                  <a:avLst/>
                </a:prstTxWarp>
              </a:bodyPr>
              <a:lstStyle/>
              <a:p>
                <a:pPr marL="0" marR="0" lvl="0" indent="0" defTabSz="931609" eaLnBrk="1" fontAlgn="base" latinLnBrk="0" hangingPunct="1">
                  <a:lnSpc>
                    <a:spcPct val="90000"/>
                  </a:lnSpc>
                  <a:spcBef>
                    <a:spcPct val="0"/>
                  </a:spcBef>
                  <a:spcAft>
                    <a:spcPts val="1224"/>
                  </a:spcAft>
                  <a:buClrTx/>
                  <a:buSzTx/>
                  <a:buFontTx/>
                  <a:buNone/>
                  <a:tabLst/>
                  <a:defRPr/>
                </a:pPr>
                <a:r>
                  <a:rPr kumimoji="0" lang="en-US" sz="2400" b="0" i="0" u="none" strike="noStrike" kern="0" cap="none" spc="-71" normalizeH="0" baseline="0" noProof="0" dirty="0">
                    <a:ln>
                      <a:noFill/>
                    </a:ln>
                    <a:gradFill>
                      <a:gsLst>
                        <a:gs pos="100000">
                          <a:srgbClr val="FFFFFF"/>
                        </a:gs>
                        <a:gs pos="0">
                          <a:srgbClr val="FFFFFF"/>
                        </a:gs>
                      </a:gsLst>
                      <a:lin ang="5400000" scaled="0"/>
                    </a:gradFill>
                    <a:effectLst/>
                    <a:uLnTx/>
                    <a:uFillTx/>
                    <a:latin typeface="Segoe UI Light"/>
                    <a:hlinkClick r:id="rId4"/>
                  </a:rPr>
                  <a:t> </a:t>
                </a:r>
                <a:r>
                  <a:rPr kumimoji="0" lang="en-US" sz="2400" b="0" i="0" u="none" strike="noStrike" kern="0" cap="none" spc="-71" normalizeH="0" baseline="0" noProof="0" dirty="0">
                    <a:ln>
                      <a:noFill/>
                    </a:ln>
                    <a:gradFill>
                      <a:gsLst>
                        <a:gs pos="100000">
                          <a:srgbClr val="FFFFFF"/>
                        </a:gs>
                        <a:gs pos="0">
                          <a:srgbClr val="FFFFFF"/>
                        </a:gs>
                      </a:gsLst>
                      <a:lin ang="5400000" scaled="0"/>
                    </a:gradFill>
                    <a:effectLst/>
                    <a:uLnTx/>
                    <a:uFillTx/>
                    <a:latin typeface="Segoe UI Light"/>
                  </a:rPr>
                  <a:t> </a:t>
                </a:r>
                <a:br>
                  <a:rPr kumimoji="0" lang="en-US" sz="2400" b="0" i="0" u="none" strike="noStrike" kern="0" cap="none" spc="-71" normalizeH="0" baseline="0" noProof="0" dirty="0">
                    <a:ln>
                      <a:noFill/>
                    </a:ln>
                    <a:gradFill>
                      <a:gsLst>
                        <a:gs pos="100000">
                          <a:srgbClr val="FFFFFF"/>
                        </a:gs>
                        <a:gs pos="0">
                          <a:srgbClr val="FFFFFF"/>
                        </a:gs>
                      </a:gsLst>
                      <a:lin ang="5400000" scaled="0"/>
                    </a:gradFill>
                    <a:effectLst/>
                    <a:uLnTx/>
                    <a:uFillTx/>
                    <a:latin typeface="Segoe UI Light"/>
                  </a:rPr>
                </a:br>
                <a:endParaRPr kumimoji="0" lang="en-US" sz="2400" b="0" i="0" u="none" strike="noStrike" kern="0" cap="none" spc="-71" normalizeH="0" baseline="0" noProof="0" dirty="0">
                  <a:ln>
                    <a:noFill/>
                  </a:ln>
                  <a:gradFill>
                    <a:gsLst>
                      <a:gs pos="100000">
                        <a:srgbClr val="FFFFFF"/>
                      </a:gs>
                      <a:gs pos="0">
                        <a:srgbClr val="FFFFFF"/>
                      </a:gs>
                    </a:gsLst>
                    <a:lin ang="5400000" scaled="0"/>
                  </a:gradFill>
                  <a:effectLst/>
                  <a:uLnTx/>
                  <a:uFillTx/>
                </a:endParaRPr>
              </a:p>
            </p:txBody>
          </p:sp>
          <p:sp>
            <p:nvSpPr>
              <p:cNvPr id="4" name="TextBox 3"/>
              <p:cNvSpPr txBox="1"/>
              <p:nvPr/>
            </p:nvSpPr>
            <p:spPr>
              <a:xfrm>
                <a:off x="3864407" y="5096948"/>
                <a:ext cx="773207" cy="1798560"/>
              </a:xfrm>
              <a:prstGeom prst="rect">
                <a:avLst/>
              </a:prstGeom>
              <a:grpFill/>
            </p:spPr>
            <p:txBody>
              <a:bodyPr wrap="none" lIns="0" tIns="0" rIns="0" bIns="0" rtlCol="0">
                <a:spAutoFit/>
              </a:bodyPr>
              <a:lstStyle/>
              <a:p>
                <a:pPr marL="0" marR="0" lvl="0" indent="0" defTabSz="931970" eaLnBrk="1" fontAlgn="auto" latinLnBrk="0" hangingPunct="1">
                  <a:lnSpc>
                    <a:spcPct val="100000"/>
                  </a:lnSpc>
                  <a:spcBef>
                    <a:spcPts val="0"/>
                  </a:spcBef>
                  <a:spcAft>
                    <a:spcPts val="0"/>
                  </a:spcAft>
                  <a:buClrTx/>
                  <a:buSzTx/>
                  <a:buFontTx/>
                  <a:buNone/>
                  <a:tabLst/>
                  <a:defRPr/>
                </a:pPr>
                <a:r>
                  <a:rPr kumimoji="0" lang="en-US" sz="9792" b="1" i="0" u="none" strike="noStrike" kern="0" cap="none" spc="-71" normalizeH="0" baseline="0" noProof="0" dirty="0">
                    <a:ln>
                      <a:noFill/>
                    </a:ln>
                    <a:gradFill>
                      <a:gsLst>
                        <a:gs pos="100000">
                          <a:srgbClr val="FFFFFF"/>
                        </a:gs>
                        <a:gs pos="0">
                          <a:srgbClr val="FFFFFF"/>
                        </a:gs>
                      </a:gsLst>
                      <a:lin ang="5400000" scaled="0"/>
                    </a:gradFill>
                    <a:effectLst/>
                    <a:uLnTx/>
                    <a:uFillTx/>
                  </a:rPr>
                  <a:t>1</a:t>
                </a:r>
              </a:p>
            </p:txBody>
          </p:sp>
        </p:grpSp>
        <p:sp>
          <p:nvSpPr>
            <p:cNvPr id="18" name="Rectangle 17"/>
            <p:cNvSpPr/>
            <p:nvPr/>
          </p:nvSpPr>
          <p:spPr>
            <a:xfrm>
              <a:off x="512073" y="2069063"/>
              <a:ext cx="2606039" cy="270263"/>
            </a:xfrm>
            <a:prstGeom prst="rect">
              <a:avLst/>
            </a:prstGeom>
            <a:grpFill/>
          </p:spPr>
          <p:txBody>
            <a:bodyPr wrap="square" lIns="91383" tIns="45691" rIns="91383" bIns="45691">
              <a:spAutoFit/>
            </a:bodyPr>
            <a:lstStyle/>
            <a:p>
              <a:pPr marL="0" marR="0" lvl="0" indent="0" defTabSz="931609" eaLnBrk="1" fontAlgn="base" latinLnBrk="0" hangingPunct="1">
                <a:lnSpc>
                  <a:spcPct val="90000"/>
                </a:lnSpc>
                <a:spcBef>
                  <a:spcPct val="0"/>
                </a:spcBef>
                <a:spcAft>
                  <a:spcPts val="1224"/>
                </a:spcAft>
                <a:buClrTx/>
                <a:buSzTx/>
                <a:buFontTx/>
                <a:buNone/>
                <a:tabLst/>
                <a:defRPr/>
              </a:pPr>
              <a:endParaRPr kumimoji="0" lang="en-US" sz="1800" b="0" i="0" u="none" strike="noStrike" kern="0" cap="none" spc="-71" normalizeH="0" baseline="0" noProof="0" dirty="0">
                <a:ln>
                  <a:noFill/>
                </a:ln>
                <a:solidFill>
                  <a:srgbClr val="FFFFFF"/>
                </a:solidFill>
                <a:effectLst/>
                <a:uLnTx/>
                <a:uFillTx/>
              </a:endParaRPr>
            </a:p>
          </p:txBody>
        </p:sp>
      </p:grpSp>
      <p:sp>
        <p:nvSpPr>
          <p:cNvPr id="3" name="Rectangle 2"/>
          <p:cNvSpPr/>
          <p:nvPr/>
        </p:nvSpPr>
        <p:spPr>
          <a:xfrm>
            <a:off x="511889" y="2020831"/>
            <a:ext cx="2892732" cy="2559361"/>
          </a:xfrm>
          <a:prstGeom prst="rect">
            <a:avLst/>
          </a:prstGeom>
        </p:spPr>
        <p:txBody>
          <a:bodyPr wrap="square">
            <a:spAutoFit/>
          </a:bodyPr>
          <a:lstStyle/>
          <a:p>
            <a:pPr marL="0" marR="0" lvl="0" indent="0" defTabSz="932239" eaLnBrk="1" fontAlgn="auto" latinLnBrk="0" hangingPunct="1">
              <a:lnSpc>
                <a:spcPct val="100000"/>
              </a:lnSpc>
              <a:spcBef>
                <a:spcPts val="0"/>
              </a:spcBef>
              <a:spcAft>
                <a:spcPts val="0"/>
              </a:spcAft>
              <a:buClrTx/>
              <a:buSzTx/>
              <a:buFontTx/>
              <a:buNone/>
              <a:tabLst/>
              <a:defRPr/>
            </a:pPr>
            <a:r>
              <a:rPr kumimoji="0" lang="en-US" sz="2856" b="1" i="0" u="none" strike="noStrike" kern="0" cap="none" spc="0" normalizeH="0" baseline="0" noProof="0" dirty="0">
                <a:ln>
                  <a:noFill/>
                </a:ln>
                <a:solidFill>
                  <a:schemeClr val="bg2"/>
                </a:solidFill>
                <a:effectLst/>
                <a:uLnTx/>
                <a:uFillTx/>
                <a:latin typeface="Segoe UI Light" panose="020B0502040204020203" pitchFamily="34" charset="0"/>
                <a:cs typeface="Segoe UI Light" panose="020B0502040204020203" pitchFamily="34" charset="0"/>
              </a:rPr>
              <a:t>Signup</a:t>
            </a:r>
          </a:p>
          <a:p>
            <a:pPr marL="0" marR="0" lvl="0" indent="0" defTabSz="932239"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FFFFFF">
                  <a:lumMod val="85000"/>
                </a:srgbClr>
              </a:solidFill>
              <a:effectLst/>
              <a:uLnTx/>
              <a:uFillTx/>
              <a:latin typeface="Segoe UI Light" panose="020B0502040204020203" pitchFamily="34" charset="0"/>
              <a:cs typeface="Segoe UI Light" panose="020B0502040204020203" pitchFamily="34" charset="0"/>
            </a:endParaRPr>
          </a:p>
          <a:p>
            <a:pPr marL="0" marR="0" lvl="0" indent="0" defTabSz="932239"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FFFFFF">
                  <a:lumMod val="85000"/>
                </a:srgbClr>
              </a:solidFill>
              <a:effectLst/>
              <a:uLnTx/>
              <a:uFillTx/>
              <a:latin typeface="Segoe UI Light" panose="020B0502040204020203" pitchFamily="34" charset="0"/>
              <a:cs typeface="Segoe UI Light" panose="020B0502040204020203" pitchFamily="34" charset="0"/>
            </a:endParaRPr>
          </a:p>
          <a:p>
            <a:pPr marL="0" marR="0" lvl="0" indent="0" defTabSz="932239"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FFFFFF">
                  <a:lumMod val="85000"/>
                </a:srgbClr>
              </a:solidFill>
              <a:effectLst/>
              <a:uLnTx/>
              <a:uFillTx/>
              <a:latin typeface="Segoe UI Light" panose="020B0502040204020203" pitchFamily="34" charset="0"/>
              <a:cs typeface="Segoe UI Light" panose="020B0502040204020203" pitchFamily="34" charset="0"/>
            </a:endParaRPr>
          </a:p>
          <a:p>
            <a:pPr marL="0" marR="0" lvl="0" indent="0" defTabSz="932239"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FFFFFF">
                  <a:lumMod val="85000"/>
                </a:srgbClr>
              </a:solidFill>
              <a:effectLst/>
              <a:uLnTx/>
              <a:uFillTx/>
              <a:latin typeface="Segoe UI Light" panose="020B0502040204020203" pitchFamily="34" charset="0"/>
              <a:cs typeface="Segoe UI Light" panose="020B0502040204020203" pitchFamily="34" charset="0"/>
            </a:endParaRPr>
          </a:p>
          <a:p>
            <a:pPr marL="0" marR="0" lvl="0" indent="0" defTabSz="932239"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FFFFFF">
                  <a:lumMod val="85000"/>
                </a:srgbClr>
              </a:solidFill>
              <a:effectLst/>
              <a:uLnTx/>
              <a:uFillTx/>
              <a:latin typeface="Segoe UI Light" panose="020B0502040204020203" pitchFamily="34" charset="0"/>
              <a:cs typeface="Segoe UI Light" panose="020B0502040204020203" pitchFamily="34" charset="0"/>
            </a:endParaRPr>
          </a:p>
          <a:p>
            <a:pPr marL="0" marR="0" lvl="0" indent="0" defTabSz="932239" eaLnBrk="1" fontAlgn="auto" latinLnBrk="0" hangingPunct="1">
              <a:lnSpc>
                <a:spcPct val="100000"/>
              </a:lnSpc>
              <a:spcBef>
                <a:spcPts val="0"/>
              </a:spcBef>
              <a:spcAft>
                <a:spcPts val="0"/>
              </a:spcAft>
              <a:buClrTx/>
              <a:buSzTx/>
              <a:buFontTx/>
              <a:buNone/>
              <a:tabLst/>
              <a:defRPr/>
            </a:pPr>
            <a:r>
              <a:rPr kumimoji="0" lang="en-US" sz="1836" b="0" i="0" u="none" strike="noStrike" kern="0" cap="none" spc="0" normalizeH="0" baseline="0" noProof="0" dirty="0">
                <a:ln>
                  <a:noFill/>
                </a:ln>
                <a:solidFill>
                  <a:schemeClr val="bg2"/>
                </a:solidFill>
                <a:effectLst/>
                <a:uLnTx/>
                <a:uFillTx/>
                <a:latin typeface="Segoe UI Light" panose="020B0502040204020203" pitchFamily="34" charset="0"/>
                <a:cs typeface="Segoe UI Light" panose="020B0502040204020203" pitchFamily="34" charset="0"/>
              </a:rPr>
              <a:t>Signup with your company email address</a:t>
            </a:r>
          </a:p>
        </p:txBody>
      </p:sp>
      <p:pic>
        <p:nvPicPr>
          <p:cNvPr id="20" name="Picture 6" descr="\\MAGNUM\Projects\Microsoft\Cloud Power FY12\Design\Icons\PNGs\Virtual_Network.png"/>
          <p:cNvPicPr>
            <a:picLocks noChangeAspect="1" noChangeArrowheads="1"/>
          </p:cNvPicPr>
          <p:nvPr/>
        </p:nvPicPr>
        <p:blipFill>
          <a:blip r:embed="rId5" cstate="print">
            <a:lum bright="100000"/>
          </a:blip>
          <a:stretch>
            <a:fillRect/>
          </a:stretch>
        </p:blipFill>
        <p:spPr bwMode="auto">
          <a:xfrm>
            <a:off x="1515509" y="2657923"/>
            <a:ext cx="1188934" cy="1188625"/>
          </a:xfrm>
          <a:prstGeom prst="rect">
            <a:avLst/>
          </a:prstGeom>
          <a:noFill/>
        </p:spPr>
      </p:pic>
      <p:pic>
        <p:nvPicPr>
          <p:cNvPr id="23" name="Picture 8" descr="\\MAGNUM\Projects\Microsoft\Cloud Power FY12\Design\Icons\PNGs\Cross Platform.png"/>
          <p:cNvPicPr>
            <a:picLocks noChangeAspect="1" noChangeArrowheads="1"/>
          </p:cNvPicPr>
          <p:nvPr/>
        </p:nvPicPr>
        <p:blipFill>
          <a:blip r:embed="rId6" cstate="print">
            <a:lum bright="100000"/>
          </a:blip>
          <a:stretch>
            <a:fillRect/>
          </a:stretch>
        </p:blipFill>
        <p:spPr bwMode="auto">
          <a:xfrm>
            <a:off x="5252217" y="2657923"/>
            <a:ext cx="1188934" cy="1188625"/>
          </a:xfrm>
          <a:prstGeom prst="rect">
            <a:avLst/>
          </a:prstGeom>
          <a:noFill/>
        </p:spPr>
      </p:pic>
      <p:sp>
        <p:nvSpPr>
          <p:cNvPr id="24" name="Rectangle 23"/>
          <p:cNvSpPr/>
          <p:nvPr/>
        </p:nvSpPr>
        <p:spPr>
          <a:xfrm>
            <a:off x="8361960" y="2070104"/>
            <a:ext cx="3654613" cy="2847498"/>
          </a:xfrm>
          <a:prstGeom prst="rect">
            <a:avLst/>
          </a:prstGeom>
        </p:spPr>
        <p:txBody>
          <a:bodyPr wrap="square">
            <a:spAutoFit/>
          </a:bodyPr>
          <a:lstStyle/>
          <a:p>
            <a:pPr marL="0" marR="0" lvl="0" indent="0" defTabSz="932239" eaLnBrk="1" fontAlgn="auto" latinLnBrk="0" hangingPunct="1">
              <a:lnSpc>
                <a:spcPct val="100000"/>
              </a:lnSpc>
              <a:spcBef>
                <a:spcPts val="0"/>
              </a:spcBef>
              <a:spcAft>
                <a:spcPts val="0"/>
              </a:spcAft>
              <a:buClrTx/>
              <a:buSzTx/>
              <a:buFontTx/>
              <a:buNone/>
              <a:tabLst/>
              <a:defRPr/>
            </a:pPr>
            <a:r>
              <a:rPr kumimoji="0" lang="en-US" sz="2856" b="1" i="0" u="none" strike="noStrike" kern="0" cap="none" spc="0" normalizeH="0" baseline="0" noProof="0" dirty="0">
                <a:ln>
                  <a:noFill/>
                </a:ln>
                <a:solidFill>
                  <a:srgbClr val="FFFFFF">
                    <a:lumMod val="85000"/>
                  </a:srgbClr>
                </a:solidFill>
                <a:effectLst/>
                <a:uLnTx/>
                <a:uFillTx/>
                <a:latin typeface="Segoe UI Light" panose="020B0502040204020203" pitchFamily="34" charset="0"/>
                <a:cs typeface="Segoe UI Light" panose="020B0502040204020203" pitchFamily="34" charset="0"/>
              </a:rPr>
              <a:t> </a:t>
            </a:r>
            <a:r>
              <a:rPr kumimoji="0" lang="en-US" sz="2856" b="1" i="0" u="none" strike="noStrike" kern="0" cap="none" spc="0" normalizeH="0" baseline="0" noProof="0" dirty="0">
                <a:ln>
                  <a:noFill/>
                </a:ln>
                <a:solidFill>
                  <a:schemeClr val="bg2"/>
                </a:solidFill>
                <a:effectLst/>
                <a:uLnTx/>
                <a:uFillTx/>
                <a:latin typeface="Segoe UI Light" panose="020B0502040204020203" pitchFamily="34" charset="0"/>
                <a:cs typeface="Segoe UI Light" panose="020B0502040204020203" pitchFamily="34" charset="0"/>
              </a:rPr>
              <a:t>Explore</a:t>
            </a:r>
          </a:p>
          <a:p>
            <a:pPr marL="0" marR="0" lvl="0" indent="0" defTabSz="932239"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FFFFFF">
                  <a:lumMod val="85000"/>
                </a:srgbClr>
              </a:solidFill>
              <a:effectLst/>
              <a:uLnTx/>
              <a:uFillTx/>
              <a:latin typeface="Segoe UI Light" panose="020B0502040204020203" pitchFamily="34" charset="0"/>
              <a:cs typeface="Segoe UI Light" panose="020B0502040204020203" pitchFamily="34" charset="0"/>
            </a:endParaRPr>
          </a:p>
          <a:p>
            <a:pPr marL="0" marR="0" lvl="0" indent="0" defTabSz="932239"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FFFFFF">
                  <a:lumMod val="85000"/>
                </a:srgbClr>
              </a:solidFill>
              <a:effectLst/>
              <a:uLnTx/>
              <a:uFillTx/>
              <a:latin typeface="Segoe UI Light" panose="020B0502040204020203" pitchFamily="34" charset="0"/>
              <a:cs typeface="Segoe UI Light" panose="020B0502040204020203" pitchFamily="34" charset="0"/>
            </a:endParaRPr>
          </a:p>
          <a:p>
            <a:pPr marL="0" marR="0" lvl="0" indent="0" defTabSz="932239"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FFFFFF">
                  <a:lumMod val="85000"/>
                </a:srgbClr>
              </a:solidFill>
              <a:effectLst/>
              <a:uLnTx/>
              <a:uFillTx/>
              <a:latin typeface="Segoe UI Light" panose="020B0502040204020203" pitchFamily="34" charset="0"/>
              <a:cs typeface="Segoe UI Light" panose="020B0502040204020203" pitchFamily="34" charset="0"/>
            </a:endParaRPr>
          </a:p>
          <a:p>
            <a:pPr marL="0" marR="0" lvl="0" indent="0" defTabSz="932239"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FFFFFF">
                  <a:lumMod val="85000"/>
                </a:srgbClr>
              </a:solidFill>
              <a:effectLst/>
              <a:uLnTx/>
              <a:uFillTx/>
              <a:latin typeface="Segoe UI Light" panose="020B0502040204020203" pitchFamily="34" charset="0"/>
              <a:cs typeface="Segoe UI Light" panose="020B0502040204020203" pitchFamily="34" charset="0"/>
            </a:endParaRPr>
          </a:p>
          <a:p>
            <a:pPr marL="0" marR="0" lvl="0" indent="0" defTabSz="932239"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FFFFFF">
                  <a:lumMod val="85000"/>
                </a:srgbClr>
              </a:solidFill>
              <a:effectLst/>
              <a:uLnTx/>
              <a:uFillTx/>
              <a:latin typeface="Segoe UI Light" panose="020B0502040204020203" pitchFamily="34" charset="0"/>
              <a:cs typeface="Segoe UI Light" panose="020B0502040204020203" pitchFamily="34" charset="0"/>
            </a:endParaRPr>
          </a:p>
          <a:p>
            <a:pPr marL="0" marR="0" lvl="0" indent="0" defTabSz="932239" eaLnBrk="1" fontAlgn="auto" latinLnBrk="0" hangingPunct="1">
              <a:lnSpc>
                <a:spcPct val="100000"/>
              </a:lnSpc>
              <a:spcBef>
                <a:spcPts val="0"/>
              </a:spcBef>
              <a:spcAft>
                <a:spcPts val="0"/>
              </a:spcAft>
              <a:buClrTx/>
              <a:buSzTx/>
              <a:buFontTx/>
              <a:buNone/>
              <a:tabLst/>
              <a:defRPr/>
            </a:pPr>
            <a:r>
              <a:rPr kumimoji="0" lang="en-US" sz="1836" b="0" i="0" u="none" strike="noStrike" kern="0" cap="none" spc="0" normalizeH="0" baseline="0" noProof="0" dirty="0">
                <a:ln>
                  <a:noFill/>
                </a:ln>
                <a:solidFill>
                  <a:schemeClr val="bg2"/>
                </a:solidFill>
                <a:effectLst/>
                <a:uLnTx/>
                <a:uFillTx/>
                <a:latin typeface="Segoe UI Light" panose="020B0502040204020203" pitchFamily="34" charset="0"/>
                <a:cs typeface="Segoe UI Light" panose="020B0502040204020203" pitchFamily="34" charset="0"/>
              </a:rPr>
              <a:t>Step by step task guides, </a:t>
            </a:r>
          </a:p>
          <a:p>
            <a:pPr marL="0" marR="0" lvl="0" indent="0" defTabSz="932239" eaLnBrk="1" fontAlgn="auto" latinLnBrk="0" hangingPunct="1">
              <a:lnSpc>
                <a:spcPct val="100000"/>
              </a:lnSpc>
              <a:spcBef>
                <a:spcPts val="0"/>
              </a:spcBef>
              <a:spcAft>
                <a:spcPts val="0"/>
              </a:spcAft>
              <a:buClrTx/>
              <a:buSzTx/>
              <a:buFontTx/>
              <a:buNone/>
              <a:tabLst/>
              <a:defRPr/>
            </a:pPr>
            <a:r>
              <a:rPr kumimoji="0" lang="en-US" sz="1836" b="0" i="0" u="none" strike="noStrike" kern="0" cap="none" spc="0" normalizeH="0" baseline="0" noProof="0" dirty="0">
                <a:ln>
                  <a:noFill/>
                </a:ln>
                <a:solidFill>
                  <a:schemeClr val="bg2"/>
                </a:solidFill>
                <a:effectLst/>
                <a:uLnTx/>
                <a:uFillTx/>
                <a:latin typeface="Segoe UI Light" panose="020B0502040204020203" pitchFamily="34" charset="0"/>
                <a:cs typeface="Segoe UI Light" panose="020B0502040204020203" pitchFamily="34" charset="0"/>
              </a:rPr>
              <a:t>demo data</a:t>
            </a:r>
          </a:p>
          <a:p>
            <a:pPr marL="0" marR="0" lvl="0" indent="0" defTabSz="932239"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FFFFFF">
                  <a:lumMod val="85000"/>
                </a:srgbClr>
              </a:solidFill>
              <a:effectLst/>
              <a:uLnTx/>
              <a:uFillTx/>
              <a:latin typeface="Segoe UI Light" panose="020B0502040204020203" pitchFamily="34" charset="0"/>
              <a:cs typeface="Segoe UI Light" panose="020B0502040204020203" pitchFamily="34" charset="0"/>
            </a:endParaRPr>
          </a:p>
        </p:txBody>
      </p:sp>
      <p:pic>
        <p:nvPicPr>
          <p:cNvPr id="25" name="Picture 3" descr="\\MAGNUM\Projects\Microsoft\Cloud Power FY12\Design\Icons\PNGs\Public_Cloud_Productivity.png"/>
          <p:cNvPicPr>
            <a:picLocks noChangeAspect="1" noChangeArrowheads="1"/>
          </p:cNvPicPr>
          <p:nvPr/>
        </p:nvPicPr>
        <p:blipFill>
          <a:blip r:embed="rId7" cstate="print">
            <a:lum bright="100000"/>
          </a:blip>
          <a:srcRect/>
          <a:stretch>
            <a:fillRect/>
          </a:stretch>
        </p:blipFill>
        <p:spPr bwMode="auto">
          <a:xfrm>
            <a:off x="9360686" y="2657923"/>
            <a:ext cx="1188934" cy="1188625"/>
          </a:xfrm>
          <a:prstGeom prst="rect">
            <a:avLst/>
          </a:prstGeom>
          <a:noFill/>
        </p:spPr>
      </p:pic>
    </p:spTree>
    <p:extLst>
      <p:ext uri="{BB962C8B-B14F-4D97-AF65-F5344CB8AC3E}">
        <p14:creationId xmlns:p14="http://schemas.microsoft.com/office/powerpoint/2010/main" val="3846749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Demo: AX Trials</a:t>
            </a:r>
          </a:p>
        </p:txBody>
      </p:sp>
      <p:sp>
        <p:nvSpPr>
          <p:cNvPr id="3" name="Text Placeholder 2"/>
          <p:cNvSpPr>
            <a:spLocks noGrp="1"/>
          </p:cNvSpPr>
          <p:nvPr>
            <p:ph type="body" sz="quarter" idx="12"/>
          </p:nvPr>
        </p:nvSpPr>
        <p:spPr/>
        <p:txBody>
          <a:bodyPr/>
          <a:lstStyle/>
          <a:p>
            <a:r>
              <a:rPr lang="en-US" dirty="0"/>
              <a:t>Arif Kureshy</a:t>
            </a:r>
          </a:p>
        </p:txBody>
      </p:sp>
    </p:spTree>
    <p:extLst>
      <p:ext uri="{BB962C8B-B14F-4D97-AF65-F5344CB8AC3E}">
        <p14:creationId xmlns:p14="http://schemas.microsoft.com/office/powerpoint/2010/main" val="26698138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4932" y="-92357"/>
            <a:ext cx="12432948" cy="1317183"/>
          </a:xfrm>
          <a:prstGeom prst="rect">
            <a:avLst/>
          </a:prstGeom>
        </p:spPr>
        <p:txBody>
          <a:bodyPr vert="horz" lIns="93247" tIns="46623" rIns="93247" bIns="46623" rtlCol="0" anchor="ctr">
            <a:normAutofit/>
          </a:bodyPr>
          <a:lstStyle>
            <a:lvl1pPr algn="l" defTabSz="914400" rtl="0" eaLnBrk="1" latinLnBrk="0" hangingPunct="1">
              <a:lnSpc>
                <a:spcPct val="90000"/>
              </a:lnSpc>
              <a:spcBef>
                <a:spcPct val="0"/>
              </a:spcBef>
              <a:buNone/>
              <a:defRPr sz="3100" kern="1200">
                <a:solidFill>
                  <a:srgbClr val="0078D7"/>
                </a:solidFill>
                <a:latin typeface="Segoe UI Light" panose="020B0502040204020203" pitchFamily="34" charset="0"/>
                <a:ea typeface="+mj-ea"/>
                <a:cs typeface="Segoe UI Light" panose="020B0502040204020203" pitchFamily="34" charset="0"/>
              </a:defRPr>
            </a:lvl1pPr>
          </a:lstStyle>
          <a:p>
            <a:pPr marL="0" marR="0" lvl="0" indent="0" algn="ctr" defTabSz="914224" rtl="0" eaLnBrk="1" fontAlgn="auto" latinLnBrk="0" hangingPunct="1">
              <a:lnSpc>
                <a:spcPct val="90000"/>
              </a:lnSpc>
              <a:spcBef>
                <a:spcPct val="0"/>
              </a:spcBef>
              <a:spcAft>
                <a:spcPts val="0"/>
              </a:spcAft>
              <a:buClrTx/>
              <a:buSzTx/>
              <a:buFontTx/>
              <a:buNone/>
              <a:tabLst/>
              <a:defRPr/>
            </a:pPr>
            <a:r>
              <a:rPr kumimoji="0" lang="en-US" sz="3999" b="0" i="0" u="none" strike="noStrike" kern="1200" cap="none" spc="-100" normalizeH="0" baseline="0" noProof="0" dirty="0">
                <a:ln>
                  <a:noFill/>
                </a:ln>
                <a:solidFill>
                  <a:srgbClr val="0072C6"/>
                </a:solidFill>
                <a:effectLst/>
                <a:uLnTx/>
                <a:uFillTx/>
                <a:latin typeface="Segoe UI Semibold" panose="020B0702040204020203" pitchFamily="34" charset="0"/>
                <a:ea typeface="Segoe UI" pitchFamily="34" charset="0"/>
                <a:cs typeface="Segoe UI Semibold" panose="020B0702040204020203" pitchFamily="34" charset="0"/>
              </a:rPr>
              <a:t>Dynamics AX </a:t>
            </a:r>
            <a:r>
              <a:rPr kumimoji="0" lang="en-US" sz="3999" b="0" i="0" u="none" strike="noStrike" kern="1200" cap="none" spc="-100" normalizeH="0" baseline="0" noProof="0" dirty="0">
                <a:ln>
                  <a:noFill/>
                </a:ln>
                <a:solidFill>
                  <a:srgbClr val="0072C6"/>
                </a:solidFill>
                <a:effectLst/>
                <a:uLnTx/>
                <a:uFillTx/>
                <a:latin typeface="Segoe UI Light"/>
                <a:ea typeface="Segoe UI" pitchFamily="34" charset="0"/>
                <a:cs typeface="Segoe UI" pitchFamily="34" charset="0"/>
              </a:rPr>
              <a:t>cloud platform roadmap</a:t>
            </a:r>
          </a:p>
        </p:txBody>
      </p:sp>
      <p:sp>
        <p:nvSpPr>
          <p:cNvPr id="4" name="Rectangle 3"/>
          <p:cNvSpPr/>
          <p:nvPr/>
        </p:nvSpPr>
        <p:spPr bwMode="auto">
          <a:xfrm>
            <a:off x="438144" y="1192419"/>
            <a:ext cx="1919968" cy="98214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3" rIns="91427" bIns="146283" numCol="1" spcCol="0" rtlCol="0" fromWordArt="0" anchor="ctr"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small"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a:p>
            <a:pPr marL="0" marR="0" lvl="0" indent="0" algn="ctr" defTabSz="932293" eaLnBrk="1" fontAlgn="base" latinLnBrk="0" hangingPunct="1">
              <a:lnSpc>
                <a:spcPct val="90000"/>
              </a:lnSpc>
              <a:spcBef>
                <a:spcPct val="0"/>
              </a:spcBef>
              <a:spcAft>
                <a:spcPct val="0"/>
              </a:spcAft>
              <a:buClrTx/>
              <a:buSzTx/>
              <a:buFontTx/>
              <a:buNone/>
              <a:tabLst/>
              <a:defRPr/>
            </a:pPr>
            <a:r>
              <a:rPr kumimoji="0" lang="en-US" sz="2400" b="0" i="0" u="none" strike="noStrike" kern="0" cap="small"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Productivity </a:t>
            </a:r>
          </a:p>
        </p:txBody>
      </p:sp>
      <p:sp>
        <p:nvSpPr>
          <p:cNvPr id="5" name="Rectangle 4"/>
          <p:cNvSpPr/>
          <p:nvPr/>
        </p:nvSpPr>
        <p:spPr bwMode="auto">
          <a:xfrm>
            <a:off x="4421400" y="1192419"/>
            <a:ext cx="1919968" cy="98214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3" rIns="91427" bIns="146283" numCol="1" spcCol="0" rtlCol="0" fromWordArt="0" anchor="ctr" anchorCtr="0" forceAA="0" compatLnSpc="1">
            <a:prstTxWarp prst="textNoShape">
              <a:avLst/>
            </a:prstTxWarp>
            <a:noAutofit/>
          </a:bodyPr>
          <a:lstStyle/>
          <a:p>
            <a:pPr marL="0" marR="0" lvl="0" indent="0" defTabSz="932293" eaLnBrk="1" fontAlgn="base" latinLnBrk="0" hangingPunct="1">
              <a:lnSpc>
                <a:spcPct val="90000"/>
              </a:lnSpc>
              <a:spcBef>
                <a:spcPct val="0"/>
              </a:spcBef>
              <a:spcAft>
                <a:spcPct val="0"/>
              </a:spcAft>
              <a:buClrTx/>
              <a:buSzTx/>
              <a:buFontTx/>
              <a:buNone/>
              <a:tabLst/>
              <a:defRPr/>
            </a:pPr>
            <a:r>
              <a:rPr kumimoji="0" lang="en-US" sz="2400" b="0" i="0" u="none" strike="noStrike" kern="0" cap="small"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Elastic </a:t>
            </a:r>
          </a:p>
          <a:p>
            <a:pPr marL="0" marR="0" lvl="0" indent="0" defTabSz="932293" eaLnBrk="1" fontAlgn="base" latinLnBrk="0" hangingPunct="1">
              <a:lnSpc>
                <a:spcPct val="90000"/>
              </a:lnSpc>
              <a:spcBef>
                <a:spcPct val="0"/>
              </a:spcBef>
              <a:spcAft>
                <a:spcPct val="0"/>
              </a:spcAft>
              <a:buClrTx/>
              <a:buSzTx/>
              <a:buFontTx/>
              <a:buNone/>
              <a:tabLst/>
              <a:defRPr/>
            </a:pPr>
            <a:r>
              <a:rPr kumimoji="0" lang="en-US" sz="2400" b="0" i="0" u="none" strike="noStrike" kern="0" cap="small"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Scale</a:t>
            </a:r>
          </a:p>
        </p:txBody>
      </p:sp>
      <p:sp>
        <p:nvSpPr>
          <p:cNvPr id="7" name="Rectangle 6"/>
          <p:cNvSpPr/>
          <p:nvPr/>
        </p:nvSpPr>
        <p:spPr bwMode="auto">
          <a:xfrm>
            <a:off x="8404655" y="1192419"/>
            <a:ext cx="1919968" cy="98214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3" rIns="91427" bIns="146283" numCol="1" spcCol="0" rtlCol="0" fromWordArt="0" anchor="ctr" anchorCtr="0" forceAA="0" compatLnSpc="1">
            <a:prstTxWarp prst="textNoShape">
              <a:avLst/>
            </a:prstTxWarp>
            <a:noAutofit/>
          </a:bodyPr>
          <a:lstStyle/>
          <a:p>
            <a:pPr marL="0" marR="0" lvl="0" indent="0" defTabSz="932293" eaLnBrk="1" fontAlgn="base" latinLnBrk="0" hangingPunct="1">
              <a:lnSpc>
                <a:spcPct val="90000"/>
              </a:lnSpc>
              <a:spcBef>
                <a:spcPct val="0"/>
              </a:spcBef>
              <a:spcAft>
                <a:spcPct val="0"/>
              </a:spcAft>
              <a:buClrTx/>
              <a:buSzTx/>
              <a:buFontTx/>
              <a:buNone/>
              <a:tabLst/>
              <a:defRPr/>
            </a:pPr>
            <a:r>
              <a:rPr kumimoji="0" lang="en-US" sz="2400" b="0" i="0" u="none" strike="noStrike" kern="0" cap="small"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Managed Lifecycle</a:t>
            </a:r>
          </a:p>
        </p:txBody>
      </p:sp>
      <p:sp>
        <p:nvSpPr>
          <p:cNvPr id="8" name="Rectangle 7"/>
          <p:cNvSpPr/>
          <p:nvPr/>
        </p:nvSpPr>
        <p:spPr bwMode="auto">
          <a:xfrm>
            <a:off x="10396016" y="1192419"/>
            <a:ext cx="1919968" cy="98214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3" rIns="91427" bIns="146283" numCol="1" spcCol="0" rtlCol="0" fromWordArt="0" anchor="ctr" anchorCtr="0" forceAA="0" compatLnSpc="1">
            <a:prstTxWarp prst="textNoShape">
              <a:avLst/>
            </a:prstTxWarp>
            <a:noAutofit/>
          </a:bodyPr>
          <a:lstStyle/>
          <a:p>
            <a:pPr marL="0" marR="0" lvl="0" indent="0" defTabSz="932293" eaLnBrk="1" fontAlgn="base" latinLnBrk="0" hangingPunct="1">
              <a:lnSpc>
                <a:spcPct val="90000"/>
              </a:lnSpc>
              <a:spcBef>
                <a:spcPct val="0"/>
              </a:spcBef>
              <a:spcAft>
                <a:spcPct val="0"/>
              </a:spcAft>
              <a:buClrTx/>
              <a:buSzTx/>
              <a:buFontTx/>
              <a:buNone/>
              <a:tabLst/>
              <a:defRPr/>
            </a:pPr>
            <a:r>
              <a:rPr kumimoji="0" lang="en-US" sz="2400" b="0" i="0" u="none" strike="noStrike" kern="0" cap="small"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Upgrades and Updates</a:t>
            </a:r>
          </a:p>
        </p:txBody>
      </p:sp>
      <p:sp>
        <p:nvSpPr>
          <p:cNvPr id="9" name="Rectangle 8"/>
          <p:cNvSpPr/>
          <p:nvPr/>
        </p:nvSpPr>
        <p:spPr bwMode="auto">
          <a:xfrm>
            <a:off x="6416616" y="1192419"/>
            <a:ext cx="1919968" cy="98214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3" rIns="91427" bIns="146283" numCol="1" spcCol="0" rtlCol="0" fromWordArt="0" anchor="ctr" anchorCtr="0" forceAA="0" compatLnSpc="1">
            <a:prstTxWarp prst="textNoShape">
              <a:avLst/>
            </a:prstTxWarp>
            <a:noAutofit/>
          </a:bodyPr>
          <a:lstStyle/>
          <a:p>
            <a:pPr marL="0" marR="0" lvl="0" indent="0"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small"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a:p>
            <a:pPr marL="0" marR="0" lvl="0" indent="0" defTabSz="932293" eaLnBrk="1" fontAlgn="base" latinLnBrk="0" hangingPunct="1">
              <a:lnSpc>
                <a:spcPct val="90000"/>
              </a:lnSpc>
              <a:spcBef>
                <a:spcPct val="0"/>
              </a:spcBef>
              <a:spcAft>
                <a:spcPct val="0"/>
              </a:spcAft>
              <a:buClrTx/>
              <a:buSzTx/>
              <a:buFontTx/>
              <a:buNone/>
              <a:tabLst/>
              <a:defRPr/>
            </a:pPr>
            <a:r>
              <a:rPr kumimoji="0" lang="en-US" sz="2400" b="0" i="0" u="none" strike="noStrike" kern="0" cap="small"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Provisioning</a:t>
            </a:r>
          </a:p>
        </p:txBody>
      </p:sp>
      <p:sp>
        <p:nvSpPr>
          <p:cNvPr id="10" name="Freeform 99"/>
          <p:cNvSpPr>
            <a:spLocks noChangeAspect="1" noEditPoints="1"/>
          </p:cNvSpPr>
          <p:nvPr/>
        </p:nvSpPr>
        <p:spPr bwMode="auto">
          <a:xfrm>
            <a:off x="5792974" y="1304440"/>
            <a:ext cx="451340" cy="364886"/>
          </a:xfrm>
          <a:custGeom>
            <a:avLst/>
            <a:gdLst>
              <a:gd name="T0" fmla="*/ 28 w 150"/>
              <a:gd name="T1" fmla="*/ 101 h 121"/>
              <a:gd name="T2" fmla="*/ 62 w 150"/>
              <a:gd name="T3" fmla="*/ 101 h 121"/>
              <a:gd name="T4" fmla="*/ 62 w 150"/>
              <a:gd name="T5" fmla="*/ 109 h 121"/>
              <a:gd name="T6" fmla="*/ 28 w 150"/>
              <a:gd name="T7" fmla="*/ 109 h 121"/>
              <a:gd name="T8" fmla="*/ 0 w 150"/>
              <a:gd name="T9" fmla="*/ 84 h 121"/>
              <a:gd name="T10" fmla="*/ 26 w 150"/>
              <a:gd name="T11" fmla="*/ 54 h 121"/>
              <a:gd name="T12" fmla="*/ 26 w 150"/>
              <a:gd name="T13" fmla="*/ 54 h 121"/>
              <a:gd name="T14" fmla="*/ 26 w 150"/>
              <a:gd name="T15" fmla="*/ 49 h 121"/>
              <a:gd name="T16" fmla="*/ 19 w 150"/>
              <a:gd name="T17" fmla="*/ 52 h 121"/>
              <a:gd name="T18" fmla="*/ 15 w 150"/>
              <a:gd name="T19" fmla="*/ 45 h 121"/>
              <a:gd name="T20" fmla="*/ 36 w 150"/>
              <a:gd name="T21" fmla="*/ 36 h 121"/>
              <a:gd name="T22" fmla="*/ 45 w 150"/>
              <a:gd name="T23" fmla="*/ 56 h 121"/>
              <a:gd name="T24" fmla="*/ 37 w 150"/>
              <a:gd name="T25" fmla="*/ 59 h 121"/>
              <a:gd name="T26" fmla="*/ 34 w 150"/>
              <a:gd name="T27" fmla="*/ 51 h 121"/>
              <a:gd name="T28" fmla="*/ 34 w 150"/>
              <a:gd name="T29" fmla="*/ 54 h 121"/>
              <a:gd name="T30" fmla="*/ 34 w 150"/>
              <a:gd name="T31" fmla="*/ 58 h 121"/>
              <a:gd name="T32" fmla="*/ 35 w 150"/>
              <a:gd name="T33" fmla="*/ 63 h 121"/>
              <a:gd name="T34" fmla="*/ 29 w 150"/>
              <a:gd name="T35" fmla="*/ 62 h 121"/>
              <a:gd name="T36" fmla="*/ 8 w 150"/>
              <a:gd name="T37" fmla="*/ 84 h 121"/>
              <a:gd name="T38" fmla="*/ 28 w 150"/>
              <a:gd name="T39" fmla="*/ 101 h 121"/>
              <a:gd name="T40" fmla="*/ 142 w 150"/>
              <a:gd name="T41" fmla="*/ 49 h 121"/>
              <a:gd name="T42" fmla="*/ 136 w 150"/>
              <a:gd name="T43" fmla="*/ 54 h 121"/>
              <a:gd name="T44" fmla="*/ 142 w 150"/>
              <a:gd name="T45" fmla="*/ 71 h 121"/>
              <a:gd name="T46" fmla="*/ 112 w 150"/>
              <a:gd name="T47" fmla="*/ 101 h 121"/>
              <a:gd name="T48" fmla="*/ 82 w 150"/>
              <a:gd name="T49" fmla="*/ 101 h 121"/>
              <a:gd name="T50" fmla="*/ 88 w 150"/>
              <a:gd name="T51" fmla="*/ 95 h 121"/>
              <a:gd name="T52" fmla="*/ 82 w 150"/>
              <a:gd name="T53" fmla="*/ 90 h 121"/>
              <a:gd name="T54" fmla="*/ 66 w 150"/>
              <a:gd name="T55" fmla="*/ 105 h 121"/>
              <a:gd name="T56" fmla="*/ 82 w 150"/>
              <a:gd name="T57" fmla="*/ 121 h 121"/>
              <a:gd name="T58" fmla="*/ 88 w 150"/>
              <a:gd name="T59" fmla="*/ 115 h 121"/>
              <a:gd name="T60" fmla="*/ 81 w 150"/>
              <a:gd name="T61" fmla="*/ 109 h 121"/>
              <a:gd name="T62" fmla="*/ 112 w 150"/>
              <a:gd name="T63" fmla="*/ 109 h 121"/>
              <a:gd name="T64" fmla="*/ 150 w 150"/>
              <a:gd name="T65" fmla="*/ 71 h 121"/>
              <a:gd name="T66" fmla="*/ 142 w 150"/>
              <a:gd name="T67" fmla="*/ 49 h 121"/>
              <a:gd name="T68" fmla="*/ 79 w 150"/>
              <a:gd name="T69" fmla="*/ 11 h 121"/>
              <a:gd name="T70" fmla="*/ 90 w 150"/>
              <a:gd name="T71" fmla="*/ 8 h 121"/>
              <a:gd name="T72" fmla="*/ 114 w 150"/>
              <a:gd name="T73" fmla="*/ 32 h 121"/>
              <a:gd name="T74" fmla="*/ 113 w 150"/>
              <a:gd name="T75" fmla="*/ 37 h 121"/>
              <a:gd name="T76" fmla="*/ 112 w 150"/>
              <a:gd name="T77" fmla="*/ 42 h 121"/>
              <a:gd name="T78" fmla="*/ 116 w 150"/>
              <a:gd name="T79" fmla="*/ 42 h 121"/>
              <a:gd name="T80" fmla="*/ 122 w 150"/>
              <a:gd name="T81" fmla="*/ 44 h 121"/>
              <a:gd name="T82" fmla="*/ 115 w 150"/>
              <a:gd name="T83" fmla="*/ 45 h 121"/>
              <a:gd name="T84" fmla="*/ 117 w 150"/>
              <a:gd name="T85" fmla="*/ 53 h 121"/>
              <a:gd name="T86" fmla="*/ 138 w 150"/>
              <a:gd name="T87" fmla="*/ 48 h 121"/>
              <a:gd name="T88" fmla="*/ 133 w 150"/>
              <a:gd name="T89" fmla="*/ 26 h 121"/>
              <a:gd name="T90" fmla="*/ 125 w 150"/>
              <a:gd name="T91" fmla="*/ 28 h 121"/>
              <a:gd name="T92" fmla="*/ 127 w 150"/>
              <a:gd name="T93" fmla="*/ 37 h 121"/>
              <a:gd name="T94" fmla="*/ 122 w 150"/>
              <a:gd name="T95" fmla="*/ 35 h 121"/>
              <a:gd name="T96" fmla="*/ 122 w 150"/>
              <a:gd name="T97" fmla="*/ 32 h 121"/>
              <a:gd name="T98" fmla="*/ 90 w 150"/>
              <a:gd name="T99" fmla="*/ 0 h 121"/>
              <a:gd name="T100" fmla="*/ 75 w 150"/>
              <a:gd name="T101" fmla="*/ 4 h 121"/>
              <a:gd name="T102" fmla="*/ 58 w 150"/>
              <a:gd name="T103" fmla="*/ 27 h 121"/>
              <a:gd name="T104" fmla="*/ 39 w 150"/>
              <a:gd name="T105" fmla="*/ 31 h 121"/>
              <a:gd name="T106" fmla="*/ 43 w 150"/>
              <a:gd name="T107" fmla="*/ 38 h 121"/>
              <a:gd name="T108" fmla="*/ 60 w 150"/>
              <a:gd name="T109" fmla="*/ 36 h 121"/>
              <a:gd name="T110" fmla="*/ 66 w 150"/>
              <a:gd name="T111" fmla="*/ 38 h 121"/>
              <a:gd name="T112" fmla="*/ 66 w 150"/>
              <a:gd name="T113" fmla="*/ 32 h 121"/>
              <a:gd name="T114" fmla="*/ 79 w 150"/>
              <a:gd name="T115" fmla="*/ 1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0" h="121">
                <a:moveTo>
                  <a:pt x="28" y="101"/>
                </a:moveTo>
                <a:cubicBezTo>
                  <a:pt x="62" y="101"/>
                  <a:pt x="62" y="101"/>
                  <a:pt x="62" y="101"/>
                </a:cubicBezTo>
                <a:cubicBezTo>
                  <a:pt x="62" y="109"/>
                  <a:pt x="62" y="109"/>
                  <a:pt x="62" y="109"/>
                </a:cubicBezTo>
                <a:cubicBezTo>
                  <a:pt x="28" y="109"/>
                  <a:pt x="28" y="109"/>
                  <a:pt x="28" y="109"/>
                </a:cubicBezTo>
                <a:cubicBezTo>
                  <a:pt x="10" y="109"/>
                  <a:pt x="0" y="100"/>
                  <a:pt x="0" y="84"/>
                </a:cubicBezTo>
                <a:cubicBezTo>
                  <a:pt x="0" y="66"/>
                  <a:pt x="13" y="55"/>
                  <a:pt x="26" y="54"/>
                </a:cubicBezTo>
                <a:cubicBezTo>
                  <a:pt x="26" y="54"/>
                  <a:pt x="26" y="54"/>
                  <a:pt x="26" y="54"/>
                </a:cubicBezTo>
                <a:cubicBezTo>
                  <a:pt x="26" y="52"/>
                  <a:pt x="26" y="51"/>
                  <a:pt x="26" y="49"/>
                </a:cubicBezTo>
                <a:cubicBezTo>
                  <a:pt x="19" y="52"/>
                  <a:pt x="19" y="52"/>
                  <a:pt x="19" y="52"/>
                </a:cubicBezTo>
                <a:cubicBezTo>
                  <a:pt x="15" y="45"/>
                  <a:pt x="15" y="45"/>
                  <a:pt x="15" y="45"/>
                </a:cubicBezTo>
                <a:cubicBezTo>
                  <a:pt x="36" y="36"/>
                  <a:pt x="36" y="36"/>
                  <a:pt x="36" y="36"/>
                </a:cubicBezTo>
                <a:cubicBezTo>
                  <a:pt x="45" y="56"/>
                  <a:pt x="45" y="56"/>
                  <a:pt x="45" y="56"/>
                </a:cubicBezTo>
                <a:cubicBezTo>
                  <a:pt x="37" y="59"/>
                  <a:pt x="37" y="59"/>
                  <a:pt x="37" y="59"/>
                </a:cubicBezTo>
                <a:cubicBezTo>
                  <a:pt x="34" y="51"/>
                  <a:pt x="34" y="51"/>
                  <a:pt x="34" y="51"/>
                </a:cubicBezTo>
                <a:cubicBezTo>
                  <a:pt x="34" y="52"/>
                  <a:pt x="34" y="53"/>
                  <a:pt x="34" y="54"/>
                </a:cubicBezTo>
                <a:cubicBezTo>
                  <a:pt x="34" y="55"/>
                  <a:pt x="34" y="57"/>
                  <a:pt x="34" y="58"/>
                </a:cubicBezTo>
                <a:cubicBezTo>
                  <a:pt x="35" y="63"/>
                  <a:pt x="35" y="63"/>
                  <a:pt x="35" y="63"/>
                </a:cubicBezTo>
                <a:cubicBezTo>
                  <a:pt x="29" y="62"/>
                  <a:pt x="29" y="62"/>
                  <a:pt x="29" y="62"/>
                </a:cubicBezTo>
                <a:cubicBezTo>
                  <a:pt x="20" y="61"/>
                  <a:pt x="8" y="69"/>
                  <a:pt x="8" y="84"/>
                </a:cubicBezTo>
                <a:cubicBezTo>
                  <a:pt x="8" y="91"/>
                  <a:pt x="10" y="101"/>
                  <a:pt x="28" y="101"/>
                </a:cubicBezTo>
                <a:close/>
                <a:moveTo>
                  <a:pt x="142" y="49"/>
                </a:moveTo>
                <a:cubicBezTo>
                  <a:pt x="136" y="54"/>
                  <a:pt x="136" y="54"/>
                  <a:pt x="136" y="54"/>
                </a:cubicBezTo>
                <a:cubicBezTo>
                  <a:pt x="140" y="59"/>
                  <a:pt x="142" y="65"/>
                  <a:pt x="142" y="71"/>
                </a:cubicBezTo>
                <a:cubicBezTo>
                  <a:pt x="142" y="88"/>
                  <a:pt x="128" y="101"/>
                  <a:pt x="112" y="101"/>
                </a:cubicBezTo>
                <a:cubicBezTo>
                  <a:pt x="82" y="101"/>
                  <a:pt x="82" y="101"/>
                  <a:pt x="82" y="101"/>
                </a:cubicBezTo>
                <a:cubicBezTo>
                  <a:pt x="88" y="95"/>
                  <a:pt x="88" y="95"/>
                  <a:pt x="88" y="95"/>
                </a:cubicBezTo>
                <a:cubicBezTo>
                  <a:pt x="82" y="90"/>
                  <a:pt x="82" y="90"/>
                  <a:pt x="82" y="90"/>
                </a:cubicBezTo>
                <a:cubicBezTo>
                  <a:pt x="66" y="105"/>
                  <a:pt x="66" y="105"/>
                  <a:pt x="66" y="105"/>
                </a:cubicBezTo>
                <a:cubicBezTo>
                  <a:pt x="82" y="121"/>
                  <a:pt x="82" y="121"/>
                  <a:pt x="82" y="121"/>
                </a:cubicBezTo>
                <a:cubicBezTo>
                  <a:pt x="88" y="115"/>
                  <a:pt x="88" y="115"/>
                  <a:pt x="88" y="115"/>
                </a:cubicBezTo>
                <a:cubicBezTo>
                  <a:pt x="81" y="109"/>
                  <a:pt x="81" y="109"/>
                  <a:pt x="81" y="109"/>
                </a:cubicBezTo>
                <a:cubicBezTo>
                  <a:pt x="112" y="109"/>
                  <a:pt x="112" y="109"/>
                  <a:pt x="112" y="109"/>
                </a:cubicBezTo>
                <a:cubicBezTo>
                  <a:pt x="133" y="109"/>
                  <a:pt x="150" y="92"/>
                  <a:pt x="150" y="71"/>
                </a:cubicBezTo>
                <a:cubicBezTo>
                  <a:pt x="150" y="63"/>
                  <a:pt x="147" y="55"/>
                  <a:pt x="142" y="49"/>
                </a:cubicBezTo>
                <a:close/>
                <a:moveTo>
                  <a:pt x="79" y="11"/>
                </a:moveTo>
                <a:cubicBezTo>
                  <a:pt x="82" y="9"/>
                  <a:pt x="86" y="8"/>
                  <a:pt x="90" y="8"/>
                </a:cubicBezTo>
                <a:cubicBezTo>
                  <a:pt x="103" y="8"/>
                  <a:pt x="114" y="19"/>
                  <a:pt x="114" y="32"/>
                </a:cubicBezTo>
                <a:cubicBezTo>
                  <a:pt x="114" y="34"/>
                  <a:pt x="113" y="36"/>
                  <a:pt x="113" y="37"/>
                </a:cubicBezTo>
                <a:cubicBezTo>
                  <a:pt x="112" y="42"/>
                  <a:pt x="112" y="42"/>
                  <a:pt x="112" y="42"/>
                </a:cubicBezTo>
                <a:cubicBezTo>
                  <a:pt x="116" y="42"/>
                  <a:pt x="116" y="42"/>
                  <a:pt x="116" y="42"/>
                </a:cubicBezTo>
                <a:cubicBezTo>
                  <a:pt x="118" y="43"/>
                  <a:pt x="120" y="43"/>
                  <a:pt x="122" y="44"/>
                </a:cubicBezTo>
                <a:cubicBezTo>
                  <a:pt x="115" y="45"/>
                  <a:pt x="115" y="45"/>
                  <a:pt x="115" y="45"/>
                </a:cubicBezTo>
                <a:cubicBezTo>
                  <a:pt x="117" y="53"/>
                  <a:pt x="117" y="53"/>
                  <a:pt x="117" y="53"/>
                </a:cubicBezTo>
                <a:cubicBezTo>
                  <a:pt x="138" y="48"/>
                  <a:pt x="138" y="48"/>
                  <a:pt x="138" y="48"/>
                </a:cubicBezTo>
                <a:cubicBezTo>
                  <a:pt x="133" y="26"/>
                  <a:pt x="133" y="26"/>
                  <a:pt x="133" y="26"/>
                </a:cubicBezTo>
                <a:cubicBezTo>
                  <a:pt x="125" y="28"/>
                  <a:pt x="125" y="28"/>
                  <a:pt x="125" y="28"/>
                </a:cubicBezTo>
                <a:cubicBezTo>
                  <a:pt x="127" y="37"/>
                  <a:pt x="127" y="37"/>
                  <a:pt x="127" y="37"/>
                </a:cubicBezTo>
                <a:cubicBezTo>
                  <a:pt x="126" y="36"/>
                  <a:pt x="124" y="36"/>
                  <a:pt x="122" y="35"/>
                </a:cubicBezTo>
                <a:cubicBezTo>
                  <a:pt x="122" y="34"/>
                  <a:pt x="122" y="33"/>
                  <a:pt x="122" y="32"/>
                </a:cubicBezTo>
                <a:cubicBezTo>
                  <a:pt x="122" y="15"/>
                  <a:pt x="107" y="0"/>
                  <a:pt x="90" y="0"/>
                </a:cubicBezTo>
                <a:cubicBezTo>
                  <a:pt x="85" y="0"/>
                  <a:pt x="79" y="2"/>
                  <a:pt x="75" y="4"/>
                </a:cubicBezTo>
                <a:cubicBezTo>
                  <a:pt x="66" y="9"/>
                  <a:pt x="60" y="17"/>
                  <a:pt x="58" y="27"/>
                </a:cubicBezTo>
                <a:cubicBezTo>
                  <a:pt x="51" y="26"/>
                  <a:pt x="45" y="27"/>
                  <a:pt x="39" y="31"/>
                </a:cubicBezTo>
                <a:cubicBezTo>
                  <a:pt x="43" y="38"/>
                  <a:pt x="43" y="38"/>
                  <a:pt x="43" y="38"/>
                </a:cubicBezTo>
                <a:cubicBezTo>
                  <a:pt x="48" y="35"/>
                  <a:pt x="54" y="34"/>
                  <a:pt x="60" y="36"/>
                </a:cubicBezTo>
                <a:cubicBezTo>
                  <a:pt x="66" y="38"/>
                  <a:pt x="66" y="38"/>
                  <a:pt x="66" y="38"/>
                </a:cubicBezTo>
                <a:cubicBezTo>
                  <a:pt x="66" y="32"/>
                  <a:pt x="66" y="32"/>
                  <a:pt x="66" y="32"/>
                </a:cubicBezTo>
                <a:cubicBezTo>
                  <a:pt x="66" y="23"/>
                  <a:pt x="71" y="15"/>
                  <a:pt x="79" y="11"/>
                </a:cubicBezTo>
                <a:close/>
              </a:path>
            </a:pathLst>
          </a:custGeom>
          <a:solidFill>
            <a:schemeClr val="bg1"/>
          </a:solidFill>
          <a:ln>
            <a:noFill/>
          </a:ln>
        </p:spPr>
        <p:txBody>
          <a:bodyPr vert="horz" wrap="square" lIns="93260" tIns="46630" rIns="93260" bIns="4663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ysClr val="windowText" lastClr="000000"/>
              </a:solidFill>
              <a:effectLst/>
              <a:uLnTx/>
              <a:uFillTx/>
            </a:endParaRPr>
          </a:p>
        </p:txBody>
      </p:sp>
      <p:sp>
        <p:nvSpPr>
          <p:cNvPr id="11" name="TextBox 10"/>
          <p:cNvSpPr txBox="1"/>
          <p:nvPr/>
        </p:nvSpPr>
        <p:spPr>
          <a:xfrm>
            <a:off x="424628" y="2161772"/>
            <a:ext cx="1927594" cy="2015734"/>
          </a:xfrm>
          <a:prstGeom prst="rect">
            <a:avLst/>
          </a:prstGeom>
          <a:solidFill>
            <a:schemeClr val="tx1">
              <a:lumMod val="5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54" tIns="146283" rIns="182854" bIns="146283" rtlCol="0" anchor="t"/>
          <a:lstStyle>
            <a:defPPr>
              <a:defRPr lang="en-US"/>
            </a:defPPr>
            <a:lvl1pPr algn="ctr">
              <a:defRPr>
                <a:gradFill>
                  <a:gsLst>
                    <a:gs pos="0">
                      <a:srgbClr val="000000"/>
                    </a:gs>
                    <a:gs pos="100000">
                      <a:srgbClr val="000000"/>
                    </a:gs>
                  </a:gsLst>
                  <a:lin ang="5400000" scaled="0"/>
                </a:gra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293" eaLnBrk="1" fontAlgn="base" latinLnBrk="0" hangingPunct="1">
              <a:lnSpc>
                <a:spcPct val="100000"/>
              </a:lnSpc>
              <a:spcBef>
                <a:spcPct val="0"/>
              </a:spcBef>
              <a:spcAft>
                <a:spcPts val="600"/>
              </a:spcAft>
              <a:buClrTx/>
              <a:buSzTx/>
              <a:buFontTx/>
              <a:buNone/>
              <a:tabLst/>
              <a:defRPr/>
            </a:pPr>
            <a:r>
              <a:rPr kumimoji="0" lang="en-US" sz="1326" b="0" i="0" u="none" strike="noStrike" kern="0" cap="none" spc="0" normalizeH="0" baseline="0" noProof="0" dirty="0">
                <a:ln>
                  <a:noFill/>
                </a:ln>
                <a:solidFill>
                  <a:schemeClr val="bg1"/>
                </a:solidFill>
                <a:effectLst/>
                <a:uLnTx/>
                <a:uFillTx/>
                <a:latin typeface="Segoe UI"/>
                <a:ea typeface="Segoe UI" pitchFamily="34" charset="0"/>
                <a:cs typeface="Segoe UI" pitchFamily="34" charset="0"/>
              </a:rPr>
              <a:t>Web Based Client</a:t>
            </a:r>
          </a:p>
          <a:p>
            <a:pPr marL="0" marR="0" lvl="0" indent="0" algn="l" defTabSz="932293" eaLnBrk="1" fontAlgn="base" latinLnBrk="0" hangingPunct="1">
              <a:lnSpc>
                <a:spcPct val="100000"/>
              </a:lnSpc>
              <a:spcBef>
                <a:spcPct val="0"/>
              </a:spcBef>
              <a:spcAft>
                <a:spcPts val="600"/>
              </a:spcAft>
              <a:buClrTx/>
              <a:buSzTx/>
              <a:buFontTx/>
              <a:buNone/>
              <a:tabLst/>
              <a:defRPr/>
            </a:pPr>
            <a:r>
              <a:rPr kumimoji="0" lang="en-US" sz="1326" b="0" i="0" u="none" strike="noStrike" kern="0" cap="none" spc="0" normalizeH="0" baseline="0" noProof="0" dirty="0">
                <a:ln>
                  <a:noFill/>
                </a:ln>
                <a:solidFill>
                  <a:schemeClr val="bg1"/>
                </a:solidFill>
                <a:effectLst/>
                <a:uLnTx/>
                <a:uFillTx/>
                <a:latin typeface="Segoe UI"/>
                <a:ea typeface="Segoe UI" pitchFamily="34" charset="0"/>
                <a:cs typeface="Segoe UI" pitchFamily="34" charset="0"/>
              </a:rPr>
              <a:t>Office Integration</a:t>
            </a:r>
          </a:p>
          <a:p>
            <a:pPr marL="0" marR="0" lvl="0" indent="0" algn="l" defTabSz="932293" eaLnBrk="1" fontAlgn="base" latinLnBrk="0" hangingPunct="1">
              <a:lnSpc>
                <a:spcPct val="100000"/>
              </a:lnSpc>
              <a:spcBef>
                <a:spcPct val="0"/>
              </a:spcBef>
              <a:spcAft>
                <a:spcPts val="600"/>
              </a:spcAft>
              <a:buClrTx/>
              <a:buSzTx/>
              <a:buFontTx/>
              <a:buNone/>
              <a:tabLst/>
              <a:defRPr/>
            </a:pPr>
            <a:r>
              <a:rPr kumimoji="0" lang="en-US" sz="1326" b="0" i="0" u="none" strike="noStrike" kern="0" cap="none" spc="0" normalizeH="0" baseline="0" noProof="0" dirty="0">
                <a:ln>
                  <a:noFill/>
                </a:ln>
                <a:solidFill>
                  <a:schemeClr val="bg1"/>
                </a:solidFill>
                <a:effectLst/>
                <a:uLnTx/>
                <a:uFillTx/>
                <a:latin typeface="Segoe UI"/>
                <a:ea typeface="Segoe UI" pitchFamily="34" charset="0"/>
                <a:cs typeface="Segoe UI" pitchFamily="34" charset="0"/>
              </a:rPr>
              <a:t>Workflow</a:t>
            </a:r>
          </a:p>
          <a:p>
            <a:pPr marL="0" marR="0" lvl="0" indent="0" algn="l" defTabSz="932293" eaLnBrk="1" fontAlgn="base" latinLnBrk="0" hangingPunct="1">
              <a:lnSpc>
                <a:spcPct val="100000"/>
              </a:lnSpc>
              <a:spcBef>
                <a:spcPct val="0"/>
              </a:spcBef>
              <a:spcAft>
                <a:spcPts val="600"/>
              </a:spcAft>
              <a:buClrTx/>
              <a:buSzTx/>
              <a:buFontTx/>
              <a:buNone/>
              <a:tabLst/>
              <a:defRPr/>
            </a:pPr>
            <a:r>
              <a:rPr kumimoji="0" lang="en-US" sz="1326" b="0" i="0" u="none" strike="noStrike" kern="0" cap="none" spc="0" normalizeH="0" baseline="0" noProof="0" dirty="0">
                <a:ln>
                  <a:noFill/>
                </a:ln>
                <a:solidFill>
                  <a:schemeClr val="bg1"/>
                </a:solidFill>
                <a:effectLst/>
                <a:uLnTx/>
                <a:uFillTx/>
                <a:latin typeface="Segoe UI"/>
                <a:ea typeface="Segoe UI" pitchFamily="34" charset="0"/>
                <a:cs typeface="Segoe UI" pitchFamily="34" charset="0"/>
              </a:rPr>
              <a:t>Workspaces</a:t>
            </a:r>
          </a:p>
          <a:p>
            <a:pPr marL="0" marR="0" lvl="0" indent="0" algn="l" defTabSz="932293" eaLnBrk="1" fontAlgn="base" latinLnBrk="0" hangingPunct="1">
              <a:lnSpc>
                <a:spcPct val="100000"/>
              </a:lnSpc>
              <a:spcBef>
                <a:spcPct val="0"/>
              </a:spcBef>
              <a:spcAft>
                <a:spcPts val="600"/>
              </a:spcAft>
              <a:buClrTx/>
              <a:buSzTx/>
              <a:buFontTx/>
              <a:buNone/>
              <a:tabLst/>
              <a:defRPr/>
            </a:pPr>
            <a:endParaRPr kumimoji="0" lang="en-US" sz="1326" b="0" i="0" u="none" strike="noStrike" kern="0" cap="none" spc="0" normalizeH="0" baseline="0" noProof="0" dirty="0">
              <a:ln>
                <a:noFill/>
              </a:ln>
              <a:solidFill>
                <a:schemeClr val="bg1"/>
              </a:solidFill>
              <a:effectLst/>
              <a:uLnTx/>
              <a:uFillTx/>
              <a:latin typeface="Segoe UI"/>
              <a:ea typeface="Segoe UI" pitchFamily="34" charset="0"/>
              <a:cs typeface="Segoe UI" pitchFamily="34" charset="0"/>
            </a:endParaRPr>
          </a:p>
          <a:p>
            <a:pPr marL="291436" marR="0" lvl="0" indent="-291436" algn="l" defTabSz="932293" eaLnBrk="1" fontAlgn="base" latinLnBrk="0" hangingPunct="1">
              <a:lnSpc>
                <a:spcPct val="100000"/>
              </a:lnSpc>
              <a:spcBef>
                <a:spcPct val="0"/>
              </a:spcBef>
              <a:spcAft>
                <a:spcPct val="0"/>
              </a:spcAft>
              <a:buClrTx/>
              <a:buSzTx/>
              <a:buFontTx/>
              <a:buChar char="-"/>
              <a:tabLst/>
              <a:defRPr/>
            </a:pPr>
            <a:endParaRPr kumimoji="0" lang="en-US" sz="1326" b="0" i="0" u="none" strike="noStrike" kern="0" cap="none" spc="0" normalizeH="0" baseline="0" noProof="0" dirty="0">
              <a:ln>
                <a:noFill/>
              </a:ln>
              <a:solidFill>
                <a:schemeClr val="bg1"/>
              </a:solidFill>
              <a:effectLst/>
              <a:uLnTx/>
              <a:uFillTx/>
              <a:latin typeface="Segoe UI"/>
              <a:ea typeface="Segoe UI" pitchFamily="34" charset="0"/>
              <a:cs typeface="Segoe UI" pitchFamily="34" charset="0"/>
            </a:endParaRPr>
          </a:p>
          <a:p>
            <a:pPr marL="0" marR="0" lvl="0" indent="0" algn="l" defTabSz="932293" eaLnBrk="1" fontAlgn="base" latinLnBrk="0" hangingPunct="1">
              <a:lnSpc>
                <a:spcPct val="100000"/>
              </a:lnSpc>
              <a:spcBef>
                <a:spcPct val="0"/>
              </a:spcBef>
              <a:spcAft>
                <a:spcPct val="0"/>
              </a:spcAft>
              <a:buClrTx/>
              <a:buSzTx/>
              <a:buFontTx/>
              <a:buNone/>
              <a:tabLst/>
              <a:defRPr/>
            </a:pPr>
            <a:endParaRPr kumimoji="0" lang="en-US" sz="1326" b="0" i="0" u="none" strike="noStrike" kern="0" cap="none" spc="0" normalizeH="0" baseline="0" noProof="0" dirty="0">
              <a:ln>
                <a:noFill/>
              </a:ln>
              <a:solidFill>
                <a:schemeClr val="bg1"/>
              </a:solidFill>
              <a:effectLst/>
              <a:uLnTx/>
              <a:uFillTx/>
              <a:latin typeface="Segoe UI"/>
              <a:ea typeface="Segoe UI" pitchFamily="34" charset="0"/>
              <a:cs typeface="Segoe UI" pitchFamily="34" charset="0"/>
            </a:endParaRPr>
          </a:p>
        </p:txBody>
      </p:sp>
      <p:sp>
        <p:nvSpPr>
          <p:cNvPr id="12" name="TextBox 11"/>
          <p:cNvSpPr txBox="1"/>
          <p:nvPr/>
        </p:nvSpPr>
        <p:spPr>
          <a:xfrm>
            <a:off x="6424243" y="2161771"/>
            <a:ext cx="1927594" cy="2015734"/>
          </a:xfrm>
          <a:prstGeom prst="rect">
            <a:avLst/>
          </a:prstGeom>
          <a:solidFill>
            <a:schemeClr val="tx1">
              <a:lumMod val="5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54" tIns="146283" rIns="182854" bIns="146283" rtlCol="0" anchor="t"/>
          <a:lstStyle>
            <a:defPPr>
              <a:defRPr lang="en-US"/>
            </a:defPPr>
            <a:lvl1pPr algn="ctr">
              <a:defRPr>
                <a:gradFill>
                  <a:gsLst>
                    <a:gs pos="0">
                      <a:srgbClr val="000000"/>
                    </a:gs>
                    <a:gs pos="100000">
                      <a:srgbClr val="000000"/>
                    </a:gs>
                  </a:gsLst>
                  <a:lin ang="5400000" scaled="0"/>
                </a:gra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eaLnBrk="1" fontAlgn="auto" latinLnBrk="0" hangingPunct="1">
              <a:lnSpc>
                <a:spcPct val="90000"/>
              </a:lnSpc>
              <a:spcBef>
                <a:spcPts val="0"/>
              </a:spcBef>
              <a:spcAft>
                <a:spcPts val="600"/>
              </a:spcAft>
              <a:buClrTx/>
              <a:buSzTx/>
              <a:buFontTx/>
              <a:buNone/>
              <a:tabLst/>
              <a:defRPr/>
            </a:pPr>
            <a:r>
              <a:rPr kumimoji="0" lang="en-US" sz="1326" b="0" i="0" u="none" strike="noStrike" kern="0" cap="none" spc="0" normalizeH="0" baseline="0" noProof="0" dirty="0">
                <a:ln>
                  <a:noFill/>
                </a:ln>
                <a:solidFill>
                  <a:schemeClr val="bg1"/>
                </a:solidFill>
                <a:effectLst/>
                <a:uLnTx/>
                <a:uFillTx/>
              </a:rPr>
              <a:t>Curated ISV Solutions</a:t>
            </a:r>
          </a:p>
          <a:p>
            <a:pPr marL="0" marR="0" lvl="0" indent="0" algn="l" defTabSz="914400" eaLnBrk="1" fontAlgn="auto" latinLnBrk="0" hangingPunct="1">
              <a:lnSpc>
                <a:spcPct val="90000"/>
              </a:lnSpc>
              <a:spcBef>
                <a:spcPts val="0"/>
              </a:spcBef>
              <a:spcAft>
                <a:spcPts val="600"/>
              </a:spcAft>
              <a:buClrTx/>
              <a:buSzTx/>
              <a:buFontTx/>
              <a:buNone/>
              <a:tabLst/>
              <a:defRPr/>
            </a:pPr>
            <a:r>
              <a:rPr kumimoji="0" lang="en-US" sz="1326" b="0" i="0" u="none" strike="noStrike" kern="0" cap="none" spc="0" normalizeH="0" baseline="0" noProof="0" dirty="0">
                <a:ln>
                  <a:noFill/>
                </a:ln>
                <a:solidFill>
                  <a:schemeClr val="bg1"/>
                </a:solidFill>
                <a:effectLst/>
                <a:uLnTx/>
                <a:uFillTx/>
              </a:rPr>
              <a:t>Rapid Templates</a:t>
            </a:r>
          </a:p>
          <a:p>
            <a:pPr marL="0" marR="0" lvl="0" indent="0" algn="l" defTabSz="914400" eaLnBrk="1" fontAlgn="auto" latinLnBrk="0" hangingPunct="1">
              <a:lnSpc>
                <a:spcPct val="90000"/>
              </a:lnSpc>
              <a:spcBef>
                <a:spcPts val="0"/>
              </a:spcBef>
              <a:spcAft>
                <a:spcPts val="600"/>
              </a:spcAft>
              <a:buClrTx/>
              <a:buSzTx/>
              <a:buFontTx/>
              <a:buNone/>
              <a:tabLst/>
              <a:defRPr/>
            </a:pPr>
            <a:r>
              <a:rPr kumimoji="0" lang="en-US" sz="1326" b="0" i="0" u="none" strike="noStrike" kern="0" cap="none" spc="0" normalizeH="0" baseline="0" noProof="0" dirty="0">
                <a:ln>
                  <a:noFill/>
                </a:ln>
                <a:solidFill>
                  <a:schemeClr val="bg1"/>
                </a:solidFill>
                <a:effectLst/>
                <a:uLnTx/>
                <a:uFillTx/>
              </a:rPr>
              <a:t>Data Migration/Load</a:t>
            </a:r>
          </a:p>
          <a:p>
            <a:pPr marL="0" marR="0" lvl="0" indent="0" algn="l" defTabSz="914400" eaLnBrk="1" fontAlgn="auto" latinLnBrk="0" hangingPunct="1">
              <a:lnSpc>
                <a:spcPct val="90000"/>
              </a:lnSpc>
              <a:spcBef>
                <a:spcPts val="0"/>
              </a:spcBef>
              <a:spcAft>
                <a:spcPts val="600"/>
              </a:spcAft>
              <a:buClrTx/>
              <a:buSzTx/>
              <a:buFontTx/>
              <a:buNone/>
              <a:tabLst/>
              <a:defRPr/>
            </a:pPr>
            <a:r>
              <a:rPr kumimoji="0" lang="en-US" sz="1326" b="0" i="0" u="none" strike="noStrike" kern="0" cap="none" spc="0" normalizeH="0" baseline="0" noProof="0" dirty="0">
                <a:ln>
                  <a:noFill/>
                </a:ln>
                <a:solidFill>
                  <a:schemeClr val="bg1"/>
                </a:solidFill>
                <a:effectLst/>
                <a:uLnTx/>
                <a:uFillTx/>
              </a:rPr>
              <a:t>Partner Led Trials</a:t>
            </a:r>
          </a:p>
          <a:p>
            <a:pPr marL="0" marR="0" lvl="0" indent="0" algn="l" defTabSz="914400" eaLnBrk="1" fontAlgn="auto" latinLnBrk="0" hangingPunct="1">
              <a:lnSpc>
                <a:spcPct val="90000"/>
              </a:lnSpc>
              <a:spcBef>
                <a:spcPts val="0"/>
              </a:spcBef>
              <a:spcAft>
                <a:spcPts val="600"/>
              </a:spcAft>
              <a:buClrTx/>
              <a:buSzTx/>
              <a:buFontTx/>
              <a:buNone/>
              <a:tabLst/>
              <a:defRPr/>
            </a:pPr>
            <a:r>
              <a:rPr kumimoji="0" lang="en-US" sz="1326" b="0" i="0" u="none" strike="noStrike" kern="0" cap="none" spc="0" normalizeH="0" baseline="0" noProof="0" dirty="0">
                <a:ln>
                  <a:noFill/>
                </a:ln>
                <a:solidFill>
                  <a:schemeClr val="bg1"/>
                </a:solidFill>
                <a:effectLst/>
                <a:uLnTx/>
                <a:uFillTx/>
              </a:rPr>
              <a:t>Regional Deployments</a:t>
            </a:r>
          </a:p>
          <a:p>
            <a:pPr marL="0" marR="0" lvl="0" indent="0" algn="l" defTabSz="914400" eaLnBrk="1" fontAlgn="auto" latinLnBrk="0" hangingPunct="1">
              <a:lnSpc>
                <a:spcPct val="90000"/>
              </a:lnSpc>
              <a:spcBef>
                <a:spcPts val="0"/>
              </a:spcBef>
              <a:spcAft>
                <a:spcPts val="600"/>
              </a:spcAft>
              <a:buClrTx/>
              <a:buSzTx/>
              <a:buFontTx/>
              <a:buNone/>
              <a:tabLst/>
              <a:defRPr/>
            </a:pPr>
            <a:r>
              <a:rPr kumimoji="0" lang="en-US" sz="1326" b="0" i="0" u="none" strike="noStrike" kern="0" cap="none" spc="0" normalizeH="0" baseline="0" noProof="0" dirty="0">
                <a:ln>
                  <a:noFill/>
                </a:ln>
                <a:solidFill>
                  <a:schemeClr val="bg1"/>
                </a:solidFill>
                <a:effectLst/>
                <a:uLnTx/>
                <a:uFillTx/>
              </a:rPr>
              <a:t>Dev-Test-Prod</a:t>
            </a:r>
          </a:p>
          <a:p>
            <a:pPr marL="291436" marR="0" lvl="0" indent="-291436" algn="l" defTabSz="932293" eaLnBrk="1" fontAlgn="base" latinLnBrk="0" hangingPunct="1">
              <a:lnSpc>
                <a:spcPct val="100000"/>
              </a:lnSpc>
              <a:spcBef>
                <a:spcPct val="0"/>
              </a:spcBef>
              <a:spcAft>
                <a:spcPct val="0"/>
              </a:spcAft>
              <a:buClrTx/>
              <a:buSzTx/>
              <a:buFontTx/>
              <a:buChar char="-"/>
              <a:tabLst/>
              <a:defRPr/>
            </a:pPr>
            <a:endParaRPr kumimoji="0" lang="en-US" sz="1326" b="0" i="0" u="none" strike="noStrike" kern="0" cap="none" spc="0" normalizeH="0" baseline="0" noProof="0" dirty="0">
              <a:ln>
                <a:noFill/>
              </a:ln>
              <a:solidFill>
                <a:schemeClr val="bg1"/>
              </a:solidFill>
              <a:effectLst/>
              <a:uLnTx/>
              <a:uFillTx/>
              <a:ea typeface="Segoe UI" pitchFamily="34" charset="0"/>
              <a:cs typeface="Segoe UI" pitchFamily="34" charset="0"/>
            </a:endParaRPr>
          </a:p>
          <a:p>
            <a:pPr marL="0" marR="0" lvl="0" indent="0" algn="l" defTabSz="932293" eaLnBrk="1" fontAlgn="base" latinLnBrk="0" hangingPunct="1">
              <a:lnSpc>
                <a:spcPct val="100000"/>
              </a:lnSpc>
              <a:spcBef>
                <a:spcPct val="0"/>
              </a:spcBef>
              <a:spcAft>
                <a:spcPct val="0"/>
              </a:spcAft>
              <a:buClrTx/>
              <a:buSzTx/>
              <a:buFontTx/>
              <a:buNone/>
              <a:tabLst/>
              <a:defRPr/>
            </a:pPr>
            <a:endParaRPr kumimoji="0" lang="en-US" sz="1326" b="0" i="0" u="none" strike="noStrike" kern="0" cap="none" spc="0" normalizeH="0" baseline="0" noProof="0" dirty="0">
              <a:ln>
                <a:noFill/>
              </a:ln>
              <a:solidFill>
                <a:schemeClr val="bg1"/>
              </a:solidFill>
              <a:effectLst/>
              <a:uLnTx/>
              <a:uFillTx/>
              <a:ea typeface="Segoe UI" pitchFamily="34" charset="0"/>
              <a:cs typeface="Segoe UI" pitchFamily="34" charset="0"/>
            </a:endParaRPr>
          </a:p>
        </p:txBody>
      </p:sp>
      <p:sp>
        <p:nvSpPr>
          <p:cNvPr id="13" name="TextBox 12"/>
          <p:cNvSpPr txBox="1"/>
          <p:nvPr/>
        </p:nvSpPr>
        <p:spPr>
          <a:xfrm>
            <a:off x="2429744" y="2174560"/>
            <a:ext cx="1927594" cy="2015734"/>
          </a:xfrm>
          <a:prstGeom prst="rect">
            <a:avLst/>
          </a:prstGeom>
          <a:solidFill>
            <a:schemeClr val="tx1">
              <a:lumMod val="5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54" tIns="146283" rIns="182854" bIns="146283" rtlCol="0" anchor="t"/>
          <a:lstStyle>
            <a:defPPr>
              <a:defRPr lang="en-US"/>
            </a:defPPr>
            <a:lvl1pPr algn="ctr">
              <a:defRPr>
                <a:gradFill>
                  <a:gsLst>
                    <a:gs pos="0">
                      <a:srgbClr val="000000"/>
                    </a:gs>
                    <a:gs pos="100000">
                      <a:srgbClr val="000000"/>
                    </a:gs>
                  </a:gsLst>
                  <a:lin ang="5400000" scaled="0"/>
                </a:gra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293" eaLnBrk="1" fontAlgn="base" latinLnBrk="0" hangingPunct="1">
              <a:lnSpc>
                <a:spcPct val="100000"/>
              </a:lnSpc>
              <a:spcBef>
                <a:spcPct val="0"/>
              </a:spcBef>
              <a:spcAft>
                <a:spcPct val="0"/>
              </a:spcAft>
              <a:buClrTx/>
              <a:buSzTx/>
              <a:buFontTx/>
              <a:buNone/>
              <a:tabLst/>
              <a:defRPr/>
            </a:pPr>
            <a:r>
              <a:rPr kumimoji="0" lang="en-US" sz="1326" b="0" i="0" u="none" strike="noStrike" kern="0" cap="none" spc="0" normalizeH="0" baseline="0" noProof="0" dirty="0">
                <a:ln>
                  <a:noFill/>
                </a:ln>
                <a:solidFill>
                  <a:schemeClr val="bg1"/>
                </a:solidFill>
                <a:effectLst/>
                <a:uLnTx/>
                <a:uFillTx/>
                <a:ea typeface="Segoe UI" pitchFamily="34" charset="0"/>
                <a:cs typeface="Segoe UI" pitchFamily="34" charset="0"/>
              </a:rPr>
              <a:t>Data management workspace</a:t>
            </a:r>
          </a:p>
          <a:p>
            <a:pPr marL="0" marR="0" lvl="0" indent="0" algn="l" defTabSz="932293" eaLnBrk="1" fontAlgn="base" latinLnBrk="0" hangingPunct="1">
              <a:lnSpc>
                <a:spcPct val="100000"/>
              </a:lnSpc>
              <a:spcBef>
                <a:spcPct val="0"/>
              </a:spcBef>
              <a:spcAft>
                <a:spcPct val="0"/>
              </a:spcAft>
              <a:buClrTx/>
              <a:buSzTx/>
              <a:buFontTx/>
              <a:buNone/>
              <a:tabLst/>
              <a:defRPr/>
            </a:pPr>
            <a:r>
              <a:rPr kumimoji="0" lang="en-US" sz="1326" b="0" i="0" u="none" strike="noStrike" kern="0" cap="none" spc="0" normalizeH="0" baseline="0" noProof="0" dirty="0">
                <a:ln>
                  <a:noFill/>
                </a:ln>
                <a:solidFill>
                  <a:schemeClr val="bg1"/>
                </a:solidFill>
                <a:effectLst/>
                <a:uLnTx/>
                <a:uFillTx/>
                <a:ea typeface="Segoe UI" pitchFamily="34" charset="0"/>
                <a:cs typeface="Segoe UI" pitchFamily="34" charset="0"/>
              </a:rPr>
              <a:t>SSIS based bulk data integration framework</a:t>
            </a:r>
          </a:p>
          <a:p>
            <a:pPr marL="0" marR="0" lvl="0" indent="0" algn="l" defTabSz="932293" eaLnBrk="1" fontAlgn="base" latinLnBrk="0" hangingPunct="1">
              <a:lnSpc>
                <a:spcPct val="100000"/>
              </a:lnSpc>
              <a:spcBef>
                <a:spcPct val="0"/>
              </a:spcBef>
              <a:spcAft>
                <a:spcPts val="600"/>
              </a:spcAft>
              <a:buClrTx/>
              <a:buSzTx/>
              <a:buFontTx/>
              <a:buNone/>
              <a:tabLst/>
              <a:defRPr/>
            </a:pPr>
            <a:r>
              <a:rPr kumimoji="0" lang="en-US" sz="1326" b="0" i="0" u="none" strike="noStrike" kern="0" cap="none" spc="0" normalizeH="0" baseline="0" noProof="0" dirty="0">
                <a:ln>
                  <a:noFill/>
                </a:ln>
                <a:solidFill>
                  <a:schemeClr val="bg1"/>
                </a:solidFill>
                <a:effectLst/>
                <a:uLnTx/>
                <a:uFillTx/>
                <a:ea typeface="Segoe UI" pitchFamily="34" charset="0"/>
                <a:cs typeface="Segoe UI" pitchFamily="34" charset="0"/>
              </a:rPr>
              <a:t>Power BI Integration</a:t>
            </a:r>
          </a:p>
          <a:p>
            <a:pPr marL="0" marR="0" lvl="0" indent="0" algn="l" defTabSz="932293" eaLnBrk="1" fontAlgn="base" latinLnBrk="0" hangingPunct="1">
              <a:lnSpc>
                <a:spcPct val="100000"/>
              </a:lnSpc>
              <a:spcBef>
                <a:spcPct val="0"/>
              </a:spcBef>
              <a:spcAft>
                <a:spcPts val="600"/>
              </a:spcAft>
              <a:buClrTx/>
              <a:buSzTx/>
              <a:buFontTx/>
              <a:buNone/>
              <a:tabLst/>
              <a:defRPr/>
            </a:pPr>
            <a:r>
              <a:rPr kumimoji="0" lang="en-US" sz="1326" b="0" i="0" u="none" strike="noStrike" kern="0" cap="none" spc="0" normalizeH="0" baseline="0" noProof="0" dirty="0">
                <a:ln>
                  <a:noFill/>
                </a:ln>
                <a:solidFill>
                  <a:schemeClr val="bg1"/>
                </a:solidFill>
                <a:effectLst/>
                <a:uLnTx/>
                <a:uFillTx/>
                <a:ea typeface="Segoe UI" pitchFamily="34" charset="0"/>
                <a:cs typeface="Segoe UI" pitchFamily="34" charset="0"/>
              </a:rPr>
              <a:t>Cortana Intelligence Integration</a:t>
            </a:r>
          </a:p>
          <a:p>
            <a:pPr marL="0" marR="0" lvl="0" indent="0" algn="l" defTabSz="932293" eaLnBrk="1" fontAlgn="base" latinLnBrk="0" hangingPunct="1">
              <a:lnSpc>
                <a:spcPct val="100000"/>
              </a:lnSpc>
              <a:spcBef>
                <a:spcPct val="0"/>
              </a:spcBef>
              <a:spcAft>
                <a:spcPct val="0"/>
              </a:spcAft>
              <a:buClrTx/>
              <a:buSzTx/>
              <a:buFontTx/>
              <a:buNone/>
              <a:tabLst/>
              <a:defRPr/>
            </a:pPr>
            <a:endParaRPr kumimoji="0" lang="en-US" sz="1326" b="0" i="0" u="none" strike="noStrike" kern="0" cap="none" spc="0" normalizeH="0" baseline="0" noProof="0" dirty="0">
              <a:ln>
                <a:noFill/>
              </a:ln>
              <a:solidFill>
                <a:schemeClr val="bg1"/>
              </a:solidFill>
              <a:effectLst/>
              <a:uLnTx/>
              <a:uFillTx/>
              <a:ea typeface="Segoe UI" pitchFamily="34" charset="0"/>
              <a:cs typeface="Segoe UI" pitchFamily="34" charset="0"/>
            </a:endParaRPr>
          </a:p>
          <a:p>
            <a:pPr marL="0" marR="0" lvl="0" indent="0" algn="l" defTabSz="932293" eaLnBrk="1" fontAlgn="base" latinLnBrk="0" hangingPunct="1">
              <a:lnSpc>
                <a:spcPct val="100000"/>
              </a:lnSpc>
              <a:spcBef>
                <a:spcPct val="0"/>
              </a:spcBef>
              <a:spcAft>
                <a:spcPct val="0"/>
              </a:spcAft>
              <a:buClrTx/>
              <a:buSzTx/>
              <a:buFontTx/>
              <a:buNone/>
              <a:tabLst/>
              <a:defRPr/>
            </a:pPr>
            <a:endParaRPr kumimoji="0" lang="en-US" sz="1326" b="0" i="0" u="none" strike="noStrike" kern="0" cap="none" spc="0" normalizeH="0" baseline="0" noProof="0" dirty="0">
              <a:ln>
                <a:noFill/>
              </a:ln>
              <a:solidFill>
                <a:schemeClr val="bg1"/>
              </a:solidFill>
              <a:effectLst/>
              <a:uLnTx/>
              <a:uFillTx/>
              <a:ea typeface="Segoe UI" pitchFamily="34" charset="0"/>
              <a:cs typeface="Segoe UI" pitchFamily="34" charset="0"/>
            </a:endParaRPr>
          </a:p>
          <a:p>
            <a:pPr marL="0" marR="0" lvl="0" indent="0" algn="l" defTabSz="932293" eaLnBrk="1" fontAlgn="base" latinLnBrk="0" hangingPunct="1">
              <a:lnSpc>
                <a:spcPct val="100000"/>
              </a:lnSpc>
              <a:spcBef>
                <a:spcPct val="0"/>
              </a:spcBef>
              <a:spcAft>
                <a:spcPct val="0"/>
              </a:spcAft>
              <a:buClrTx/>
              <a:buSzTx/>
              <a:buFontTx/>
              <a:buNone/>
              <a:tabLst/>
              <a:defRPr/>
            </a:pPr>
            <a:endParaRPr kumimoji="0" lang="en-US" sz="1326" b="0" i="0" u="none" strike="noStrike" kern="0" cap="none" spc="0" normalizeH="0" baseline="0" noProof="0" dirty="0">
              <a:ln>
                <a:noFill/>
              </a:ln>
              <a:solidFill>
                <a:schemeClr val="bg1"/>
              </a:solidFill>
              <a:effectLst/>
              <a:uLnTx/>
              <a:uFillTx/>
              <a:ea typeface="Segoe UI" pitchFamily="34" charset="0"/>
              <a:cs typeface="Segoe UI" pitchFamily="34" charset="0"/>
            </a:endParaRPr>
          </a:p>
        </p:txBody>
      </p:sp>
      <p:sp>
        <p:nvSpPr>
          <p:cNvPr id="14" name="TextBox 13"/>
          <p:cNvSpPr txBox="1"/>
          <p:nvPr/>
        </p:nvSpPr>
        <p:spPr>
          <a:xfrm>
            <a:off x="8412282" y="2148387"/>
            <a:ext cx="1927594" cy="2015734"/>
          </a:xfrm>
          <a:prstGeom prst="rect">
            <a:avLst/>
          </a:prstGeom>
          <a:solidFill>
            <a:schemeClr val="tx1">
              <a:lumMod val="5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54" tIns="146283" rIns="182854" bIns="146283" rtlCol="0" anchor="t"/>
          <a:lstStyle>
            <a:defPPr>
              <a:defRPr lang="en-US"/>
            </a:defPPr>
            <a:lvl1pPr algn="ctr">
              <a:defRPr>
                <a:gradFill>
                  <a:gsLst>
                    <a:gs pos="0">
                      <a:srgbClr val="000000"/>
                    </a:gs>
                    <a:gs pos="100000">
                      <a:srgbClr val="000000"/>
                    </a:gs>
                  </a:gsLst>
                  <a:lin ang="5400000" scaled="0"/>
                </a:gra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eaLnBrk="1" fontAlgn="auto" latinLnBrk="0" hangingPunct="1">
              <a:lnSpc>
                <a:spcPct val="90000"/>
              </a:lnSpc>
              <a:spcBef>
                <a:spcPts val="0"/>
              </a:spcBef>
              <a:spcAft>
                <a:spcPts val="600"/>
              </a:spcAft>
              <a:buClrTx/>
              <a:buSzTx/>
              <a:buFontTx/>
              <a:buNone/>
              <a:tabLst/>
              <a:defRPr/>
            </a:pPr>
            <a:r>
              <a:rPr kumimoji="0" lang="en-US" sz="1326" b="0" i="0" u="none" strike="noStrike" kern="0" cap="none" spc="0" normalizeH="0" baseline="0" noProof="0" dirty="0">
                <a:ln>
                  <a:noFill/>
                </a:ln>
                <a:solidFill>
                  <a:schemeClr val="bg1"/>
                </a:solidFill>
                <a:effectLst/>
                <a:uLnTx/>
                <a:uFillTx/>
              </a:rPr>
              <a:t>Life Cycle Services</a:t>
            </a:r>
          </a:p>
          <a:p>
            <a:pPr marL="0" marR="0" lvl="0" indent="0" algn="l" defTabSz="914400" eaLnBrk="1" fontAlgn="auto" latinLnBrk="0" hangingPunct="1">
              <a:lnSpc>
                <a:spcPct val="90000"/>
              </a:lnSpc>
              <a:spcBef>
                <a:spcPts val="0"/>
              </a:spcBef>
              <a:spcAft>
                <a:spcPts val="600"/>
              </a:spcAft>
              <a:buClrTx/>
              <a:buSzTx/>
              <a:buFontTx/>
              <a:buNone/>
              <a:tabLst/>
              <a:defRPr/>
            </a:pPr>
            <a:r>
              <a:rPr kumimoji="0" lang="en-US" sz="1326" b="0" i="0" u="none" strike="noStrike" kern="0" cap="none" spc="0" normalizeH="0" baseline="0" noProof="0" dirty="0">
                <a:ln>
                  <a:noFill/>
                </a:ln>
                <a:solidFill>
                  <a:schemeClr val="bg1"/>
                </a:solidFill>
                <a:effectLst/>
                <a:uLnTx/>
                <a:uFillTx/>
              </a:rPr>
              <a:t>HA/DR for tenant</a:t>
            </a:r>
          </a:p>
          <a:p>
            <a:pPr marL="0" marR="0" lvl="0" indent="0" algn="l" defTabSz="914400" eaLnBrk="1" fontAlgn="auto" latinLnBrk="0" hangingPunct="1">
              <a:lnSpc>
                <a:spcPct val="90000"/>
              </a:lnSpc>
              <a:spcBef>
                <a:spcPts val="0"/>
              </a:spcBef>
              <a:spcAft>
                <a:spcPts val="600"/>
              </a:spcAft>
              <a:buClrTx/>
              <a:buSzTx/>
              <a:buFontTx/>
              <a:buNone/>
              <a:tabLst/>
              <a:defRPr/>
            </a:pPr>
            <a:r>
              <a:rPr kumimoji="0" lang="en-US" sz="1326" b="0" i="0" u="none" strike="noStrike" kern="0" cap="none" spc="0" normalizeH="0" baseline="0" noProof="0" dirty="0">
                <a:ln>
                  <a:noFill/>
                </a:ln>
                <a:solidFill>
                  <a:schemeClr val="bg1"/>
                </a:solidFill>
                <a:effectLst/>
                <a:uLnTx/>
                <a:uFillTx/>
              </a:rPr>
              <a:t>Monitoring and Diagnostics</a:t>
            </a:r>
          </a:p>
          <a:p>
            <a:pPr marL="0" marR="0" lvl="0" indent="0" algn="l" defTabSz="914400" eaLnBrk="1" fontAlgn="auto" latinLnBrk="0" hangingPunct="1">
              <a:lnSpc>
                <a:spcPct val="90000"/>
              </a:lnSpc>
              <a:spcBef>
                <a:spcPts val="0"/>
              </a:spcBef>
              <a:spcAft>
                <a:spcPts val="600"/>
              </a:spcAft>
              <a:buClrTx/>
              <a:buSzTx/>
              <a:buFontTx/>
              <a:buNone/>
              <a:tabLst/>
              <a:defRPr/>
            </a:pPr>
            <a:r>
              <a:rPr kumimoji="0" lang="en-US" sz="1326" b="0" i="0" u="none" strike="noStrike" kern="0" cap="none" spc="0" normalizeH="0" baseline="0" noProof="0" dirty="0">
                <a:ln>
                  <a:noFill/>
                </a:ln>
                <a:solidFill>
                  <a:schemeClr val="bg1"/>
                </a:solidFill>
                <a:effectLst/>
                <a:uLnTx/>
                <a:uFillTx/>
              </a:rPr>
              <a:t>Telemetry dashboards</a:t>
            </a:r>
          </a:p>
          <a:p>
            <a:pPr marL="0" marR="0" lvl="0" indent="0" algn="l" defTabSz="914400" eaLnBrk="1" fontAlgn="auto" latinLnBrk="0" hangingPunct="1">
              <a:lnSpc>
                <a:spcPct val="90000"/>
              </a:lnSpc>
              <a:spcBef>
                <a:spcPts val="0"/>
              </a:spcBef>
              <a:spcAft>
                <a:spcPts val="600"/>
              </a:spcAft>
              <a:buClrTx/>
              <a:buSzTx/>
              <a:buFontTx/>
              <a:buNone/>
              <a:tabLst/>
              <a:defRPr/>
            </a:pPr>
            <a:r>
              <a:rPr kumimoji="0" lang="en-US" sz="1326" b="0" i="0" u="none" strike="noStrike" kern="0" cap="none" spc="0" normalizeH="0" baseline="0" noProof="0" dirty="0">
                <a:ln>
                  <a:noFill/>
                </a:ln>
                <a:solidFill>
                  <a:schemeClr val="bg1"/>
                </a:solidFill>
                <a:effectLst/>
                <a:uLnTx/>
                <a:uFillTx/>
              </a:rPr>
              <a:t>Built-in User Assistance</a:t>
            </a:r>
          </a:p>
          <a:p>
            <a:pPr marL="0" marR="0" lvl="0" indent="0" algn="l" defTabSz="914400" eaLnBrk="1" fontAlgn="auto" latinLnBrk="0" hangingPunct="1">
              <a:lnSpc>
                <a:spcPct val="90000"/>
              </a:lnSpc>
              <a:spcBef>
                <a:spcPts val="0"/>
              </a:spcBef>
              <a:spcAft>
                <a:spcPts val="600"/>
              </a:spcAft>
              <a:buClrTx/>
              <a:buSzTx/>
              <a:buFontTx/>
              <a:buNone/>
              <a:tabLst/>
              <a:defRPr/>
            </a:pPr>
            <a:endParaRPr kumimoji="0" lang="en-US" sz="1326" b="0" i="0" u="none" strike="noStrike" kern="0" cap="none" spc="0" normalizeH="0" baseline="0" noProof="0" dirty="0">
              <a:ln>
                <a:noFill/>
              </a:ln>
              <a:solidFill>
                <a:schemeClr val="bg1"/>
              </a:solidFill>
              <a:effectLst/>
              <a:uLnTx/>
              <a:uFillTx/>
            </a:endParaRPr>
          </a:p>
        </p:txBody>
      </p:sp>
      <p:sp>
        <p:nvSpPr>
          <p:cNvPr id="15" name="TextBox 14"/>
          <p:cNvSpPr txBox="1"/>
          <p:nvPr/>
        </p:nvSpPr>
        <p:spPr>
          <a:xfrm>
            <a:off x="10422109" y="2148710"/>
            <a:ext cx="1927594" cy="2015734"/>
          </a:xfrm>
          <a:prstGeom prst="rect">
            <a:avLst/>
          </a:prstGeom>
          <a:solidFill>
            <a:schemeClr val="tx1">
              <a:lumMod val="5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54" tIns="146283" rIns="182854" bIns="146283" rtlCol="0" anchor="t"/>
          <a:lstStyle>
            <a:defPPr>
              <a:defRPr lang="en-US"/>
            </a:defPPr>
            <a:lvl1pPr algn="ctr">
              <a:defRPr>
                <a:gradFill>
                  <a:gsLst>
                    <a:gs pos="0">
                      <a:srgbClr val="000000"/>
                    </a:gs>
                    <a:gs pos="100000">
                      <a:srgbClr val="000000"/>
                    </a:gs>
                  </a:gsLst>
                  <a:lin ang="5400000" scaled="0"/>
                </a:gra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eaLnBrk="1" fontAlgn="auto" latinLnBrk="0" hangingPunct="1">
              <a:lnSpc>
                <a:spcPct val="90000"/>
              </a:lnSpc>
              <a:spcBef>
                <a:spcPts val="0"/>
              </a:spcBef>
              <a:spcAft>
                <a:spcPts val="600"/>
              </a:spcAft>
              <a:buClrTx/>
              <a:buSzTx/>
              <a:buFontTx/>
              <a:buNone/>
              <a:tabLst/>
              <a:defRPr/>
            </a:pPr>
            <a:r>
              <a:rPr kumimoji="0" lang="en-US" sz="1326" b="0" i="0" u="none" strike="noStrike" kern="0" cap="none" spc="0" normalizeH="0" baseline="0" noProof="0" dirty="0">
                <a:ln>
                  <a:noFill/>
                </a:ln>
                <a:solidFill>
                  <a:schemeClr val="bg1"/>
                </a:solidFill>
                <a:effectLst/>
                <a:uLnTx/>
                <a:uFillTx/>
              </a:rPr>
              <a:t>Code Upgrade Service </a:t>
            </a:r>
          </a:p>
          <a:p>
            <a:pPr marL="0" marR="0" lvl="0" indent="0" algn="l" defTabSz="914400" eaLnBrk="1" fontAlgn="auto" latinLnBrk="0" hangingPunct="1">
              <a:lnSpc>
                <a:spcPct val="90000"/>
              </a:lnSpc>
              <a:spcBef>
                <a:spcPts val="0"/>
              </a:spcBef>
              <a:spcAft>
                <a:spcPts val="600"/>
              </a:spcAft>
              <a:buClrTx/>
              <a:buSzTx/>
              <a:buFontTx/>
              <a:buNone/>
              <a:tabLst/>
              <a:defRPr/>
            </a:pPr>
            <a:r>
              <a:rPr kumimoji="0" lang="en-US" sz="1326" b="0" i="0" u="none" strike="noStrike" kern="0" cap="none" spc="0" normalizeH="0" baseline="0" noProof="0" dirty="0">
                <a:ln>
                  <a:noFill/>
                </a:ln>
                <a:solidFill>
                  <a:schemeClr val="bg1"/>
                </a:solidFill>
                <a:effectLst/>
                <a:uLnTx/>
                <a:uFillTx/>
              </a:rPr>
              <a:t>Azure Cloud is continually updated</a:t>
            </a:r>
          </a:p>
        </p:txBody>
      </p:sp>
      <p:sp>
        <p:nvSpPr>
          <p:cNvPr id="16" name="TextBox 15"/>
          <p:cNvSpPr txBox="1"/>
          <p:nvPr/>
        </p:nvSpPr>
        <p:spPr>
          <a:xfrm>
            <a:off x="-32167" y="2144038"/>
            <a:ext cx="395706" cy="201573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vert="vert270" lIns="182854" tIns="0" rIns="182854" bIns="0" rtlCol="0" anchor="ctr" anchorCtr="0">
            <a:noAutofit/>
          </a:bodyPr>
          <a:lstStyle>
            <a:defPPr>
              <a:defRPr lang="en-US"/>
            </a:defPPr>
            <a:lvl1pPr algn="ctr">
              <a:defRPr>
                <a:gradFill>
                  <a:gsLst>
                    <a:gs pos="0">
                      <a:srgbClr val="000000"/>
                    </a:gs>
                    <a:gs pos="100000">
                      <a:srgbClr val="000000"/>
                    </a:gs>
                  </a:gsLst>
                  <a:lin ang="5400000" scaled="0"/>
                </a:gra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293" eaLnBrk="1" fontAlgn="base" latinLnBrk="0" hangingPunct="1">
              <a:lnSpc>
                <a:spcPct val="100000"/>
              </a:lnSpc>
              <a:spcBef>
                <a:spcPct val="0"/>
              </a:spcBef>
              <a:spcAft>
                <a:spcPct val="0"/>
              </a:spcAft>
              <a:buClrTx/>
              <a:buSzTx/>
              <a:buFontTx/>
              <a:buNone/>
              <a:tabLst/>
              <a:defRPr/>
            </a:pPr>
            <a:r>
              <a:rPr kumimoji="0" lang="en-US" sz="1632" b="0" i="0" u="none" strike="noStrike" kern="0" cap="none" spc="0" normalizeH="0" baseline="0" noProof="0" dirty="0">
                <a:ln>
                  <a:noFill/>
                </a:ln>
                <a:solidFill>
                  <a:schemeClr val="bg1"/>
                </a:solidFill>
                <a:effectLst/>
                <a:uLnTx/>
                <a:uFillTx/>
                <a:latin typeface="Segoe UI"/>
                <a:ea typeface="Segoe UI" pitchFamily="34" charset="0"/>
                <a:cs typeface="Segoe UI" pitchFamily="34" charset="0"/>
              </a:rPr>
              <a:t>TODAY</a:t>
            </a:r>
          </a:p>
        </p:txBody>
      </p:sp>
      <p:sp>
        <p:nvSpPr>
          <p:cNvPr id="17" name="TextBox 16"/>
          <p:cNvSpPr txBox="1"/>
          <p:nvPr/>
        </p:nvSpPr>
        <p:spPr>
          <a:xfrm>
            <a:off x="-28673" y="4235463"/>
            <a:ext cx="395706" cy="2140941"/>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vert="vert270" lIns="182854" tIns="0" rIns="182854" bIns="0" rtlCol="0" anchor="ctr" anchorCtr="0">
            <a:noAutofit/>
          </a:bodyPr>
          <a:lstStyle>
            <a:defPPr>
              <a:defRPr lang="en-US"/>
            </a:defPPr>
            <a:lvl1pPr algn="ctr">
              <a:defRPr>
                <a:gradFill>
                  <a:gsLst>
                    <a:gs pos="0">
                      <a:srgbClr val="000000"/>
                    </a:gs>
                    <a:gs pos="100000">
                      <a:srgbClr val="000000"/>
                    </a:gs>
                  </a:gsLst>
                  <a:lin ang="5400000" scaled="0"/>
                </a:gra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293" eaLnBrk="1" fontAlgn="base" latinLnBrk="0" hangingPunct="1">
              <a:lnSpc>
                <a:spcPct val="100000"/>
              </a:lnSpc>
              <a:spcBef>
                <a:spcPct val="0"/>
              </a:spcBef>
              <a:spcAft>
                <a:spcPct val="0"/>
              </a:spcAft>
              <a:buClrTx/>
              <a:buSzTx/>
              <a:buFontTx/>
              <a:buNone/>
              <a:tabLst/>
              <a:defRPr/>
            </a:pPr>
            <a:r>
              <a:rPr kumimoji="0" lang="en-US" sz="1632" b="0" i="0" u="none" strike="noStrike" kern="0" cap="none" spc="0" normalizeH="0" baseline="0" noProof="0" dirty="0">
                <a:ln>
                  <a:noFill/>
                </a:ln>
                <a:solidFill>
                  <a:schemeClr val="bg1"/>
                </a:solidFill>
                <a:effectLst/>
                <a:uLnTx/>
                <a:uFillTx/>
                <a:latin typeface="Segoe UI"/>
                <a:ea typeface="Segoe UI" pitchFamily="34" charset="0"/>
                <a:cs typeface="Segoe UI" pitchFamily="34" charset="0"/>
              </a:rPr>
              <a:t>Update 3</a:t>
            </a:r>
          </a:p>
        </p:txBody>
      </p:sp>
      <p:sp>
        <p:nvSpPr>
          <p:cNvPr id="18" name="TextBox 17"/>
          <p:cNvSpPr txBox="1"/>
          <p:nvPr/>
        </p:nvSpPr>
        <p:spPr>
          <a:xfrm>
            <a:off x="424628" y="4235463"/>
            <a:ext cx="1927594" cy="2140941"/>
          </a:xfrm>
          <a:prstGeom prst="rect">
            <a:avLst/>
          </a:prstGeom>
          <a:solidFill>
            <a:schemeClr val="tx1">
              <a:lumMod val="5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54" tIns="146283" rIns="182854" bIns="146283" rtlCol="0" anchor="t"/>
          <a:lstStyle>
            <a:defPPr>
              <a:defRPr lang="en-US"/>
            </a:defPPr>
            <a:lvl1pPr algn="ctr">
              <a:defRPr>
                <a:gradFill>
                  <a:gsLst>
                    <a:gs pos="0">
                      <a:srgbClr val="000000"/>
                    </a:gs>
                    <a:gs pos="100000">
                      <a:srgbClr val="000000"/>
                    </a:gs>
                  </a:gsLst>
                  <a:lin ang="5400000" scaled="0"/>
                </a:gra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293" eaLnBrk="1" fontAlgn="base" latinLnBrk="0" hangingPunct="1">
              <a:lnSpc>
                <a:spcPct val="100000"/>
              </a:lnSpc>
              <a:spcBef>
                <a:spcPct val="0"/>
              </a:spcBef>
              <a:spcAft>
                <a:spcPct val="0"/>
              </a:spcAft>
              <a:buClrTx/>
              <a:buSzTx/>
              <a:buFontTx/>
              <a:buNone/>
              <a:tabLst/>
              <a:defRPr/>
            </a:pPr>
            <a:r>
              <a:rPr kumimoji="0" lang="en-US" sz="1326" b="0" i="0" u="none" strike="noStrike" kern="0" cap="none" spc="0" normalizeH="0" baseline="0" noProof="0" dirty="0">
                <a:ln>
                  <a:noFill/>
                </a:ln>
                <a:solidFill>
                  <a:schemeClr val="bg1"/>
                </a:solidFill>
                <a:effectLst/>
                <a:uLnTx/>
                <a:uFillTx/>
                <a:latin typeface="Segoe UI"/>
                <a:ea typeface="Segoe UI" pitchFamily="34" charset="0"/>
                <a:cs typeface="Segoe UI" pitchFamily="34" charset="0"/>
              </a:rPr>
              <a:t>Mobility</a:t>
            </a:r>
          </a:p>
          <a:p>
            <a:pPr marL="0" marR="0" lvl="0" indent="0" algn="l" defTabSz="932293" eaLnBrk="1" fontAlgn="base" latinLnBrk="0" hangingPunct="1">
              <a:lnSpc>
                <a:spcPct val="100000"/>
              </a:lnSpc>
              <a:spcBef>
                <a:spcPct val="0"/>
              </a:spcBef>
              <a:spcAft>
                <a:spcPct val="0"/>
              </a:spcAft>
              <a:buClrTx/>
              <a:buSzTx/>
              <a:buFontTx/>
              <a:buNone/>
              <a:tabLst/>
              <a:defRPr/>
            </a:pPr>
            <a:endParaRPr kumimoji="0" lang="en-US" sz="1326" b="0" i="0" u="none" strike="noStrike" kern="0" cap="none" spc="0" normalizeH="0" baseline="0" noProof="0" dirty="0">
              <a:ln>
                <a:noFill/>
              </a:ln>
              <a:solidFill>
                <a:schemeClr val="bg1"/>
              </a:solidFill>
              <a:effectLst/>
              <a:uLnTx/>
              <a:uFillTx/>
              <a:latin typeface="Segoe UI"/>
              <a:ea typeface="Segoe UI" pitchFamily="34" charset="0"/>
              <a:cs typeface="Segoe UI" pitchFamily="34" charset="0"/>
            </a:endParaRPr>
          </a:p>
          <a:p>
            <a:pPr marL="0" marR="0" lvl="0" indent="0" algn="l" defTabSz="932293" eaLnBrk="1" fontAlgn="base" latinLnBrk="0" hangingPunct="1">
              <a:lnSpc>
                <a:spcPct val="100000"/>
              </a:lnSpc>
              <a:spcBef>
                <a:spcPct val="0"/>
              </a:spcBef>
              <a:spcAft>
                <a:spcPct val="0"/>
              </a:spcAft>
              <a:buClrTx/>
              <a:buSzTx/>
              <a:buFontTx/>
              <a:buNone/>
              <a:tabLst/>
              <a:defRPr/>
            </a:pPr>
            <a:r>
              <a:rPr kumimoji="0" lang="en-US" sz="1326" b="0" i="0" u="none" strike="noStrike" kern="0" cap="none" spc="0" normalizeH="0" baseline="0" noProof="0" dirty="0">
                <a:ln>
                  <a:noFill/>
                </a:ln>
                <a:solidFill>
                  <a:schemeClr val="bg1"/>
                </a:solidFill>
                <a:effectLst/>
                <a:uLnTx/>
                <a:uFillTx/>
                <a:latin typeface="Segoe UI"/>
                <a:ea typeface="Segoe UI" pitchFamily="34" charset="0"/>
                <a:cs typeface="Segoe UI" pitchFamily="34" charset="0"/>
              </a:rPr>
              <a:t>End users can build workspaces from existing forms</a:t>
            </a:r>
          </a:p>
        </p:txBody>
      </p:sp>
      <p:sp>
        <p:nvSpPr>
          <p:cNvPr id="19" name="TextBox 18"/>
          <p:cNvSpPr txBox="1"/>
          <p:nvPr/>
        </p:nvSpPr>
        <p:spPr>
          <a:xfrm>
            <a:off x="6424243" y="4235463"/>
            <a:ext cx="1927594" cy="2140941"/>
          </a:xfrm>
          <a:prstGeom prst="rect">
            <a:avLst/>
          </a:prstGeom>
          <a:solidFill>
            <a:schemeClr val="tx1">
              <a:lumMod val="5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54" tIns="146283" rIns="182854" bIns="146283" rtlCol="0" anchor="t"/>
          <a:lstStyle>
            <a:defPPr>
              <a:defRPr lang="en-US"/>
            </a:defPPr>
            <a:lvl1pPr algn="ctr">
              <a:defRPr>
                <a:gradFill>
                  <a:gsLst>
                    <a:gs pos="0">
                      <a:srgbClr val="000000"/>
                    </a:gs>
                    <a:gs pos="100000">
                      <a:srgbClr val="000000"/>
                    </a:gs>
                  </a:gsLst>
                  <a:lin ang="5400000" scaled="0"/>
                </a:gra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293" eaLnBrk="1" fontAlgn="base" latinLnBrk="0" hangingPunct="1">
              <a:lnSpc>
                <a:spcPct val="100000"/>
              </a:lnSpc>
              <a:spcBef>
                <a:spcPct val="0"/>
              </a:spcBef>
              <a:spcAft>
                <a:spcPts val="600"/>
              </a:spcAft>
              <a:buClrTx/>
              <a:buSzTx/>
              <a:buFontTx/>
              <a:buNone/>
              <a:tabLst/>
              <a:defRPr/>
            </a:pPr>
            <a:r>
              <a:rPr kumimoji="0" lang="en-US" sz="1326" b="0" i="0" u="none" strike="noStrike" kern="0" cap="none" spc="0" normalizeH="0" baseline="0" noProof="0" dirty="0">
                <a:ln>
                  <a:noFill/>
                </a:ln>
                <a:solidFill>
                  <a:schemeClr val="bg1"/>
                </a:solidFill>
                <a:effectLst/>
                <a:uLnTx/>
                <a:uFillTx/>
                <a:latin typeface="Segoe UI"/>
                <a:ea typeface="Segoe UI" pitchFamily="34" charset="0"/>
                <a:cs typeface="Segoe UI" pitchFamily="34" charset="0"/>
              </a:rPr>
              <a:t>Customer Led Trials</a:t>
            </a:r>
          </a:p>
          <a:p>
            <a:pPr marL="0" marR="0" lvl="0" indent="0" algn="l" defTabSz="932293" eaLnBrk="1" fontAlgn="base" latinLnBrk="0" hangingPunct="1">
              <a:lnSpc>
                <a:spcPct val="100000"/>
              </a:lnSpc>
              <a:spcBef>
                <a:spcPct val="0"/>
              </a:spcBef>
              <a:spcAft>
                <a:spcPts val="600"/>
              </a:spcAft>
              <a:buClrTx/>
              <a:buSzTx/>
              <a:buFontTx/>
              <a:buNone/>
              <a:tabLst/>
              <a:defRPr/>
            </a:pPr>
            <a:r>
              <a:rPr kumimoji="0" lang="en-US" sz="1326" b="0" i="0" u="none" strike="noStrike" kern="0" cap="none" spc="0" normalizeH="0" baseline="0" noProof="0" dirty="0">
                <a:ln>
                  <a:noFill/>
                </a:ln>
                <a:solidFill>
                  <a:schemeClr val="bg1"/>
                </a:solidFill>
                <a:effectLst/>
                <a:uLnTx/>
                <a:uFillTx/>
                <a:latin typeface="Segoe UI"/>
                <a:ea typeface="Segoe UI" pitchFamily="34" charset="0"/>
                <a:cs typeface="Segoe UI" pitchFamily="34" charset="0"/>
              </a:rPr>
              <a:t>Deployment performance improvements</a:t>
            </a:r>
          </a:p>
          <a:p>
            <a:pPr marL="0" marR="0" lvl="0" indent="0" algn="l" defTabSz="932293" eaLnBrk="1" fontAlgn="base" latinLnBrk="0" hangingPunct="1">
              <a:lnSpc>
                <a:spcPct val="100000"/>
              </a:lnSpc>
              <a:spcBef>
                <a:spcPct val="0"/>
              </a:spcBef>
              <a:spcAft>
                <a:spcPct val="0"/>
              </a:spcAft>
              <a:buClrTx/>
              <a:buSzTx/>
              <a:buFontTx/>
              <a:buNone/>
              <a:tabLst/>
              <a:defRPr/>
            </a:pPr>
            <a:r>
              <a:rPr kumimoji="0" lang="en-US" sz="1326" b="0" i="0" u="none" strike="noStrike" kern="0" cap="none" spc="0" normalizeH="0" baseline="0" noProof="0" dirty="0">
                <a:ln>
                  <a:noFill/>
                </a:ln>
                <a:solidFill>
                  <a:schemeClr val="bg1"/>
                </a:solidFill>
                <a:effectLst/>
                <a:uLnTx/>
                <a:uFillTx/>
                <a:ea typeface="Segoe UI" pitchFamily="34" charset="0"/>
                <a:cs typeface="Segoe UI" pitchFamily="34" charset="0"/>
              </a:rPr>
              <a:t>Multi box test topology</a:t>
            </a:r>
          </a:p>
          <a:p>
            <a:pPr marL="0" marR="0" lvl="0" indent="0" algn="l" defTabSz="932293" eaLnBrk="1" fontAlgn="base" latinLnBrk="0" hangingPunct="1">
              <a:lnSpc>
                <a:spcPct val="100000"/>
              </a:lnSpc>
              <a:spcBef>
                <a:spcPct val="0"/>
              </a:spcBef>
              <a:spcAft>
                <a:spcPct val="0"/>
              </a:spcAft>
              <a:buClrTx/>
              <a:buSzTx/>
              <a:buFontTx/>
              <a:buNone/>
              <a:tabLst/>
              <a:defRPr/>
            </a:pPr>
            <a:r>
              <a:rPr kumimoji="0" lang="en-US" sz="1326" b="0" i="0" u="none" strike="noStrike" kern="0" cap="none" spc="0" normalizeH="0" baseline="0" noProof="0" dirty="0">
                <a:ln>
                  <a:noFill/>
                </a:ln>
                <a:solidFill>
                  <a:schemeClr val="bg1"/>
                </a:solidFill>
                <a:effectLst/>
                <a:uLnTx/>
                <a:uFillTx/>
                <a:ea typeface="Segoe UI" pitchFamily="34" charset="0"/>
                <a:cs typeface="Segoe UI" pitchFamily="34" charset="0"/>
              </a:rPr>
              <a:t>Canadian regional deployments</a:t>
            </a:r>
          </a:p>
          <a:p>
            <a:pPr marL="0" marR="0" lvl="0" indent="0" algn="l" defTabSz="932293" eaLnBrk="1" fontAlgn="base" latinLnBrk="0" hangingPunct="1">
              <a:lnSpc>
                <a:spcPct val="100000"/>
              </a:lnSpc>
              <a:spcBef>
                <a:spcPct val="0"/>
              </a:spcBef>
              <a:spcAft>
                <a:spcPct val="0"/>
              </a:spcAft>
              <a:buClrTx/>
              <a:buSzTx/>
              <a:buFontTx/>
              <a:buNone/>
              <a:tabLst/>
              <a:defRPr/>
            </a:pPr>
            <a:endParaRPr kumimoji="0" lang="en-US" sz="1326" b="0" i="0" u="none" strike="noStrike" kern="0" cap="none" spc="0" normalizeH="0" baseline="0" noProof="0" dirty="0">
              <a:ln>
                <a:noFill/>
              </a:ln>
              <a:solidFill>
                <a:schemeClr val="bg1"/>
              </a:solidFill>
              <a:effectLst/>
              <a:uLnTx/>
              <a:uFillTx/>
              <a:latin typeface="Segoe UI"/>
              <a:ea typeface="Segoe UI" pitchFamily="34" charset="0"/>
              <a:cs typeface="Segoe UI" pitchFamily="34" charset="0"/>
            </a:endParaRPr>
          </a:p>
          <a:p>
            <a:pPr marL="291436" marR="0" lvl="0" indent="-291436" algn="l" defTabSz="932293" eaLnBrk="1" fontAlgn="base" latinLnBrk="0" hangingPunct="1">
              <a:lnSpc>
                <a:spcPct val="100000"/>
              </a:lnSpc>
              <a:spcBef>
                <a:spcPct val="0"/>
              </a:spcBef>
              <a:spcAft>
                <a:spcPct val="0"/>
              </a:spcAft>
              <a:buClrTx/>
              <a:buSzTx/>
              <a:buFontTx/>
              <a:buChar char="-"/>
              <a:tabLst/>
              <a:defRPr/>
            </a:pPr>
            <a:endParaRPr kumimoji="0" lang="en-US" sz="1326" b="0" i="0" u="none" strike="noStrike" kern="0" cap="none" spc="0" normalizeH="0" baseline="0" noProof="0" dirty="0">
              <a:ln>
                <a:noFill/>
              </a:ln>
              <a:solidFill>
                <a:schemeClr val="bg1"/>
              </a:solidFill>
              <a:effectLst/>
              <a:uLnTx/>
              <a:uFillTx/>
              <a:latin typeface="Segoe UI"/>
              <a:ea typeface="Segoe UI" pitchFamily="34" charset="0"/>
              <a:cs typeface="Segoe UI" pitchFamily="34" charset="0"/>
            </a:endParaRPr>
          </a:p>
          <a:p>
            <a:pPr marL="0" marR="0" lvl="0" indent="0" algn="l" defTabSz="932293" eaLnBrk="1" fontAlgn="base" latinLnBrk="0" hangingPunct="1">
              <a:lnSpc>
                <a:spcPct val="100000"/>
              </a:lnSpc>
              <a:spcBef>
                <a:spcPct val="0"/>
              </a:spcBef>
              <a:spcAft>
                <a:spcPct val="0"/>
              </a:spcAft>
              <a:buClrTx/>
              <a:buSzTx/>
              <a:buFontTx/>
              <a:buNone/>
              <a:tabLst/>
              <a:defRPr/>
            </a:pPr>
            <a:endParaRPr kumimoji="0" lang="en-US" sz="1326" b="0" i="0" u="none" strike="noStrike" kern="0" cap="none" spc="0" normalizeH="0" baseline="0" noProof="0" dirty="0">
              <a:ln>
                <a:noFill/>
              </a:ln>
              <a:solidFill>
                <a:schemeClr val="bg1"/>
              </a:solidFill>
              <a:effectLst/>
              <a:uLnTx/>
              <a:uFillTx/>
              <a:latin typeface="Segoe UI"/>
              <a:ea typeface="Segoe UI" pitchFamily="34" charset="0"/>
              <a:cs typeface="Segoe UI" pitchFamily="34" charset="0"/>
            </a:endParaRPr>
          </a:p>
        </p:txBody>
      </p:sp>
      <p:sp>
        <p:nvSpPr>
          <p:cNvPr id="20" name="TextBox 19"/>
          <p:cNvSpPr txBox="1"/>
          <p:nvPr/>
        </p:nvSpPr>
        <p:spPr>
          <a:xfrm>
            <a:off x="4430633" y="2161771"/>
            <a:ext cx="1927594" cy="2015734"/>
          </a:xfrm>
          <a:prstGeom prst="rect">
            <a:avLst/>
          </a:prstGeom>
          <a:solidFill>
            <a:schemeClr val="tx1">
              <a:lumMod val="5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54" tIns="146283" rIns="182854" bIns="146283" rtlCol="0" anchor="t"/>
          <a:lstStyle>
            <a:defPPr>
              <a:defRPr lang="en-US"/>
            </a:defPPr>
            <a:lvl1pPr algn="ctr">
              <a:defRPr>
                <a:gradFill>
                  <a:gsLst>
                    <a:gs pos="0">
                      <a:srgbClr val="000000"/>
                    </a:gs>
                    <a:gs pos="100000">
                      <a:srgbClr val="000000"/>
                    </a:gs>
                  </a:gsLst>
                  <a:lin ang="5400000" scaled="0"/>
                </a:gra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eaLnBrk="1" fontAlgn="auto" latinLnBrk="0" hangingPunct="1">
              <a:lnSpc>
                <a:spcPct val="90000"/>
              </a:lnSpc>
              <a:spcBef>
                <a:spcPts val="0"/>
              </a:spcBef>
              <a:spcAft>
                <a:spcPts val="600"/>
              </a:spcAft>
              <a:buClrTx/>
              <a:buSzTx/>
              <a:buFontTx/>
              <a:buNone/>
              <a:tabLst/>
              <a:defRPr/>
            </a:pPr>
            <a:r>
              <a:rPr kumimoji="0" lang="en-US" sz="1122" b="0" i="0" u="none" strike="noStrike" kern="0" cap="none" spc="0" normalizeH="0" baseline="0" noProof="0" dirty="0">
                <a:ln>
                  <a:noFill/>
                </a:ln>
                <a:solidFill>
                  <a:schemeClr val="bg1"/>
                </a:solidFill>
                <a:effectLst/>
                <a:uLnTx/>
                <a:uFillTx/>
              </a:rPr>
              <a:t>Tenant Configured for Scale</a:t>
            </a:r>
          </a:p>
          <a:p>
            <a:pPr marL="0" marR="0" lvl="0" indent="0" algn="l" defTabSz="914400" eaLnBrk="1" fontAlgn="auto" latinLnBrk="0" hangingPunct="1">
              <a:lnSpc>
                <a:spcPct val="90000"/>
              </a:lnSpc>
              <a:spcBef>
                <a:spcPts val="0"/>
              </a:spcBef>
              <a:spcAft>
                <a:spcPts val="600"/>
              </a:spcAft>
              <a:buClrTx/>
              <a:buSzTx/>
              <a:buFontTx/>
              <a:buNone/>
              <a:tabLst/>
              <a:defRPr/>
            </a:pPr>
            <a:r>
              <a:rPr kumimoji="0" lang="en-US" sz="1122" b="0" i="0" u="none" strike="noStrike" kern="0" cap="none" spc="0" normalizeH="0" baseline="0" noProof="0" dirty="0">
                <a:ln>
                  <a:noFill/>
                </a:ln>
                <a:solidFill>
                  <a:schemeClr val="bg1"/>
                </a:solidFill>
                <a:effectLst/>
                <a:uLnTx/>
                <a:uFillTx/>
              </a:rPr>
              <a:t>Ability to Scale up and Down on Azure SQL with no downtime</a:t>
            </a:r>
          </a:p>
          <a:p>
            <a:pPr marL="0" marR="0" lvl="0" indent="0" algn="l" defTabSz="914400" eaLnBrk="1" fontAlgn="auto" latinLnBrk="0" hangingPunct="1">
              <a:lnSpc>
                <a:spcPct val="90000"/>
              </a:lnSpc>
              <a:spcBef>
                <a:spcPts val="0"/>
              </a:spcBef>
              <a:spcAft>
                <a:spcPts val="600"/>
              </a:spcAft>
              <a:buClrTx/>
              <a:buSzTx/>
              <a:buFontTx/>
              <a:buNone/>
              <a:tabLst/>
              <a:defRPr/>
            </a:pPr>
            <a:r>
              <a:rPr kumimoji="0" lang="en-US" sz="1122" b="0" i="0" u="none" strike="noStrike" kern="0" cap="none" spc="0" normalizeH="0" baseline="0" noProof="0" dirty="0">
                <a:ln>
                  <a:noFill/>
                </a:ln>
                <a:solidFill>
                  <a:schemeClr val="bg1"/>
                </a:solidFill>
                <a:effectLst/>
                <a:uLnTx/>
                <a:uFillTx/>
              </a:rPr>
              <a:t>Basic Runbook Capabilities</a:t>
            </a:r>
          </a:p>
          <a:p>
            <a:pPr marL="0" marR="0" lvl="0" indent="0" algn="l" defTabSz="914400" eaLnBrk="1" fontAlgn="auto" latinLnBrk="0" hangingPunct="1">
              <a:lnSpc>
                <a:spcPct val="90000"/>
              </a:lnSpc>
              <a:spcBef>
                <a:spcPts val="0"/>
              </a:spcBef>
              <a:spcAft>
                <a:spcPts val="600"/>
              </a:spcAft>
              <a:buClrTx/>
              <a:buSzTx/>
              <a:buFontTx/>
              <a:buNone/>
              <a:tabLst/>
              <a:defRPr/>
            </a:pPr>
            <a:endParaRPr kumimoji="0" lang="en-US" sz="1122" b="0" i="0" u="none" strike="noStrike" kern="0" cap="none" spc="0" normalizeH="0" baseline="0" noProof="0" dirty="0">
              <a:ln>
                <a:noFill/>
              </a:ln>
              <a:solidFill>
                <a:schemeClr val="bg1"/>
              </a:solidFill>
              <a:effectLst/>
              <a:uLnTx/>
              <a:uFillTx/>
            </a:endParaRPr>
          </a:p>
          <a:p>
            <a:pPr marL="291436" marR="0" lvl="0" indent="-291436" algn="l" defTabSz="932293" eaLnBrk="1" fontAlgn="base" latinLnBrk="0" hangingPunct="1">
              <a:lnSpc>
                <a:spcPct val="100000"/>
              </a:lnSpc>
              <a:spcBef>
                <a:spcPct val="0"/>
              </a:spcBef>
              <a:spcAft>
                <a:spcPct val="0"/>
              </a:spcAft>
              <a:buClrTx/>
              <a:buSzTx/>
              <a:buFontTx/>
              <a:buChar char="-"/>
              <a:tabLst/>
              <a:defRPr/>
            </a:pPr>
            <a:endParaRPr kumimoji="0" lang="en-US" sz="1122" b="0" i="0" u="none" strike="noStrike" kern="0" cap="none" spc="0" normalizeH="0" baseline="0" noProof="0" dirty="0">
              <a:ln>
                <a:noFill/>
              </a:ln>
              <a:solidFill>
                <a:schemeClr val="bg1"/>
              </a:solidFill>
              <a:effectLst/>
              <a:uLnTx/>
              <a:uFillTx/>
              <a:ea typeface="Segoe UI" pitchFamily="34" charset="0"/>
              <a:cs typeface="Segoe UI" pitchFamily="34" charset="0"/>
            </a:endParaRPr>
          </a:p>
          <a:p>
            <a:pPr marL="0" marR="0" lvl="0" indent="0" algn="l" defTabSz="932293" eaLnBrk="1" fontAlgn="base" latinLnBrk="0" hangingPunct="1">
              <a:lnSpc>
                <a:spcPct val="100000"/>
              </a:lnSpc>
              <a:spcBef>
                <a:spcPct val="0"/>
              </a:spcBef>
              <a:spcAft>
                <a:spcPct val="0"/>
              </a:spcAft>
              <a:buClrTx/>
              <a:buSzTx/>
              <a:buFontTx/>
              <a:buNone/>
              <a:tabLst/>
              <a:defRPr/>
            </a:pPr>
            <a:endParaRPr kumimoji="0" lang="en-US" sz="1122" b="0" i="0" u="none" strike="noStrike" kern="0" cap="none" spc="0" normalizeH="0" baseline="0" noProof="0" dirty="0">
              <a:ln>
                <a:noFill/>
              </a:ln>
              <a:solidFill>
                <a:schemeClr val="bg1"/>
              </a:solidFill>
              <a:effectLst/>
              <a:uLnTx/>
              <a:uFillTx/>
              <a:ea typeface="Segoe UI" pitchFamily="34" charset="0"/>
              <a:cs typeface="Segoe UI" pitchFamily="34" charset="0"/>
            </a:endParaRPr>
          </a:p>
        </p:txBody>
      </p:sp>
      <p:sp>
        <p:nvSpPr>
          <p:cNvPr id="21" name="TextBox 20"/>
          <p:cNvSpPr txBox="1"/>
          <p:nvPr/>
        </p:nvSpPr>
        <p:spPr>
          <a:xfrm>
            <a:off x="4431836" y="4235463"/>
            <a:ext cx="1927594" cy="2115710"/>
          </a:xfrm>
          <a:prstGeom prst="rect">
            <a:avLst/>
          </a:prstGeom>
          <a:solidFill>
            <a:schemeClr val="tx1">
              <a:lumMod val="5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54" tIns="146283" rIns="182854" bIns="146283" rtlCol="0" anchor="t"/>
          <a:lstStyle>
            <a:defPPr>
              <a:defRPr lang="en-US"/>
            </a:defPPr>
            <a:lvl1pPr algn="ctr">
              <a:defRPr>
                <a:gradFill>
                  <a:gsLst>
                    <a:gs pos="0">
                      <a:srgbClr val="000000"/>
                    </a:gs>
                    <a:gs pos="100000">
                      <a:srgbClr val="000000"/>
                    </a:gs>
                  </a:gsLst>
                  <a:lin ang="5400000" scaled="0"/>
                </a:gra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293" eaLnBrk="1" fontAlgn="base" latinLnBrk="0" hangingPunct="1">
              <a:lnSpc>
                <a:spcPct val="100000"/>
              </a:lnSpc>
              <a:spcBef>
                <a:spcPct val="0"/>
              </a:spcBef>
              <a:spcAft>
                <a:spcPct val="0"/>
              </a:spcAft>
              <a:buClrTx/>
              <a:buSzTx/>
              <a:buFontTx/>
              <a:buNone/>
              <a:tabLst/>
              <a:defRPr/>
            </a:pPr>
            <a:r>
              <a:rPr kumimoji="0" lang="en-US" sz="1326" b="0" i="0" u="none" strike="noStrike" kern="0" cap="none" spc="0" normalizeH="0" baseline="0" noProof="0" dirty="0">
                <a:ln>
                  <a:noFill/>
                </a:ln>
                <a:solidFill>
                  <a:schemeClr val="bg1"/>
                </a:solidFill>
                <a:effectLst/>
                <a:uLnTx/>
                <a:uFillTx/>
                <a:ea typeface="Segoe UI" pitchFamily="34" charset="0"/>
                <a:cs typeface="Segoe UI" pitchFamily="34" charset="0"/>
              </a:rPr>
              <a:t>Support for larger SQL Azure scale up SKUs</a:t>
            </a:r>
          </a:p>
        </p:txBody>
      </p:sp>
      <p:sp>
        <p:nvSpPr>
          <p:cNvPr id="22" name="TextBox 21"/>
          <p:cNvSpPr txBox="1"/>
          <p:nvPr/>
        </p:nvSpPr>
        <p:spPr>
          <a:xfrm>
            <a:off x="2449143" y="4248078"/>
            <a:ext cx="1927594" cy="2115710"/>
          </a:xfrm>
          <a:prstGeom prst="rect">
            <a:avLst/>
          </a:prstGeom>
          <a:solidFill>
            <a:schemeClr val="tx1">
              <a:lumMod val="5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54" tIns="146283" rIns="182854" bIns="146283" rtlCol="0" anchor="t"/>
          <a:lstStyle>
            <a:defPPr>
              <a:defRPr lang="en-US"/>
            </a:defPPr>
            <a:lvl1pPr algn="ctr">
              <a:defRPr>
                <a:gradFill>
                  <a:gsLst>
                    <a:gs pos="0">
                      <a:srgbClr val="000000"/>
                    </a:gs>
                    <a:gs pos="100000">
                      <a:srgbClr val="000000"/>
                    </a:gs>
                  </a:gsLst>
                  <a:lin ang="5400000" scaled="0"/>
                </a:gra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293" eaLnBrk="1" fontAlgn="base" latinLnBrk="0" hangingPunct="1">
              <a:lnSpc>
                <a:spcPct val="100000"/>
              </a:lnSpc>
              <a:spcBef>
                <a:spcPct val="0"/>
              </a:spcBef>
              <a:spcAft>
                <a:spcPct val="0"/>
              </a:spcAft>
              <a:buClrTx/>
              <a:buSzTx/>
              <a:buFontTx/>
              <a:buNone/>
              <a:tabLst/>
              <a:defRPr/>
            </a:pPr>
            <a:r>
              <a:rPr kumimoji="0" lang="en-US" sz="1326" b="0" i="0" u="none" strike="noStrike" kern="0" cap="none" spc="0" normalizeH="0" baseline="0" noProof="0" dirty="0">
                <a:ln>
                  <a:noFill/>
                </a:ln>
                <a:solidFill>
                  <a:schemeClr val="bg1"/>
                </a:solidFill>
                <a:effectLst/>
                <a:uLnTx/>
                <a:uFillTx/>
                <a:ea typeface="Segoe UI" pitchFamily="34" charset="0"/>
                <a:cs typeface="Segoe UI" pitchFamily="34" charset="0"/>
              </a:rPr>
              <a:t>Export to private data warehouse</a:t>
            </a:r>
          </a:p>
          <a:p>
            <a:pPr marL="0" marR="0" lvl="0" indent="0" algn="l" defTabSz="932293" eaLnBrk="1" fontAlgn="base" latinLnBrk="0" hangingPunct="1">
              <a:lnSpc>
                <a:spcPct val="100000"/>
              </a:lnSpc>
              <a:spcBef>
                <a:spcPct val="0"/>
              </a:spcBef>
              <a:spcAft>
                <a:spcPct val="0"/>
              </a:spcAft>
              <a:buClrTx/>
              <a:buSzTx/>
              <a:buFontTx/>
              <a:buNone/>
              <a:tabLst/>
              <a:defRPr/>
            </a:pPr>
            <a:endParaRPr kumimoji="0" lang="en-US" sz="1326" b="0" i="0" u="none" strike="noStrike" kern="0" cap="none" spc="0" normalizeH="0" baseline="0" noProof="0" dirty="0">
              <a:ln>
                <a:noFill/>
              </a:ln>
              <a:solidFill>
                <a:schemeClr val="bg1"/>
              </a:solidFill>
              <a:effectLst/>
              <a:uLnTx/>
              <a:uFillTx/>
              <a:ea typeface="Segoe UI" pitchFamily="34" charset="0"/>
              <a:cs typeface="Segoe UI" pitchFamily="34" charset="0"/>
            </a:endParaRPr>
          </a:p>
          <a:p>
            <a:pPr marL="0" marR="0" lvl="0" indent="0" algn="l" defTabSz="932293" eaLnBrk="1" fontAlgn="base" latinLnBrk="0" hangingPunct="1">
              <a:lnSpc>
                <a:spcPct val="100000"/>
              </a:lnSpc>
              <a:spcBef>
                <a:spcPct val="0"/>
              </a:spcBef>
              <a:spcAft>
                <a:spcPct val="0"/>
              </a:spcAft>
              <a:buClrTx/>
              <a:buSzTx/>
              <a:buFontTx/>
              <a:buNone/>
              <a:tabLst/>
              <a:defRPr/>
            </a:pPr>
            <a:r>
              <a:rPr kumimoji="0" lang="en-US" sz="1326" b="0" i="0" u="none" strike="noStrike" kern="0" cap="none" spc="0" normalizeH="0" baseline="0" noProof="0" dirty="0" err="1">
                <a:ln>
                  <a:noFill/>
                </a:ln>
                <a:solidFill>
                  <a:schemeClr val="bg1"/>
                </a:solidFill>
                <a:effectLst/>
                <a:uLnTx/>
                <a:uFillTx/>
                <a:ea typeface="Segoe UI" pitchFamily="34" charset="0"/>
                <a:cs typeface="Segoe UI" pitchFamily="34" charset="0"/>
              </a:rPr>
              <a:t>PowerBI</a:t>
            </a:r>
            <a:r>
              <a:rPr kumimoji="0" lang="en-US" sz="1326" b="0" i="0" u="none" strike="noStrike" kern="0" cap="none" spc="0" normalizeH="0" baseline="0" noProof="0" dirty="0">
                <a:ln>
                  <a:noFill/>
                </a:ln>
                <a:solidFill>
                  <a:schemeClr val="bg1"/>
                </a:solidFill>
                <a:effectLst/>
                <a:uLnTx/>
                <a:uFillTx/>
                <a:ea typeface="Segoe UI" pitchFamily="34" charset="0"/>
                <a:cs typeface="Segoe UI" pitchFamily="34" charset="0"/>
              </a:rPr>
              <a:t> near real time data warehouse</a:t>
            </a:r>
          </a:p>
          <a:p>
            <a:pPr marL="0" marR="0" lvl="0" indent="0" algn="l" defTabSz="932293" eaLnBrk="1" fontAlgn="base" latinLnBrk="0" hangingPunct="1">
              <a:lnSpc>
                <a:spcPct val="100000"/>
              </a:lnSpc>
              <a:spcBef>
                <a:spcPct val="0"/>
              </a:spcBef>
              <a:spcAft>
                <a:spcPct val="0"/>
              </a:spcAft>
              <a:buClrTx/>
              <a:buSzTx/>
              <a:buFontTx/>
              <a:buNone/>
              <a:tabLst/>
              <a:defRPr/>
            </a:pPr>
            <a:endParaRPr kumimoji="0" lang="en-US" sz="1326" b="0" i="0" u="none" strike="noStrike" kern="0" cap="none" spc="0" normalizeH="0" baseline="0" noProof="0" dirty="0">
              <a:ln>
                <a:noFill/>
              </a:ln>
              <a:solidFill>
                <a:schemeClr val="bg1"/>
              </a:solidFill>
              <a:effectLst/>
              <a:uLnTx/>
              <a:uFillTx/>
              <a:ea typeface="Segoe UI" pitchFamily="34" charset="0"/>
              <a:cs typeface="Segoe UI" pitchFamily="34" charset="0"/>
            </a:endParaRPr>
          </a:p>
          <a:p>
            <a:pPr marL="0" marR="0" lvl="0" indent="0" algn="l" defTabSz="932293" eaLnBrk="1" fontAlgn="base" latinLnBrk="0" hangingPunct="1">
              <a:lnSpc>
                <a:spcPct val="100000"/>
              </a:lnSpc>
              <a:spcBef>
                <a:spcPct val="0"/>
              </a:spcBef>
              <a:spcAft>
                <a:spcPct val="0"/>
              </a:spcAft>
              <a:buClrTx/>
              <a:buSzTx/>
              <a:buFontTx/>
              <a:buNone/>
              <a:tabLst/>
              <a:defRPr/>
            </a:pPr>
            <a:r>
              <a:rPr kumimoji="0" lang="en-US" sz="1326" b="0" i="0" u="none" strike="noStrike" kern="0" cap="none" spc="0" normalizeH="0" baseline="0" noProof="0" dirty="0">
                <a:ln>
                  <a:noFill/>
                </a:ln>
                <a:solidFill>
                  <a:schemeClr val="bg1"/>
                </a:solidFill>
                <a:effectLst/>
                <a:uLnTx/>
                <a:uFillTx/>
                <a:ea typeface="Segoe UI" pitchFamily="34" charset="0"/>
                <a:cs typeface="Segoe UI" pitchFamily="34" charset="0"/>
              </a:rPr>
              <a:t>PowerApps and Flow connector</a:t>
            </a:r>
          </a:p>
        </p:txBody>
      </p:sp>
      <p:sp>
        <p:nvSpPr>
          <p:cNvPr id="23" name="TextBox 22"/>
          <p:cNvSpPr txBox="1"/>
          <p:nvPr/>
        </p:nvSpPr>
        <p:spPr>
          <a:xfrm>
            <a:off x="8419236" y="4235463"/>
            <a:ext cx="1927594" cy="2115710"/>
          </a:xfrm>
          <a:prstGeom prst="rect">
            <a:avLst/>
          </a:prstGeom>
          <a:solidFill>
            <a:schemeClr val="tx1">
              <a:lumMod val="5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54" tIns="146283" rIns="182854" bIns="146283" rtlCol="0" anchor="t"/>
          <a:lstStyle>
            <a:defPPr>
              <a:defRPr lang="en-US"/>
            </a:defPPr>
            <a:lvl1pPr algn="ctr">
              <a:defRPr>
                <a:gradFill>
                  <a:gsLst>
                    <a:gs pos="0">
                      <a:srgbClr val="000000"/>
                    </a:gs>
                    <a:gs pos="100000">
                      <a:srgbClr val="000000"/>
                    </a:gs>
                  </a:gsLst>
                  <a:lin ang="5400000" scaled="0"/>
                </a:gra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eaLnBrk="1" fontAlgn="auto" latinLnBrk="0" hangingPunct="1">
              <a:lnSpc>
                <a:spcPct val="90000"/>
              </a:lnSpc>
              <a:spcBef>
                <a:spcPts val="0"/>
              </a:spcBef>
              <a:spcAft>
                <a:spcPts val="600"/>
              </a:spcAft>
              <a:buClrTx/>
              <a:buSzTx/>
              <a:buFontTx/>
              <a:buNone/>
              <a:tabLst/>
              <a:defRPr/>
            </a:pPr>
            <a:r>
              <a:rPr kumimoji="0" lang="en-US" sz="1326" b="0" i="0" u="none" strike="noStrike" kern="0" cap="none" spc="0" normalizeH="0" baseline="0" noProof="0" dirty="0">
                <a:ln>
                  <a:noFill/>
                </a:ln>
                <a:solidFill>
                  <a:schemeClr val="bg1"/>
                </a:solidFill>
                <a:effectLst/>
                <a:uLnTx/>
                <a:uFillTx/>
              </a:rPr>
              <a:t>Business Continuity(&lt;4 Hours RTO)</a:t>
            </a:r>
          </a:p>
          <a:p>
            <a:pPr marL="0" marR="0" lvl="0" indent="0" algn="l" defTabSz="932293" eaLnBrk="1" fontAlgn="base" latinLnBrk="0" hangingPunct="1">
              <a:lnSpc>
                <a:spcPct val="100000"/>
              </a:lnSpc>
              <a:spcBef>
                <a:spcPct val="0"/>
              </a:spcBef>
              <a:spcAft>
                <a:spcPct val="0"/>
              </a:spcAft>
              <a:buClrTx/>
              <a:buSzTx/>
              <a:buFontTx/>
              <a:buNone/>
              <a:tabLst/>
              <a:defRPr/>
            </a:pPr>
            <a:r>
              <a:rPr kumimoji="0" lang="en-US" sz="1326" b="0" i="0" u="none" strike="noStrike" kern="0" cap="none" spc="0" normalizeH="0" baseline="0" noProof="0" dirty="0">
                <a:ln>
                  <a:noFill/>
                </a:ln>
                <a:solidFill>
                  <a:schemeClr val="bg1"/>
                </a:solidFill>
                <a:effectLst/>
                <a:uLnTx/>
                <a:uFillTx/>
                <a:ea typeface="Segoe UI" pitchFamily="34" charset="0"/>
                <a:cs typeface="Segoe UI" pitchFamily="34" charset="0"/>
              </a:rPr>
              <a:t>Multi box test topology</a:t>
            </a:r>
          </a:p>
          <a:p>
            <a:pPr marL="0" marR="0" lvl="0" indent="0" algn="l" defTabSz="932293" eaLnBrk="1" fontAlgn="base" latinLnBrk="0" hangingPunct="1">
              <a:lnSpc>
                <a:spcPct val="100000"/>
              </a:lnSpc>
              <a:spcBef>
                <a:spcPct val="0"/>
              </a:spcBef>
              <a:spcAft>
                <a:spcPct val="0"/>
              </a:spcAft>
              <a:buClrTx/>
              <a:buSzTx/>
              <a:buFontTx/>
              <a:buNone/>
              <a:tabLst/>
              <a:defRPr/>
            </a:pPr>
            <a:r>
              <a:rPr kumimoji="0" lang="en-US" sz="1326" b="0" i="0" u="none" strike="noStrike" kern="0" cap="none" spc="0" normalizeH="0" baseline="0" noProof="0" dirty="0">
                <a:ln>
                  <a:noFill/>
                </a:ln>
                <a:solidFill>
                  <a:schemeClr val="bg1"/>
                </a:solidFill>
                <a:effectLst/>
                <a:uLnTx/>
                <a:uFillTx/>
                <a:ea typeface="Segoe UI" pitchFamily="34" charset="0"/>
                <a:cs typeface="Segoe UI" pitchFamily="34" charset="0"/>
              </a:rPr>
              <a:t>Customer / Partner self service</a:t>
            </a:r>
          </a:p>
          <a:p>
            <a:pPr marL="285750" marR="0" lvl="0" indent="-285750" algn="l" defTabSz="91440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326" b="0" i="0" u="none" strike="noStrike" kern="0" cap="none" spc="0" normalizeH="0" baseline="0" noProof="0" dirty="0">
                <a:ln>
                  <a:noFill/>
                </a:ln>
                <a:solidFill>
                  <a:schemeClr val="bg1"/>
                </a:solidFill>
                <a:effectLst/>
                <a:uLnTx/>
                <a:uFillTx/>
              </a:rPr>
              <a:t>Hotfix</a:t>
            </a:r>
          </a:p>
          <a:p>
            <a:pPr marL="285750" marR="0" lvl="0" indent="-285750" algn="l" defTabSz="91440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FFFFFF"/>
                </a:solidFill>
                <a:effectLst/>
                <a:uLnTx/>
                <a:uFillTx/>
                <a:latin typeface="Segoe" pitchFamily="34" charset="0"/>
              </a:rPr>
              <a:t>SQL optimization</a:t>
            </a:r>
          </a:p>
          <a:p>
            <a:pPr marL="0" marR="0" lvl="0" indent="0" algn="l" defTabSz="914400" eaLnBrk="1" fontAlgn="auto" latinLnBrk="0" hangingPunct="1">
              <a:lnSpc>
                <a:spcPct val="90000"/>
              </a:lnSpc>
              <a:spcBef>
                <a:spcPts val="0"/>
              </a:spcBef>
              <a:spcAft>
                <a:spcPts val="600"/>
              </a:spcAft>
              <a:buClrTx/>
              <a:buSzTx/>
              <a:buFontTx/>
              <a:buNone/>
              <a:tabLst/>
              <a:defRPr/>
            </a:pPr>
            <a:r>
              <a:rPr kumimoji="0" lang="en-US" sz="1326" b="0" i="0" u="none" strike="noStrike" kern="0" cap="none" spc="0" normalizeH="0" baseline="0" noProof="0" dirty="0">
                <a:ln>
                  <a:noFill/>
                </a:ln>
                <a:solidFill>
                  <a:schemeClr val="bg1"/>
                </a:solidFill>
                <a:effectLst/>
                <a:uLnTx/>
                <a:uFillTx/>
              </a:rPr>
              <a:t> </a:t>
            </a:r>
          </a:p>
        </p:txBody>
      </p:sp>
      <p:sp>
        <p:nvSpPr>
          <p:cNvPr id="24" name="TextBox 23"/>
          <p:cNvSpPr txBox="1"/>
          <p:nvPr/>
        </p:nvSpPr>
        <p:spPr>
          <a:xfrm>
            <a:off x="10416617" y="4235463"/>
            <a:ext cx="1933086" cy="2115710"/>
          </a:xfrm>
          <a:prstGeom prst="rect">
            <a:avLst/>
          </a:prstGeom>
          <a:solidFill>
            <a:schemeClr val="tx1">
              <a:lumMod val="5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54" tIns="146283" rIns="182854" bIns="146283" rtlCol="0" anchor="t"/>
          <a:lstStyle>
            <a:defPPr>
              <a:defRPr lang="en-US"/>
            </a:defPPr>
            <a:lvl1pPr algn="ctr">
              <a:defRPr>
                <a:gradFill>
                  <a:gsLst>
                    <a:gs pos="0">
                      <a:srgbClr val="000000"/>
                    </a:gs>
                    <a:gs pos="100000">
                      <a:srgbClr val="000000"/>
                    </a:gs>
                  </a:gsLst>
                  <a:lin ang="5400000" scaled="0"/>
                </a:gra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eaLnBrk="1" fontAlgn="auto" latinLnBrk="0" hangingPunct="1">
              <a:lnSpc>
                <a:spcPct val="90000"/>
              </a:lnSpc>
              <a:spcBef>
                <a:spcPts val="0"/>
              </a:spcBef>
              <a:spcAft>
                <a:spcPts val="600"/>
              </a:spcAft>
              <a:buClrTx/>
              <a:buSzTx/>
              <a:buFontTx/>
              <a:buNone/>
              <a:tabLst/>
              <a:defRPr/>
            </a:pPr>
            <a:r>
              <a:rPr kumimoji="0" lang="en-US" sz="1326" b="0" i="0" u="none" strike="noStrike" kern="0" cap="none" spc="0" normalizeH="0" baseline="0" noProof="0" dirty="0">
                <a:ln>
                  <a:noFill/>
                </a:ln>
                <a:solidFill>
                  <a:schemeClr val="bg1"/>
                </a:solidFill>
                <a:effectLst/>
                <a:uLnTx/>
                <a:uFillTx/>
              </a:rPr>
              <a:t>AX Platform is continually updateable</a:t>
            </a:r>
          </a:p>
          <a:p>
            <a:pPr marL="0" marR="0" lvl="0" indent="0" algn="l" defTabSz="914400" eaLnBrk="1" fontAlgn="auto" latinLnBrk="0" hangingPunct="1">
              <a:lnSpc>
                <a:spcPct val="90000"/>
              </a:lnSpc>
              <a:spcBef>
                <a:spcPts val="0"/>
              </a:spcBef>
              <a:spcAft>
                <a:spcPts val="600"/>
              </a:spcAft>
              <a:buClrTx/>
              <a:buSzTx/>
              <a:buFontTx/>
              <a:buNone/>
              <a:tabLst/>
              <a:defRPr/>
            </a:pPr>
            <a:endParaRPr kumimoji="0" lang="en-US" sz="1326" b="0" i="0" u="none" strike="noStrike" kern="0" cap="none" spc="0" normalizeH="0" baseline="0" noProof="0" dirty="0">
              <a:ln>
                <a:noFill/>
              </a:ln>
              <a:solidFill>
                <a:schemeClr val="bg1"/>
              </a:solidFill>
              <a:effectLst/>
              <a:uLnTx/>
              <a:uFillTx/>
            </a:endParaRPr>
          </a:p>
          <a:p>
            <a:pPr marL="0" marR="0" lvl="0" indent="0" algn="l" defTabSz="914400" eaLnBrk="1" fontAlgn="auto" latinLnBrk="0" hangingPunct="1">
              <a:lnSpc>
                <a:spcPct val="90000"/>
              </a:lnSpc>
              <a:spcBef>
                <a:spcPts val="0"/>
              </a:spcBef>
              <a:spcAft>
                <a:spcPts val="600"/>
              </a:spcAft>
              <a:buClrTx/>
              <a:buSzTx/>
              <a:buFontTx/>
              <a:buNone/>
              <a:tabLst/>
              <a:defRPr/>
            </a:pPr>
            <a:r>
              <a:rPr kumimoji="0" lang="en-US" sz="1326" b="0" i="0" u="none" strike="noStrike" kern="0" cap="none" spc="0" normalizeH="0" baseline="0" noProof="0" dirty="0">
                <a:ln>
                  <a:noFill/>
                </a:ln>
                <a:solidFill>
                  <a:schemeClr val="bg1"/>
                </a:solidFill>
                <a:effectLst/>
                <a:uLnTx/>
                <a:uFillTx/>
              </a:rPr>
              <a:t>AX2009 Migration Toolkit</a:t>
            </a:r>
          </a:p>
        </p:txBody>
      </p:sp>
      <p:sp>
        <p:nvSpPr>
          <p:cNvPr id="25" name="Freeform 18"/>
          <p:cNvSpPr>
            <a:spLocks noEditPoints="1"/>
          </p:cNvSpPr>
          <p:nvPr/>
        </p:nvSpPr>
        <p:spPr bwMode="black">
          <a:xfrm>
            <a:off x="11893020" y="1283868"/>
            <a:ext cx="422964" cy="431655"/>
          </a:xfrm>
          <a:custGeom>
            <a:avLst/>
            <a:gdLst>
              <a:gd name="T0" fmla="*/ 129 w 246"/>
              <a:gd name="T1" fmla="*/ 192 h 300"/>
              <a:gd name="T2" fmla="*/ 43 w 246"/>
              <a:gd name="T3" fmla="*/ 202 h 300"/>
              <a:gd name="T4" fmla="*/ 129 w 246"/>
              <a:gd name="T5" fmla="*/ 126 h 300"/>
              <a:gd name="T6" fmla="*/ 43 w 246"/>
              <a:gd name="T7" fmla="*/ 135 h 300"/>
              <a:gd name="T8" fmla="*/ 129 w 246"/>
              <a:gd name="T9" fmla="*/ 126 h 300"/>
              <a:gd name="T10" fmla="*/ 215 w 246"/>
              <a:gd name="T11" fmla="*/ 101 h 300"/>
              <a:gd name="T12" fmla="*/ 219 w 246"/>
              <a:gd name="T13" fmla="*/ 90 h 300"/>
              <a:gd name="T14" fmla="*/ 208 w 246"/>
              <a:gd name="T15" fmla="*/ 111 h 300"/>
              <a:gd name="T16" fmla="*/ 43 w 246"/>
              <a:gd name="T17" fmla="*/ 92 h 300"/>
              <a:gd name="T18" fmla="*/ 117 w 246"/>
              <a:gd name="T19" fmla="*/ 102 h 300"/>
              <a:gd name="T20" fmla="*/ 43 w 246"/>
              <a:gd name="T21" fmla="*/ 235 h 300"/>
              <a:gd name="T22" fmla="*/ 117 w 246"/>
              <a:gd name="T23" fmla="*/ 226 h 300"/>
              <a:gd name="T24" fmla="*/ 43 w 246"/>
              <a:gd name="T25" fmla="*/ 235 h 300"/>
              <a:gd name="T26" fmla="*/ 11 w 246"/>
              <a:gd name="T27" fmla="*/ 287 h 300"/>
              <a:gd name="T28" fmla="*/ 35 w 246"/>
              <a:gd name="T29" fmla="*/ 36 h 300"/>
              <a:gd name="T30" fmla="*/ 0 w 246"/>
              <a:gd name="T31" fmla="*/ 22 h 300"/>
              <a:gd name="T32" fmla="*/ 219 w 246"/>
              <a:gd name="T33" fmla="*/ 300 h 300"/>
              <a:gd name="T34" fmla="*/ 208 w 246"/>
              <a:gd name="T35" fmla="*/ 173 h 300"/>
              <a:gd name="T36" fmla="*/ 117 w 246"/>
              <a:gd name="T37" fmla="*/ 159 h 300"/>
              <a:gd name="T38" fmla="*/ 43 w 246"/>
              <a:gd name="T39" fmla="*/ 169 h 300"/>
              <a:gd name="T40" fmla="*/ 117 w 246"/>
              <a:gd name="T41" fmla="*/ 159 h 300"/>
              <a:gd name="T42" fmla="*/ 57 w 246"/>
              <a:gd name="T43" fmla="*/ 22 h 300"/>
              <a:gd name="T44" fmla="*/ 86 w 246"/>
              <a:gd name="T45" fmla="*/ 20 h 300"/>
              <a:gd name="T46" fmla="*/ 110 w 246"/>
              <a:gd name="T47" fmla="*/ 0 h 300"/>
              <a:gd name="T48" fmla="*/ 133 w 246"/>
              <a:gd name="T49" fmla="*/ 20 h 300"/>
              <a:gd name="T50" fmla="*/ 162 w 246"/>
              <a:gd name="T51" fmla="*/ 22 h 300"/>
              <a:gd name="T52" fmla="*/ 179 w 246"/>
              <a:gd name="T53" fmla="*/ 43 h 300"/>
              <a:gd name="T54" fmla="*/ 41 w 246"/>
              <a:gd name="T55" fmla="*/ 36 h 300"/>
              <a:gd name="T56" fmla="*/ 110 w 246"/>
              <a:gd name="T57" fmla="*/ 20 h 300"/>
              <a:gd name="T58" fmla="*/ 110 w 246"/>
              <a:gd name="T59" fmla="*/ 11 h 300"/>
              <a:gd name="T60" fmla="*/ 190 w 246"/>
              <a:gd name="T61" fmla="*/ 269 h 300"/>
              <a:gd name="T62" fmla="*/ 29 w 246"/>
              <a:gd name="T63" fmla="*/ 59 h 300"/>
              <a:gd name="T64" fmla="*/ 190 w 246"/>
              <a:gd name="T65" fmla="*/ 71 h 300"/>
              <a:gd name="T66" fmla="*/ 200 w 246"/>
              <a:gd name="T67" fmla="*/ 49 h 300"/>
              <a:gd name="T68" fmla="*/ 19 w 246"/>
              <a:gd name="T69" fmla="*/ 278 h 300"/>
              <a:gd name="T70" fmla="*/ 200 w 246"/>
              <a:gd name="T71" fmla="*/ 185 h 300"/>
              <a:gd name="T72" fmla="*/ 190 w 246"/>
              <a:gd name="T73" fmla="*/ 269 h 300"/>
              <a:gd name="T74" fmla="*/ 190 w 246"/>
              <a:gd name="T75" fmla="*/ 133 h 300"/>
              <a:gd name="T76" fmla="*/ 200 w 246"/>
              <a:gd name="T77" fmla="*/ 124 h 300"/>
              <a:gd name="T78" fmla="*/ 215 w 246"/>
              <a:gd name="T79" fmla="*/ 35 h 300"/>
              <a:gd name="T80" fmla="*/ 219 w 246"/>
              <a:gd name="T81" fmla="*/ 22 h 300"/>
              <a:gd name="T82" fmla="*/ 184 w 246"/>
              <a:gd name="T83" fmla="*/ 36 h 300"/>
              <a:gd name="T84" fmla="*/ 208 w 246"/>
              <a:gd name="T85" fmla="*/ 44 h 300"/>
              <a:gd name="T86" fmla="*/ 246 w 246"/>
              <a:gd name="T87" fmla="*/ 41 h 300"/>
              <a:gd name="T88" fmla="*/ 155 w 246"/>
              <a:gd name="T89" fmla="*/ 134 h 300"/>
              <a:gd name="T90" fmla="*/ 156 w 246"/>
              <a:gd name="T91" fmla="*/ 92 h 300"/>
              <a:gd name="T92" fmla="*/ 218 w 246"/>
              <a:gd name="T93" fmla="*/ 41 h 300"/>
              <a:gd name="T94" fmla="*/ 246 w 246"/>
              <a:gd name="T95" fmla="*/ 107 h 300"/>
              <a:gd name="T96" fmla="*/ 155 w 246"/>
              <a:gd name="T97" fmla="*/ 201 h 300"/>
              <a:gd name="T98" fmla="*/ 156 w 246"/>
              <a:gd name="T99" fmla="*/ 159 h 300"/>
              <a:gd name="T100" fmla="*/ 218 w 246"/>
              <a:gd name="T101" fmla="*/ 10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6" h="300">
                <a:moveTo>
                  <a:pt x="43" y="192"/>
                </a:moveTo>
                <a:cubicBezTo>
                  <a:pt x="129" y="192"/>
                  <a:pt x="129" y="192"/>
                  <a:pt x="129" y="192"/>
                </a:cubicBezTo>
                <a:cubicBezTo>
                  <a:pt x="129" y="202"/>
                  <a:pt x="129" y="202"/>
                  <a:pt x="129" y="202"/>
                </a:cubicBezTo>
                <a:cubicBezTo>
                  <a:pt x="43" y="202"/>
                  <a:pt x="43" y="202"/>
                  <a:pt x="43" y="202"/>
                </a:cubicBezTo>
                <a:lnTo>
                  <a:pt x="43" y="192"/>
                </a:lnTo>
                <a:close/>
                <a:moveTo>
                  <a:pt x="129" y="126"/>
                </a:moveTo>
                <a:cubicBezTo>
                  <a:pt x="43" y="126"/>
                  <a:pt x="43" y="126"/>
                  <a:pt x="43" y="126"/>
                </a:cubicBezTo>
                <a:cubicBezTo>
                  <a:pt x="43" y="135"/>
                  <a:pt x="43" y="135"/>
                  <a:pt x="43" y="135"/>
                </a:cubicBezTo>
                <a:cubicBezTo>
                  <a:pt x="129" y="135"/>
                  <a:pt x="129" y="135"/>
                  <a:pt x="129" y="135"/>
                </a:cubicBezTo>
                <a:lnTo>
                  <a:pt x="129" y="126"/>
                </a:lnTo>
                <a:close/>
                <a:moveTo>
                  <a:pt x="208" y="111"/>
                </a:moveTo>
                <a:cubicBezTo>
                  <a:pt x="215" y="101"/>
                  <a:pt x="215" y="101"/>
                  <a:pt x="215" y="101"/>
                </a:cubicBezTo>
                <a:cubicBezTo>
                  <a:pt x="219" y="101"/>
                  <a:pt x="219" y="101"/>
                  <a:pt x="219" y="101"/>
                </a:cubicBezTo>
                <a:cubicBezTo>
                  <a:pt x="219" y="90"/>
                  <a:pt x="219" y="90"/>
                  <a:pt x="219" y="90"/>
                </a:cubicBezTo>
                <a:cubicBezTo>
                  <a:pt x="208" y="106"/>
                  <a:pt x="208" y="106"/>
                  <a:pt x="208" y="106"/>
                </a:cubicBezTo>
                <a:lnTo>
                  <a:pt x="208" y="111"/>
                </a:lnTo>
                <a:close/>
                <a:moveTo>
                  <a:pt x="117" y="92"/>
                </a:moveTo>
                <a:cubicBezTo>
                  <a:pt x="43" y="92"/>
                  <a:pt x="43" y="92"/>
                  <a:pt x="43" y="92"/>
                </a:cubicBezTo>
                <a:cubicBezTo>
                  <a:pt x="43" y="102"/>
                  <a:pt x="43" y="102"/>
                  <a:pt x="43" y="102"/>
                </a:cubicBezTo>
                <a:cubicBezTo>
                  <a:pt x="117" y="102"/>
                  <a:pt x="117" y="102"/>
                  <a:pt x="117" y="102"/>
                </a:cubicBezTo>
                <a:lnTo>
                  <a:pt x="117" y="92"/>
                </a:lnTo>
                <a:close/>
                <a:moveTo>
                  <a:pt x="43" y="235"/>
                </a:moveTo>
                <a:cubicBezTo>
                  <a:pt x="117" y="235"/>
                  <a:pt x="117" y="235"/>
                  <a:pt x="117" y="235"/>
                </a:cubicBezTo>
                <a:cubicBezTo>
                  <a:pt x="117" y="226"/>
                  <a:pt x="117" y="226"/>
                  <a:pt x="117" y="226"/>
                </a:cubicBezTo>
                <a:cubicBezTo>
                  <a:pt x="43" y="226"/>
                  <a:pt x="43" y="226"/>
                  <a:pt x="43" y="226"/>
                </a:cubicBezTo>
                <a:lnTo>
                  <a:pt x="43" y="235"/>
                </a:lnTo>
                <a:close/>
                <a:moveTo>
                  <a:pt x="208" y="287"/>
                </a:moveTo>
                <a:cubicBezTo>
                  <a:pt x="11" y="287"/>
                  <a:pt x="11" y="287"/>
                  <a:pt x="11" y="287"/>
                </a:cubicBezTo>
                <a:cubicBezTo>
                  <a:pt x="11" y="36"/>
                  <a:pt x="11" y="36"/>
                  <a:pt x="11" y="36"/>
                </a:cubicBezTo>
                <a:cubicBezTo>
                  <a:pt x="35" y="36"/>
                  <a:pt x="35" y="36"/>
                  <a:pt x="35" y="36"/>
                </a:cubicBezTo>
                <a:cubicBezTo>
                  <a:pt x="37" y="31"/>
                  <a:pt x="40" y="26"/>
                  <a:pt x="44" y="22"/>
                </a:cubicBezTo>
                <a:cubicBezTo>
                  <a:pt x="0" y="22"/>
                  <a:pt x="0" y="22"/>
                  <a:pt x="0" y="22"/>
                </a:cubicBezTo>
                <a:cubicBezTo>
                  <a:pt x="0" y="300"/>
                  <a:pt x="0" y="300"/>
                  <a:pt x="0" y="300"/>
                </a:cubicBezTo>
                <a:cubicBezTo>
                  <a:pt x="219" y="300"/>
                  <a:pt x="219" y="300"/>
                  <a:pt x="219" y="300"/>
                </a:cubicBezTo>
                <a:cubicBezTo>
                  <a:pt x="219" y="157"/>
                  <a:pt x="219" y="157"/>
                  <a:pt x="219" y="157"/>
                </a:cubicBezTo>
                <a:cubicBezTo>
                  <a:pt x="208" y="173"/>
                  <a:pt x="208" y="173"/>
                  <a:pt x="208" y="173"/>
                </a:cubicBezTo>
                <a:lnTo>
                  <a:pt x="208" y="287"/>
                </a:lnTo>
                <a:close/>
                <a:moveTo>
                  <a:pt x="117" y="159"/>
                </a:moveTo>
                <a:cubicBezTo>
                  <a:pt x="43" y="159"/>
                  <a:pt x="43" y="159"/>
                  <a:pt x="43" y="159"/>
                </a:cubicBezTo>
                <a:cubicBezTo>
                  <a:pt x="43" y="169"/>
                  <a:pt x="43" y="169"/>
                  <a:pt x="43" y="169"/>
                </a:cubicBezTo>
                <a:cubicBezTo>
                  <a:pt x="117" y="169"/>
                  <a:pt x="117" y="169"/>
                  <a:pt x="117" y="169"/>
                </a:cubicBezTo>
                <a:lnTo>
                  <a:pt x="117" y="159"/>
                </a:lnTo>
                <a:close/>
                <a:moveTo>
                  <a:pt x="41" y="36"/>
                </a:moveTo>
                <a:cubicBezTo>
                  <a:pt x="43" y="29"/>
                  <a:pt x="50" y="25"/>
                  <a:pt x="57" y="22"/>
                </a:cubicBezTo>
                <a:cubicBezTo>
                  <a:pt x="63" y="21"/>
                  <a:pt x="71" y="20"/>
                  <a:pt x="77" y="20"/>
                </a:cubicBezTo>
                <a:cubicBezTo>
                  <a:pt x="80" y="20"/>
                  <a:pt x="83" y="20"/>
                  <a:pt x="86" y="20"/>
                </a:cubicBezTo>
                <a:cubicBezTo>
                  <a:pt x="87" y="20"/>
                  <a:pt x="88" y="20"/>
                  <a:pt x="89" y="20"/>
                </a:cubicBezTo>
                <a:cubicBezTo>
                  <a:pt x="89" y="9"/>
                  <a:pt x="98" y="0"/>
                  <a:pt x="110" y="0"/>
                </a:cubicBezTo>
                <a:cubicBezTo>
                  <a:pt x="121" y="0"/>
                  <a:pt x="130" y="9"/>
                  <a:pt x="130" y="20"/>
                </a:cubicBezTo>
                <a:cubicBezTo>
                  <a:pt x="131" y="20"/>
                  <a:pt x="132" y="20"/>
                  <a:pt x="133" y="20"/>
                </a:cubicBezTo>
                <a:cubicBezTo>
                  <a:pt x="136" y="20"/>
                  <a:pt x="139" y="20"/>
                  <a:pt x="142" y="20"/>
                </a:cubicBezTo>
                <a:cubicBezTo>
                  <a:pt x="149" y="20"/>
                  <a:pt x="156" y="21"/>
                  <a:pt x="162" y="22"/>
                </a:cubicBezTo>
                <a:cubicBezTo>
                  <a:pt x="170" y="25"/>
                  <a:pt x="176" y="29"/>
                  <a:pt x="178" y="36"/>
                </a:cubicBezTo>
                <a:cubicBezTo>
                  <a:pt x="179" y="38"/>
                  <a:pt x="179" y="41"/>
                  <a:pt x="179" y="43"/>
                </a:cubicBezTo>
                <a:cubicBezTo>
                  <a:pt x="145" y="43"/>
                  <a:pt x="74" y="43"/>
                  <a:pt x="40" y="43"/>
                </a:cubicBezTo>
                <a:cubicBezTo>
                  <a:pt x="40" y="41"/>
                  <a:pt x="41" y="38"/>
                  <a:pt x="41" y="36"/>
                </a:cubicBezTo>
                <a:close/>
                <a:moveTo>
                  <a:pt x="99" y="20"/>
                </a:moveTo>
                <a:cubicBezTo>
                  <a:pt x="103" y="20"/>
                  <a:pt x="106" y="20"/>
                  <a:pt x="110" y="20"/>
                </a:cubicBezTo>
                <a:cubicBezTo>
                  <a:pt x="113" y="20"/>
                  <a:pt x="116" y="20"/>
                  <a:pt x="120" y="20"/>
                </a:cubicBezTo>
                <a:cubicBezTo>
                  <a:pt x="119" y="15"/>
                  <a:pt x="115" y="11"/>
                  <a:pt x="110" y="11"/>
                </a:cubicBezTo>
                <a:cubicBezTo>
                  <a:pt x="104" y="11"/>
                  <a:pt x="100" y="15"/>
                  <a:pt x="99" y="20"/>
                </a:cubicBezTo>
                <a:close/>
                <a:moveTo>
                  <a:pt x="190" y="269"/>
                </a:moveTo>
                <a:cubicBezTo>
                  <a:pt x="29" y="269"/>
                  <a:pt x="29" y="269"/>
                  <a:pt x="29" y="269"/>
                </a:cubicBezTo>
                <a:cubicBezTo>
                  <a:pt x="29" y="59"/>
                  <a:pt x="29" y="59"/>
                  <a:pt x="29" y="59"/>
                </a:cubicBezTo>
                <a:cubicBezTo>
                  <a:pt x="190" y="59"/>
                  <a:pt x="190" y="59"/>
                  <a:pt x="190" y="59"/>
                </a:cubicBezTo>
                <a:cubicBezTo>
                  <a:pt x="190" y="71"/>
                  <a:pt x="190" y="71"/>
                  <a:pt x="190" y="71"/>
                </a:cubicBezTo>
                <a:cubicBezTo>
                  <a:pt x="200" y="57"/>
                  <a:pt x="200" y="57"/>
                  <a:pt x="200" y="57"/>
                </a:cubicBezTo>
                <a:cubicBezTo>
                  <a:pt x="200" y="49"/>
                  <a:pt x="200" y="49"/>
                  <a:pt x="200" y="49"/>
                </a:cubicBezTo>
                <a:cubicBezTo>
                  <a:pt x="19" y="49"/>
                  <a:pt x="19" y="49"/>
                  <a:pt x="19" y="49"/>
                </a:cubicBezTo>
                <a:cubicBezTo>
                  <a:pt x="19" y="278"/>
                  <a:pt x="19" y="278"/>
                  <a:pt x="19" y="278"/>
                </a:cubicBezTo>
                <a:cubicBezTo>
                  <a:pt x="200" y="278"/>
                  <a:pt x="200" y="278"/>
                  <a:pt x="200" y="278"/>
                </a:cubicBezTo>
                <a:cubicBezTo>
                  <a:pt x="200" y="185"/>
                  <a:pt x="200" y="185"/>
                  <a:pt x="200" y="185"/>
                </a:cubicBezTo>
                <a:cubicBezTo>
                  <a:pt x="190" y="199"/>
                  <a:pt x="190" y="199"/>
                  <a:pt x="190" y="199"/>
                </a:cubicBezTo>
                <a:lnTo>
                  <a:pt x="190" y="269"/>
                </a:lnTo>
                <a:close/>
                <a:moveTo>
                  <a:pt x="200" y="119"/>
                </a:moveTo>
                <a:cubicBezTo>
                  <a:pt x="190" y="133"/>
                  <a:pt x="190" y="133"/>
                  <a:pt x="190" y="133"/>
                </a:cubicBezTo>
                <a:cubicBezTo>
                  <a:pt x="190" y="138"/>
                  <a:pt x="190" y="138"/>
                  <a:pt x="190" y="138"/>
                </a:cubicBezTo>
                <a:cubicBezTo>
                  <a:pt x="200" y="124"/>
                  <a:pt x="200" y="124"/>
                  <a:pt x="200" y="124"/>
                </a:cubicBezTo>
                <a:lnTo>
                  <a:pt x="200" y="119"/>
                </a:lnTo>
                <a:close/>
                <a:moveTo>
                  <a:pt x="215" y="35"/>
                </a:moveTo>
                <a:cubicBezTo>
                  <a:pt x="219" y="35"/>
                  <a:pt x="219" y="35"/>
                  <a:pt x="219" y="35"/>
                </a:cubicBezTo>
                <a:cubicBezTo>
                  <a:pt x="219" y="22"/>
                  <a:pt x="219" y="22"/>
                  <a:pt x="219" y="22"/>
                </a:cubicBezTo>
                <a:cubicBezTo>
                  <a:pt x="175" y="22"/>
                  <a:pt x="175" y="22"/>
                  <a:pt x="175" y="22"/>
                </a:cubicBezTo>
                <a:cubicBezTo>
                  <a:pt x="179" y="26"/>
                  <a:pt x="182" y="30"/>
                  <a:pt x="184" y="36"/>
                </a:cubicBezTo>
                <a:cubicBezTo>
                  <a:pt x="208" y="36"/>
                  <a:pt x="208" y="36"/>
                  <a:pt x="208" y="36"/>
                </a:cubicBezTo>
                <a:cubicBezTo>
                  <a:pt x="208" y="44"/>
                  <a:pt x="208" y="44"/>
                  <a:pt x="208" y="44"/>
                </a:cubicBezTo>
                <a:lnTo>
                  <a:pt x="215" y="35"/>
                </a:lnTo>
                <a:close/>
                <a:moveTo>
                  <a:pt x="246" y="41"/>
                </a:moveTo>
                <a:cubicBezTo>
                  <a:pt x="182" y="134"/>
                  <a:pt x="182" y="134"/>
                  <a:pt x="182" y="134"/>
                </a:cubicBezTo>
                <a:cubicBezTo>
                  <a:pt x="155" y="134"/>
                  <a:pt x="155" y="134"/>
                  <a:pt x="155" y="134"/>
                </a:cubicBezTo>
                <a:cubicBezTo>
                  <a:pt x="129" y="92"/>
                  <a:pt x="129" y="92"/>
                  <a:pt x="129" y="92"/>
                </a:cubicBezTo>
                <a:cubicBezTo>
                  <a:pt x="156" y="92"/>
                  <a:pt x="156" y="92"/>
                  <a:pt x="156" y="92"/>
                </a:cubicBezTo>
                <a:cubicBezTo>
                  <a:pt x="169" y="113"/>
                  <a:pt x="169" y="113"/>
                  <a:pt x="169" y="113"/>
                </a:cubicBezTo>
                <a:cubicBezTo>
                  <a:pt x="218" y="41"/>
                  <a:pt x="218" y="41"/>
                  <a:pt x="218" y="41"/>
                </a:cubicBezTo>
                <a:lnTo>
                  <a:pt x="246" y="41"/>
                </a:lnTo>
                <a:close/>
                <a:moveTo>
                  <a:pt x="246" y="107"/>
                </a:moveTo>
                <a:cubicBezTo>
                  <a:pt x="182" y="201"/>
                  <a:pt x="182" y="201"/>
                  <a:pt x="182" y="201"/>
                </a:cubicBezTo>
                <a:cubicBezTo>
                  <a:pt x="155" y="201"/>
                  <a:pt x="155" y="201"/>
                  <a:pt x="155" y="201"/>
                </a:cubicBezTo>
                <a:cubicBezTo>
                  <a:pt x="129" y="159"/>
                  <a:pt x="129" y="159"/>
                  <a:pt x="129" y="159"/>
                </a:cubicBezTo>
                <a:cubicBezTo>
                  <a:pt x="156" y="159"/>
                  <a:pt x="156" y="159"/>
                  <a:pt x="156" y="159"/>
                </a:cubicBezTo>
                <a:cubicBezTo>
                  <a:pt x="169" y="180"/>
                  <a:pt x="169" y="180"/>
                  <a:pt x="169" y="180"/>
                </a:cubicBezTo>
                <a:cubicBezTo>
                  <a:pt x="218" y="107"/>
                  <a:pt x="218" y="107"/>
                  <a:pt x="218" y="107"/>
                </a:cubicBezTo>
                <a:lnTo>
                  <a:pt x="246" y="107"/>
                </a:lnTo>
                <a:close/>
              </a:path>
            </a:pathLst>
          </a:custGeom>
          <a:solidFill>
            <a:srgbClr val="FFFFFF"/>
          </a:solidFill>
          <a:ln>
            <a:noFill/>
          </a:ln>
        </p:spPr>
        <p:txBody>
          <a:bodyPr vert="horz" wrap="square" lIns="83943" tIns="41972" rIns="83943" bIns="41972"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32" b="0" i="0" u="none" strike="noStrike" kern="0" cap="none" spc="0" normalizeH="0" baseline="0" noProof="0" dirty="0">
              <a:ln>
                <a:noFill/>
              </a:ln>
              <a:solidFill>
                <a:sysClr val="windowText" lastClr="000000"/>
              </a:solidFill>
              <a:effectLst/>
              <a:uLnTx/>
              <a:uFillTx/>
            </a:endParaRPr>
          </a:p>
        </p:txBody>
      </p:sp>
      <p:sp>
        <p:nvSpPr>
          <p:cNvPr id="26" name="Freeform 25"/>
          <p:cNvSpPr>
            <a:spLocks noEditPoints="1"/>
          </p:cNvSpPr>
          <p:nvPr/>
        </p:nvSpPr>
        <p:spPr bwMode="black">
          <a:xfrm>
            <a:off x="7719475" y="1192419"/>
            <a:ext cx="620922" cy="476907"/>
          </a:xfrm>
          <a:custGeom>
            <a:avLst/>
            <a:gdLst>
              <a:gd name="T0" fmla="*/ 300 w 300"/>
              <a:gd name="T1" fmla="*/ 201 h 255"/>
              <a:gd name="T2" fmla="*/ 288 w 300"/>
              <a:gd name="T3" fmla="*/ 210 h 255"/>
              <a:gd name="T4" fmla="*/ 285 w 300"/>
              <a:gd name="T5" fmla="*/ 214 h 255"/>
              <a:gd name="T6" fmla="*/ 266 w 300"/>
              <a:gd name="T7" fmla="*/ 230 h 255"/>
              <a:gd name="T8" fmla="*/ 229 w 300"/>
              <a:gd name="T9" fmla="*/ 245 h 255"/>
              <a:gd name="T10" fmla="*/ 169 w 300"/>
              <a:gd name="T11" fmla="*/ 253 h 255"/>
              <a:gd name="T12" fmla="*/ 47 w 300"/>
              <a:gd name="T13" fmla="*/ 231 h 255"/>
              <a:gd name="T14" fmla="*/ 47 w 300"/>
              <a:gd name="T15" fmla="*/ 186 h 255"/>
              <a:gd name="T16" fmla="*/ 89 w 300"/>
              <a:gd name="T17" fmla="*/ 168 h 255"/>
              <a:gd name="T18" fmla="*/ 130 w 300"/>
              <a:gd name="T19" fmla="*/ 171 h 255"/>
              <a:gd name="T20" fmla="*/ 163 w 300"/>
              <a:gd name="T21" fmla="*/ 174 h 255"/>
              <a:gd name="T22" fmla="*/ 198 w 300"/>
              <a:gd name="T23" fmla="*/ 169 h 255"/>
              <a:gd name="T24" fmla="*/ 219 w 300"/>
              <a:gd name="T25" fmla="*/ 182 h 255"/>
              <a:gd name="T26" fmla="*/ 201 w 300"/>
              <a:gd name="T27" fmla="*/ 195 h 255"/>
              <a:gd name="T28" fmla="*/ 174 w 300"/>
              <a:gd name="T29" fmla="*/ 194 h 255"/>
              <a:gd name="T30" fmla="*/ 144 w 300"/>
              <a:gd name="T31" fmla="*/ 202 h 255"/>
              <a:gd name="T32" fmla="*/ 177 w 300"/>
              <a:gd name="T33" fmla="*/ 217 h 255"/>
              <a:gd name="T34" fmla="*/ 223 w 300"/>
              <a:gd name="T35" fmla="*/ 218 h 255"/>
              <a:gd name="T36" fmla="*/ 255 w 300"/>
              <a:gd name="T37" fmla="*/ 209 h 255"/>
              <a:gd name="T38" fmla="*/ 287 w 300"/>
              <a:gd name="T39" fmla="*/ 193 h 255"/>
              <a:gd name="T40" fmla="*/ 300 w 300"/>
              <a:gd name="T41" fmla="*/ 201 h 255"/>
              <a:gd name="T42" fmla="*/ 34 w 300"/>
              <a:gd name="T43" fmla="*/ 173 h 255"/>
              <a:gd name="T44" fmla="*/ 0 w 300"/>
              <a:gd name="T45" fmla="*/ 173 h 255"/>
              <a:gd name="T46" fmla="*/ 0 w 300"/>
              <a:gd name="T47" fmla="*/ 240 h 255"/>
              <a:gd name="T48" fmla="*/ 34 w 300"/>
              <a:gd name="T49" fmla="*/ 240 h 255"/>
              <a:gd name="T50" fmla="*/ 39 w 300"/>
              <a:gd name="T51" fmla="*/ 235 h 255"/>
              <a:gd name="T52" fmla="*/ 39 w 300"/>
              <a:gd name="T53" fmla="*/ 177 h 255"/>
              <a:gd name="T54" fmla="*/ 34 w 300"/>
              <a:gd name="T55" fmla="*/ 173 h 255"/>
              <a:gd name="T56" fmla="*/ 246 w 300"/>
              <a:gd name="T57" fmla="*/ 24 h 255"/>
              <a:gd name="T58" fmla="*/ 246 w 300"/>
              <a:gd name="T59" fmla="*/ 147 h 255"/>
              <a:gd name="T60" fmla="*/ 123 w 300"/>
              <a:gd name="T61" fmla="*/ 147 h 255"/>
              <a:gd name="T62" fmla="*/ 123 w 300"/>
              <a:gd name="T63" fmla="*/ 122 h 255"/>
              <a:gd name="T64" fmla="*/ 99 w 300"/>
              <a:gd name="T65" fmla="*/ 122 h 255"/>
              <a:gd name="T66" fmla="*/ 99 w 300"/>
              <a:gd name="T67" fmla="*/ 0 h 255"/>
              <a:gd name="T68" fmla="*/ 221 w 300"/>
              <a:gd name="T69" fmla="*/ 0 h 255"/>
              <a:gd name="T70" fmla="*/ 221 w 300"/>
              <a:gd name="T71" fmla="*/ 24 h 255"/>
              <a:gd name="T72" fmla="*/ 246 w 300"/>
              <a:gd name="T73" fmla="*/ 24 h 255"/>
              <a:gd name="T74" fmla="*/ 123 w 300"/>
              <a:gd name="T75" fmla="*/ 116 h 255"/>
              <a:gd name="T76" fmla="*/ 123 w 300"/>
              <a:gd name="T77" fmla="*/ 24 h 255"/>
              <a:gd name="T78" fmla="*/ 215 w 300"/>
              <a:gd name="T79" fmla="*/ 24 h 255"/>
              <a:gd name="T80" fmla="*/ 215 w 300"/>
              <a:gd name="T81" fmla="*/ 6 h 255"/>
              <a:gd name="T82" fmla="*/ 105 w 300"/>
              <a:gd name="T83" fmla="*/ 6 h 255"/>
              <a:gd name="T84" fmla="*/ 105 w 300"/>
              <a:gd name="T85" fmla="*/ 116 h 255"/>
              <a:gd name="T86" fmla="*/ 123 w 300"/>
              <a:gd name="T87" fmla="*/ 116 h 255"/>
              <a:gd name="T88" fmla="*/ 224 w 300"/>
              <a:gd name="T89" fmla="*/ 85 h 255"/>
              <a:gd name="T90" fmla="*/ 183 w 300"/>
              <a:gd name="T91" fmla="*/ 56 h 255"/>
              <a:gd name="T92" fmla="*/ 183 w 300"/>
              <a:gd name="T93" fmla="*/ 76 h 255"/>
              <a:gd name="T94" fmla="*/ 145 w 300"/>
              <a:gd name="T95" fmla="*/ 76 h 255"/>
              <a:gd name="T96" fmla="*/ 145 w 300"/>
              <a:gd name="T97" fmla="*/ 94 h 255"/>
              <a:gd name="T98" fmla="*/ 183 w 300"/>
              <a:gd name="T99" fmla="*/ 94 h 255"/>
              <a:gd name="T100" fmla="*/ 183 w 300"/>
              <a:gd name="T101" fmla="*/ 115 h 255"/>
              <a:gd name="T102" fmla="*/ 224 w 300"/>
              <a:gd name="T103" fmla="*/ 8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0" h="255">
                <a:moveTo>
                  <a:pt x="300" y="201"/>
                </a:moveTo>
                <a:cubicBezTo>
                  <a:pt x="300" y="201"/>
                  <a:pt x="299" y="202"/>
                  <a:pt x="288" y="210"/>
                </a:cubicBezTo>
                <a:cubicBezTo>
                  <a:pt x="288" y="210"/>
                  <a:pt x="286" y="214"/>
                  <a:pt x="285" y="214"/>
                </a:cubicBezTo>
                <a:cubicBezTo>
                  <a:pt x="280" y="218"/>
                  <a:pt x="275" y="223"/>
                  <a:pt x="266" y="230"/>
                </a:cubicBezTo>
                <a:cubicBezTo>
                  <a:pt x="257" y="231"/>
                  <a:pt x="238" y="240"/>
                  <a:pt x="229" y="245"/>
                </a:cubicBezTo>
                <a:cubicBezTo>
                  <a:pt x="212" y="244"/>
                  <a:pt x="187" y="248"/>
                  <a:pt x="169" y="253"/>
                </a:cubicBezTo>
                <a:cubicBezTo>
                  <a:pt x="143" y="249"/>
                  <a:pt x="140" y="255"/>
                  <a:pt x="47" y="231"/>
                </a:cubicBezTo>
                <a:cubicBezTo>
                  <a:pt x="47" y="231"/>
                  <a:pt x="47" y="194"/>
                  <a:pt x="47" y="186"/>
                </a:cubicBezTo>
                <a:cubicBezTo>
                  <a:pt x="64" y="182"/>
                  <a:pt x="69" y="171"/>
                  <a:pt x="89" y="168"/>
                </a:cubicBezTo>
                <a:cubicBezTo>
                  <a:pt x="103" y="166"/>
                  <a:pt x="116" y="167"/>
                  <a:pt x="130" y="171"/>
                </a:cubicBezTo>
                <a:cubicBezTo>
                  <a:pt x="139" y="174"/>
                  <a:pt x="148" y="176"/>
                  <a:pt x="163" y="174"/>
                </a:cubicBezTo>
                <a:cubicBezTo>
                  <a:pt x="176" y="173"/>
                  <a:pt x="181" y="169"/>
                  <a:pt x="198" y="169"/>
                </a:cubicBezTo>
                <a:cubicBezTo>
                  <a:pt x="209" y="169"/>
                  <a:pt x="220" y="176"/>
                  <a:pt x="219" y="182"/>
                </a:cubicBezTo>
                <a:cubicBezTo>
                  <a:pt x="219" y="188"/>
                  <a:pt x="208" y="194"/>
                  <a:pt x="201" y="195"/>
                </a:cubicBezTo>
                <a:cubicBezTo>
                  <a:pt x="185" y="195"/>
                  <a:pt x="189" y="194"/>
                  <a:pt x="174" y="194"/>
                </a:cubicBezTo>
                <a:cubicBezTo>
                  <a:pt x="156" y="194"/>
                  <a:pt x="155" y="197"/>
                  <a:pt x="144" y="202"/>
                </a:cubicBezTo>
                <a:cubicBezTo>
                  <a:pt x="155" y="205"/>
                  <a:pt x="162" y="209"/>
                  <a:pt x="177" y="217"/>
                </a:cubicBezTo>
                <a:cubicBezTo>
                  <a:pt x="193" y="215"/>
                  <a:pt x="209" y="217"/>
                  <a:pt x="223" y="218"/>
                </a:cubicBezTo>
                <a:cubicBezTo>
                  <a:pt x="235" y="215"/>
                  <a:pt x="241" y="210"/>
                  <a:pt x="255" y="209"/>
                </a:cubicBezTo>
                <a:cubicBezTo>
                  <a:pt x="264" y="202"/>
                  <a:pt x="276" y="191"/>
                  <a:pt x="287" y="193"/>
                </a:cubicBezTo>
                <a:cubicBezTo>
                  <a:pt x="293" y="194"/>
                  <a:pt x="300" y="201"/>
                  <a:pt x="300" y="201"/>
                </a:cubicBezTo>
                <a:close/>
                <a:moveTo>
                  <a:pt x="34" y="173"/>
                </a:moveTo>
                <a:cubicBezTo>
                  <a:pt x="0" y="173"/>
                  <a:pt x="0" y="173"/>
                  <a:pt x="0" y="173"/>
                </a:cubicBezTo>
                <a:cubicBezTo>
                  <a:pt x="0" y="240"/>
                  <a:pt x="0" y="240"/>
                  <a:pt x="0" y="240"/>
                </a:cubicBezTo>
                <a:cubicBezTo>
                  <a:pt x="34" y="240"/>
                  <a:pt x="34" y="240"/>
                  <a:pt x="34" y="240"/>
                </a:cubicBezTo>
                <a:cubicBezTo>
                  <a:pt x="37" y="240"/>
                  <a:pt x="39" y="238"/>
                  <a:pt x="39" y="235"/>
                </a:cubicBezTo>
                <a:cubicBezTo>
                  <a:pt x="39" y="177"/>
                  <a:pt x="39" y="177"/>
                  <a:pt x="39" y="177"/>
                </a:cubicBezTo>
                <a:cubicBezTo>
                  <a:pt x="39" y="175"/>
                  <a:pt x="37" y="173"/>
                  <a:pt x="34" y="173"/>
                </a:cubicBezTo>
                <a:close/>
                <a:moveTo>
                  <a:pt x="246" y="24"/>
                </a:moveTo>
                <a:cubicBezTo>
                  <a:pt x="246" y="147"/>
                  <a:pt x="246" y="147"/>
                  <a:pt x="246" y="147"/>
                </a:cubicBezTo>
                <a:cubicBezTo>
                  <a:pt x="123" y="147"/>
                  <a:pt x="123" y="147"/>
                  <a:pt x="123" y="147"/>
                </a:cubicBezTo>
                <a:cubicBezTo>
                  <a:pt x="123" y="122"/>
                  <a:pt x="123" y="122"/>
                  <a:pt x="123" y="122"/>
                </a:cubicBezTo>
                <a:cubicBezTo>
                  <a:pt x="99" y="122"/>
                  <a:pt x="99" y="122"/>
                  <a:pt x="99" y="122"/>
                </a:cubicBezTo>
                <a:cubicBezTo>
                  <a:pt x="99" y="0"/>
                  <a:pt x="99" y="0"/>
                  <a:pt x="99" y="0"/>
                </a:cubicBezTo>
                <a:cubicBezTo>
                  <a:pt x="221" y="0"/>
                  <a:pt x="221" y="0"/>
                  <a:pt x="221" y="0"/>
                </a:cubicBezTo>
                <a:cubicBezTo>
                  <a:pt x="221" y="24"/>
                  <a:pt x="221" y="24"/>
                  <a:pt x="221" y="24"/>
                </a:cubicBezTo>
                <a:lnTo>
                  <a:pt x="246" y="24"/>
                </a:lnTo>
                <a:close/>
                <a:moveTo>
                  <a:pt x="123" y="116"/>
                </a:moveTo>
                <a:cubicBezTo>
                  <a:pt x="123" y="24"/>
                  <a:pt x="123" y="24"/>
                  <a:pt x="123" y="24"/>
                </a:cubicBezTo>
                <a:cubicBezTo>
                  <a:pt x="215" y="24"/>
                  <a:pt x="215" y="24"/>
                  <a:pt x="215" y="24"/>
                </a:cubicBezTo>
                <a:cubicBezTo>
                  <a:pt x="215" y="6"/>
                  <a:pt x="215" y="6"/>
                  <a:pt x="215" y="6"/>
                </a:cubicBezTo>
                <a:cubicBezTo>
                  <a:pt x="105" y="6"/>
                  <a:pt x="105" y="6"/>
                  <a:pt x="105" y="6"/>
                </a:cubicBezTo>
                <a:cubicBezTo>
                  <a:pt x="105" y="116"/>
                  <a:pt x="105" y="116"/>
                  <a:pt x="105" y="116"/>
                </a:cubicBezTo>
                <a:lnTo>
                  <a:pt x="123" y="116"/>
                </a:lnTo>
                <a:close/>
                <a:moveTo>
                  <a:pt x="224" y="85"/>
                </a:moveTo>
                <a:cubicBezTo>
                  <a:pt x="183" y="56"/>
                  <a:pt x="183" y="56"/>
                  <a:pt x="183" y="56"/>
                </a:cubicBezTo>
                <a:cubicBezTo>
                  <a:pt x="183" y="76"/>
                  <a:pt x="183" y="76"/>
                  <a:pt x="183" y="76"/>
                </a:cubicBezTo>
                <a:cubicBezTo>
                  <a:pt x="145" y="76"/>
                  <a:pt x="145" y="76"/>
                  <a:pt x="145" y="76"/>
                </a:cubicBezTo>
                <a:cubicBezTo>
                  <a:pt x="145" y="94"/>
                  <a:pt x="145" y="94"/>
                  <a:pt x="145" y="94"/>
                </a:cubicBezTo>
                <a:cubicBezTo>
                  <a:pt x="183" y="94"/>
                  <a:pt x="183" y="94"/>
                  <a:pt x="183" y="94"/>
                </a:cubicBezTo>
                <a:cubicBezTo>
                  <a:pt x="183" y="115"/>
                  <a:pt x="183" y="115"/>
                  <a:pt x="183" y="115"/>
                </a:cubicBezTo>
                <a:lnTo>
                  <a:pt x="224" y="85"/>
                </a:lnTo>
                <a:close/>
              </a:path>
            </a:pathLst>
          </a:custGeom>
          <a:solidFill>
            <a:srgbClr val="FFFFFF"/>
          </a:solidFill>
          <a:ln>
            <a:noFill/>
          </a:ln>
        </p:spPr>
        <p:txBody>
          <a:bodyPr vert="horz" wrap="square" lIns="83943" tIns="41972" rIns="83943" bIns="41972"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32" b="0" i="0" u="none" strike="noStrike" kern="0" cap="none" spc="0" normalizeH="0" baseline="0" noProof="0" dirty="0">
              <a:ln>
                <a:noFill/>
              </a:ln>
              <a:solidFill>
                <a:sysClr val="windowText" lastClr="000000"/>
              </a:solidFill>
              <a:effectLst/>
              <a:uLnTx/>
              <a:uFillTx/>
            </a:endParaRPr>
          </a:p>
        </p:txBody>
      </p:sp>
      <p:sp>
        <p:nvSpPr>
          <p:cNvPr id="27" name="Freeform 15"/>
          <p:cNvSpPr>
            <a:spLocks noEditPoints="1"/>
          </p:cNvSpPr>
          <p:nvPr/>
        </p:nvSpPr>
        <p:spPr bwMode="black">
          <a:xfrm>
            <a:off x="9819427" y="1283869"/>
            <a:ext cx="386259" cy="383223"/>
          </a:xfrm>
          <a:custGeom>
            <a:avLst/>
            <a:gdLst>
              <a:gd name="T0" fmla="*/ 455 w 708"/>
              <a:gd name="T1" fmla="*/ 121 h 709"/>
              <a:gd name="T2" fmla="*/ 392 w 708"/>
              <a:gd name="T3" fmla="*/ 121 h 709"/>
              <a:gd name="T4" fmla="*/ 392 w 708"/>
              <a:gd name="T5" fmla="*/ 206 h 709"/>
              <a:gd name="T6" fmla="*/ 316 w 708"/>
              <a:gd name="T7" fmla="*/ 206 h 709"/>
              <a:gd name="T8" fmla="*/ 316 w 708"/>
              <a:gd name="T9" fmla="*/ 121 h 709"/>
              <a:gd name="T10" fmla="*/ 250 w 708"/>
              <a:gd name="T11" fmla="*/ 121 h 709"/>
              <a:gd name="T12" fmla="*/ 354 w 708"/>
              <a:gd name="T13" fmla="*/ 0 h 709"/>
              <a:gd name="T14" fmla="*/ 455 w 708"/>
              <a:gd name="T15" fmla="*/ 121 h 709"/>
              <a:gd name="T16" fmla="*/ 205 w 708"/>
              <a:gd name="T17" fmla="*/ 371 h 709"/>
              <a:gd name="T18" fmla="*/ 139 w 708"/>
              <a:gd name="T19" fmla="*/ 371 h 709"/>
              <a:gd name="T20" fmla="*/ 139 w 708"/>
              <a:gd name="T21" fmla="*/ 456 h 709"/>
              <a:gd name="T22" fmla="*/ 63 w 708"/>
              <a:gd name="T23" fmla="*/ 456 h 709"/>
              <a:gd name="T24" fmla="*/ 63 w 708"/>
              <a:gd name="T25" fmla="*/ 371 h 709"/>
              <a:gd name="T26" fmla="*/ 0 w 708"/>
              <a:gd name="T27" fmla="*/ 371 h 709"/>
              <a:gd name="T28" fmla="*/ 101 w 708"/>
              <a:gd name="T29" fmla="*/ 251 h 709"/>
              <a:gd name="T30" fmla="*/ 205 w 708"/>
              <a:gd name="T31" fmla="*/ 371 h 709"/>
              <a:gd name="T32" fmla="*/ 205 w 708"/>
              <a:gd name="T33" fmla="*/ 503 h 709"/>
              <a:gd name="T34" fmla="*/ 0 w 708"/>
              <a:gd name="T35" fmla="*/ 503 h 709"/>
              <a:gd name="T36" fmla="*/ 0 w 708"/>
              <a:gd name="T37" fmla="*/ 709 h 709"/>
              <a:gd name="T38" fmla="*/ 205 w 708"/>
              <a:gd name="T39" fmla="*/ 709 h 709"/>
              <a:gd name="T40" fmla="*/ 205 w 708"/>
              <a:gd name="T41" fmla="*/ 503 h 709"/>
              <a:gd name="T42" fmla="*/ 708 w 708"/>
              <a:gd name="T43" fmla="*/ 503 h 709"/>
              <a:gd name="T44" fmla="*/ 503 w 708"/>
              <a:gd name="T45" fmla="*/ 503 h 709"/>
              <a:gd name="T46" fmla="*/ 503 w 708"/>
              <a:gd name="T47" fmla="*/ 709 h 709"/>
              <a:gd name="T48" fmla="*/ 708 w 708"/>
              <a:gd name="T49" fmla="*/ 709 h 709"/>
              <a:gd name="T50" fmla="*/ 708 w 708"/>
              <a:gd name="T51" fmla="*/ 503 h 709"/>
              <a:gd name="T52" fmla="*/ 708 w 708"/>
              <a:gd name="T53" fmla="*/ 0 h 709"/>
              <a:gd name="T54" fmla="*/ 503 w 708"/>
              <a:gd name="T55" fmla="*/ 0 h 709"/>
              <a:gd name="T56" fmla="*/ 503 w 708"/>
              <a:gd name="T57" fmla="*/ 206 h 709"/>
              <a:gd name="T58" fmla="*/ 708 w 708"/>
              <a:gd name="T59" fmla="*/ 206 h 709"/>
              <a:gd name="T60" fmla="*/ 708 w 708"/>
              <a:gd name="T61" fmla="*/ 0 h 709"/>
              <a:gd name="T62" fmla="*/ 708 w 708"/>
              <a:gd name="T63" fmla="*/ 251 h 709"/>
              <a:gd name="T64" fmla="*/ 503 w 708"/>
              <a:gd name="T65" fmla="*/ 251 h 709"/>
              <a:gd name="T66" fmla="*/ 503 w 708"/>
              <a:gd name="T67" fmla="*/ 456 h 709"/>
              <a:gd name="T68" fmla="*/ 708 w 708"/>
              <a:gd name="T69" fmla="*/ 456 h 709"/>
              <a:gd name="T70" fmla="*/ 708 w 708"/>
              <a:gd name="T71" fmla="*/ 251 h 709"/>
              <a:gd name="T72" fmla="*/ 455 w 708"/>
              <a:gd name="T73" fmla="*/ 251 h 709"/>
              <a:gd name="T74" fmla="*/ 250 w 708"/>
              <a:gd name="T75" fmla="*/ 251 h 709"/>
              <a:gd name="T76" fmla="*/ 250 w 708"/>
              <a:gd name="T77" fmla="*/ 456 h 709"/>
              <a:gd name="T78" fmla="*/ 455 w 708"/>
              <a:gd name="T79" fmla="*/ 456 h 709"/>
              <a:gd name="T80" fmla="*/ 455 w 708"/>
              <a:gd name="T81" fmla="*/ 251 h 709"/>
              <a:gd name="T82" fmla="*/ 455 w 708"/>
              <a:gd name="T83" fmla="*/ 503 h 709"/>
              <a:gd name="T84" fmla="*/ 250 w 708"/>
              <a:gd name="T85" fmla="*/ 503 h 709"/>
              <a:gd name="T86" fmla="*/ 250 w 708"/>
              <a:gd name="T87" fmla="*/ 709 h 709"/>
              <a:gd name="T88" fmla="*/ 455 w 708"/>
              <a:gd name="T89" fmla="*/ 709 h 709"/>
              <a:gd name="T90" fmla="*/ 455 w 708"/>
              <a:gd name="T91" fmla="*/ 503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8" h="709">
                <a:moveTo>
                  <a:pt x="455" y="121"/>
                </a:moveTo>
                <a:lnTo>
                  <a:pt x="392" y="121"/>
                </a:lnTo>
                <a:lnTo>
                  <a:pt x="392" y="206"/>
                </a:lnTo>
                <a:lnTo>
                  <a:pt x="316" y="206"/>
                </a:lnTo>
                <a:lnTo>
                  <a:pt x="316" y="121"/>
                </a:lnTo>
                <a:lnTo>
                  <a:pt x="250" y="121"/>
                </a:lnTo>
                <a:lnTo>
                  <a:pt x="354" y="0"/>
                </a:lnTo>
                <a:lnTo>
                  <a:pt x="455" y="121"/>
                </a:lnTo>
                <a:close/>
                <a:moveTo>
                  <a:pt x="205" y="371"/>
                </a:moveTo>
                <a:lnTo>
                  <a:pt x="139" y="371"/>
                </a:lnTo>
                <a:lnTo>
                  <a:pt x="139" y="456"/>
                </a:lnTo>
                <a:lnTo>
                  <a:pt x="63" y="456"/>
                </a:lnTo>
                <a:lnTo>
                  <a:pt x="63" y="371"/>
                </a:lnTo>
                <a:lnTo>
                  <a:pt x="0" y="371"/>
                </a:lnTo>
                <a:lnTo>
                  <a:pt x="101" y="251"/>
                </a:lnTo>
                <a:lnTo>
                  <a:pt x="205" y="371"/>
                </a:lnTo>
                <a:close/>
                <a:moveTo>
                  <a:pt x="205" y="503"/>
                </a:moveTo>
                <a:lnTo>
                  <a:pt x="0" y="503"/>
                </a:lnTo>
                <a:lnTo>
                  <a:pt x="0" y="709"/>
                </a:lnTo>
                <a:lnTo>
                  <a:pt x="205" y="709"/>
                </a:lnTo>
                <a:lnTo>
                  <a:pt x="205" y="503"/>
                </a:lnTo>
                <a:close/>
                <a:moveTo>
                  <a:pt x="708" y="503"/>
                </a:moveTo>
                <a:lnTo>
                  <a:pt x="503" y="503"/>
                </a:lnTo>
                <a:lnTo>
                  <a:pt x="503" y="709"/>
                </a:lnTo>
                <a:lnTo>
                  <a:pt x="708" y="709"/>
                </a:lnTo>
                <a:lnTo>
                  <a:pt x="708" y="503"/>
                </a:lnTo>
                <a:close/>
                <a:moveTo>
                  <a:pt x="708" y="0"/>
                </a:moveTo>
                <a:lnTo>
                  <a:pt x="503" y="0"/>
                </a:lnTo>
                <a:lnTo>
                  <a:pt x="503" y="206"/>
                </a:lnTo>
                <a:lnTo>
                  <a:pt x="708" y="206"/>
                </a:lnTo>
                <a:lnTo>
                  <a:pt x="708" y="0"/>
                </a:lnTo>
                <a:close/>
                <a:moveTo>
                  <a:pt x="708" y="251"/>
                </a:moveTo>
                <a:lnTo>
                  <a:pt x="503" y="251"/>
                </a:lnTo>
                <a:lnTo>
                  <a:pt x="503" y="456"/>
                </a:lnTo>
                <a:lnTo>
                  <a:pt x="708" y="456"/>
                </a:lnTo>
                <a:lnTo>
                  <a:pt x="708" y="251"/>
                </a:lnTo>
                <a:close/>
                <a:moveTo>
                  <a:pt x="455" y="251"/>
                </a:moveTo>
                <a:lnTo>
                  <a:pt x="250" y="251"/>
                </a:lnTo>
                <a:lnTo>
                  <a:pt x="250" y="456"/>
                </a:lnTo>
                <a:lnTo>
                  <a:pt x="455" y="456"/>
                </a:lnTo>
                <a:lnTo>
                  <a:pt x="455" y="251"/>
                </a:lnTo>
                <a:close/>
                <a:moveTo>
                  <a:pt x="455" y="503"/>
                </a:moveTo>
                <a:lnTo>
                  <a:pt x="250" y="503"/>
                </a:lnTo>
                <a:lnTo>
                  <a:pt x="250" y="709"/>
                </a:lnTo>
                <a:lnTo>
                  <a:pt x="455" y="709"/>
                </a:lnTo>
                <a:lnTo>
                  <a:pt x="455" y="503"/>
                </a:lnTo>
                <a:close/>
              </a:path>
            </a:pathLst>
          </a:custGeom>
          <a:solidFill>
            <a:srgbClr val="FFFFFF"/>
          </a:solidFill>
          <a:ln>
            <a:noFill/>
          </a:ln>
        </p:spPr>
        <p:txBody>
          <a:bodyPr vert="horz" wrap="square" lIns="83943" tIns="41972" rIns="83943" bIns="41972"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32" b="0" i="0" u="none" strike="noStrike" kern="0" cap="none" spc="0" normalizeH="0" baseline="0" noProof="0" dirty="0">
              <a:ln>
                <a:noFill/>
              </a:ln>
              <a:solidFill>
                <a:sysClr val="windowText" lastClr="000000"/>
              </a:solidFill>
              <a:effectLst/>
              <a:uLnTx/>
              <a:uFillTx/>
            </a:endParaRPr>
          </a:p>
        </p:txBody>
      </p:sp>
      <p:sp>
        <p:nvSpPr>
          <p:cNvPr id="31" name="Freeform 9"/>
          <p:cNvSpPr>
            <a:spLocks noChangeAspect="1" noEditPoints="1"/>
          </p:cNvSpPr>
          <p:nvPr/>
        </p:nvSpPr>
        <p:spPr bwMode="auto">
          <a:xfrm>
            <a:off x="1794461" y="1261666"/>
            <a:ext cx="550135" cy="450434"/>
          </a:xfrm>
          <a:custGeom>
            <a:avLst/>
            <a:gdLst>
              <a:gd name="T0" fmla="*/ 116 w 128"/>
              <a:gd name="T1" fmla="*/ 36 h 104"/>
              <a:gd name="T2" fmla="*/ 124 w 128"/>
              <a:gd name="T3" fmla="*/ 20 h 104"/>
              <a:gd name="T4" fmla="*/ 104 w 128"/>
              <a:gd name="T5" fmla="*/ 0 h 104"/>
              <a:gd name="T6" fmla="*/ 84 w 128"/>
              <a:gd name="T7" fmla="*/ 20 h 104"/>
              <a:gd name="T8" fmla="*/ 92 w 128"/>
              <a:gd name="T9" fmla="*/ 36 h 104"/>
              <a:gd name="T10" fmla="*/ 84 w 128"/>
              <a:gd name="T11" fmla="*/ 43 h 104"/>
              <a:gd name="T12" fmla="*/ 64 w 128"/>
              <a:gd name="T13" fmla="*/ 32 h 104"/>
              <a:gd name="T14" fmla="*/ 44 w 128"/>
              <a:gd name="T15" fmla="*/ 43 h 104"/>
              <a:gd name="T16" fmla="*/ 36 w 128"/>
              <a:gd name="T17" fmla="*/ 36 h 104"/>
              <a:gd name="T18" fmla="*/ 44 w 128"/>
              <a:gd name="T19" fmla="*/ 20 h 104"/>
              <a:gd name="T20" fmla="*/ 24 w 128"/>
              <a:gd name="T21" fmla="*/ 0 h 104"/>
              <a:gd name="T22" fmla="*/ 4 w 128"/>
              <a:gd name="T23" fmla="*/ 20 h 104"/>
              <a:gd name="T24" fmla="*/ 12 w 128"/>
              <a:gd name="T25" fmla="*/ 36 h 104"/>
              <a:gd name="T26" fmla="*/ 0 w 128"/>
              <a:gd name="T27" fmla="*/ 56 h 104"/>
              <a:gd name="T28" fmla="*/ 8 w 128"/>
              <a:gd name="T29" fmla="*/ 56 h 104"/>
              <a:gd name="T30" fmla="*/ 24 w 128"/>
              <a:gd name="T31" fmla="*/ 40 h 104"/>
              <a:gd name="T32" fmla="*/ 40 w 128"/>
              <a:gd name="T33" fmla="*/ 56 h 104"/>
              <a:gd name="T34" fmla="*/ 50 w 128"/>
              <a:gd name="T35" fmla="*/ 76 h 104"/>
              <a:gd name="T36" fmla="*/ 32 w 128"/>
              <a:gd name="T37" fmla="*/ 104 h 104"/>
              <a:gd name="T38" fmla="*/ 40 w 128"/>
              <a:gd name="T39" fmla="*/ 104 h 104"/>
              <a:gd name="T40" fmla="*/ 64 w 128"/>
              <a:gd name="T41" fmla="*/ 80 h 104"/>
              <a:gd name="T42" fmla="*/ 88 w 128"/>
              <a:gd name="T43" fmla="*/ 104 h 104"/>
              <a:gd name="T44" fmla="*/ 96 w 128"/>
              <a:gd name="T45" fmla="*/ 104 h 104"/>
              <a:gd name="T46" fmla="*/ 78 w 128"/>
              <a:gd name="T47" fmla="*/ 76 h 104"/>
              <a:gd name="T48" fmla="*/ 88 w 128"/>
              <a:gd name="T49" fmla="*/ 56 h 104"/>
              <a:gd name="T50" fmla="*/ 104 w 128"/>
              <a:gd name="T51" fmla="*/ 40 h 104"/>
              <a:gd name="T52" fmla="*/ 120 w 128"/>
              <a:gd name="T53" fmla="*/ 56 h 104"/>
              <a:gd name="T54" fmla="*/ 128 w 128"/>
              <a:gd name="T55" fmla="*/ 56 h 104"/>
              <a:gd name="T56" fmla="*/ 116 w 128"/>
              <a:gd name="T57" fmla="*/ 36 h 104"/>
              <a:gd name="T58" fmla="*/ 12 w 128"/>
              <a:gd name="T59" fmla="*/ 20 h 104"/>
              <a:gd name="T60" fmla="*/ 24 w 128"/>
              <a:gd name="T61" fmla="*/ 8 h 104"/>
              <a:gd name="T62" fmla="*/ 36 w 128"/>
              <a:gd name="T63" fmla="*/ 20 h 104"/>
              <a:gd name="T64" fmla="*/ 24 w 128"/>
              <a:gd name="T65" fmla="*/ 32 h 104"/>
              <a:gd name="T66" fmla="*/ 12 w 128"/>
              <a:gd name="T67" fmla="*/ 20 h 104"/>
              <a:gd name="T68" fmla="*/ 64 w 128"/>
              <a:gd name="T69" fmla="*/ 72 h 104"/>
              <a:gd name="T70" fmla="*/ 48 w 128"/>
              <a:gd name="T71" fmla="*/ 56 h 104"/>
              <a:gd name="T72" fmla="*/ 64 w 128"/>
              <a:gd name="T73" fmla="*/ 40 h 104"/>
              <a:gd name="T74" fmla="*/ 80 w 128"/>
              <a:gd name="T75" fmla="*/ 56 h 104"/>
              <a:gd name="T76" fmla="*/ 64 w 128"/>
              <a:gd name="T77" fmla="*/ 72 h 104"/>
              <a:gd name="T78" fmla="*/ 92 w 128"/>
              <a:gd name="T79" fmla="*/ 20 h 104"/>
              <a:gd name="T80" fmla="*/ 104 w 128"/>
              <a:gd name="T81" fmla="*/ 8 h 104"/>
              <a:gd name="T82" fmla="*/ 116 w 128"/>
              <a:gd name="T83" fmla="*/ 20 h 104"/>
              <a:gd name="T84" fmla="*/ 104 w 128"/>
              <a:gd name="T85" fmla="*/ 32 h 104"/>
              <a:gd name="T86" fmla="*/ 92 w 128"/>
              <a:gd name="T87"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8" h="104">
                <a:moveTo>
                  <a:pt x="116" y="36"/>
                </a:moveTo>
                <a:cubicBezTo>
                  <a:pt x="121" y="32"/>
                  <a:pt x="124" y="26"/>
                  <a:pt x="124" y="20"/>
                </a:cubicBezTo>
                <a:cubicBezTo>
                  <a:pt x="124" y="9"/>
                  <a:pt x="115" y="0"/>
                  <a:pt x="104" y="0"/>
                </a:cubicBezTo>
                <a:cubicBezTo>
                  <a:pt x="93" y="0"/>
                  <a:pt x="84" y="9"/>
                  <a:pt x="84" y="20"/>
                </a:cubicBezTo>
                <a:cubicBezTo>
                  <a:pt x="84" y="26"/>
                  <a:pt x="87" y="32"/>
                  <a:pt x="92" y="36"/>
                </a:cubicBezTo>
                <a:cubicBezTo>
                  <a:pt x="89" y="38"/>
                  <a:pt x="86" y="40"/>
                  <a:pt x="84" y="43"/>
                </a:cubicBezTo>
                <a:cubicBezTo>
                  <a:pt x="80" y="36"/>
                  <a:pt x="72" y="32"/>
                  <a:pt x="64" y="32"/>
                </a:cubicBezTo>
                <a:cubicBezTo>
                  <a:pt x="56" y="32"/>
                  <a:pt x="48" y="36"/>
                  <a:pt x="44" y="43"/>
                </a:cubicBezTo>
                <a:cubicBezTo>
                  <a:pt x="42" y="40"/>
                  <a:pt x="39" y="38"/>
                  <a:pt x="36" y="36"/>
                </a:cubicBezTo>
                <a:cubicBezTo>
                  <a:pt x="41" y="32"/>
                  <a:pt x="44" y="26"/>
                  <a:pt x="44" y="20"/>
                </a:cubicBezTo>
                <a:cubicBezTo>
                  <a:pt x="44" y="9"/>
                  <a:pt x="35" y="0"/>
                  <a:pt x="24" y="0"/>
                </a:cubicBezTo>
                <a:cubicBezTo>
                  <a:pt x="13" y="0"/>
                  <a:pt x="4" y="9"/>
                  <a:pt x="4" y="20"/>
                </a:cubicBezTo>
                <a:cubicBezTo>
                  <a:pt x="4" y="26"/>
                  <a:pt x="7" y="32"/>
                  <a:pt x="12" y="36"/>
                </a:cubicBezTo>
                <a:cubicBezTo>
                  <a:pt x="5" y="40"/>
                  <a:pt x="0" y="48"/>
                  <a:pt x="0" y="56"/>
                </a:cubicBezTo>
                <a:cubicBezTo>
                  <a:pt x="8" y="56"/>
                  <a:pt x="8" y="56"/>
                  <a:pt x="8" y="56"/>
                </a:cubicBezTo>
                <a:cubicBezTo>
                  <a:pt x="8" y="47"/>
                  <a:pt x="15" y="40"/>
                  <a:pt x="24" y="40"/>
                </a:cubicBezTo>
                <a:cubicBezTo>
                  <a:pt x="33" y="40"/>
                  <a:pt x="40" y="47"/>
                  <a:pt x="40" y="56"/>
                </a:cubicBezTo>
                <a:cubicBezTo>
                  <a:pt x="40" y="64"/>
                  <a:pt x="44" y="71"/>
                  <a:pt x="50" y="76"/>
                </a:cubicBezTo>
                <a:cubicBezTo>
                  <a:pt x="39" y="81"/>
                  <a:pt x="32" y="92"/>
                  <a:pt x="32" y="104"/>
                </a:cubicBezTo>
                <a:cubicBezTo>
                  <a:pt x="40" y="104"/>
                  <a:pt x="40" y="104"/>
                  <a:pt x="40" y="104"/>
                </a:cubicBezTo>
                <a:cubicBezTo>
                  <a:pt x="40" y="91"/>
                  <a:pt x="51" y="80"/>
                  <a:pt x="64" y="80"/>
                </a:cubicBezTo>
                <a:cubicBezTo>
                  <a:pt x="77" y="80"/>
                  <a:pt x="88" y="91"/>
                  <a:pt x="88" y="104"/>
                </a:cubicBezTo>
                <a:cubicBezTo>
                  <a:pt x="96" y="104"/>
                  <a:pt x="96" y="104"/>
                  <a:pt x="96" y="104"/>
                </a:cubicBezTo>
                <a:cubicBezTo>
                  <a:pt x="96" y="92"/>
                  <a:pt x="89" y="81"/>
                  <a:pt x="78" y="76"/>
                </a:cubicBezTo>
                <a:cubicBezTo>
                  <a:pt x="84" y="71"/>
                  <a:pt x="88" y="64"/>
                  <a:pt x="88" y="56"/>
                </a:cubicBezTo>
                <a:cubicBezTo>
                  <a:pt x="88" y="47"/>
                  <a:pt x="95" y="40"/>
                  <a:pt x="104" y="40"/>
                </a:cubicBezTo>
                <a:cubicBezTo>
                  <a:pt x="113" y="40"/>
                  <a:pt x="120" y="47"/>
                  <a:pt x="120" y="56"/>
                </a:cubicBezTo>
                <a:cubicBezTo>
                  <a:pt x="128" y="56"/>
                  <a:pt x="128" y="56"/>
                  <a:pt x="128" y="56"/>
                </a:cubicBezTo>
                <a:cubicBezTo>
                  <a:pt x="128" y="48"/>
                  <a:pt x="123" y="40"/>
                  <a:pt x="116" y="36"/>
                </a:cubicBezTo>
                <a:moveTo>
                  <a:pt x="12" y="20"/>
                </a:moveTo>
                <a:cubicBezTo>
                  <a:pt x="12" y="14"/>
                  <a:pt x="17" y="8"/>
                  <a:pt x="24" y="8"/>
                </a:cubicBezTo>
                <a:cubicBezTo>
                  <a:pt x="31" y="8"/>
                  <a:pt x="36" y="14"/>
                  <a:pt x="36" y="20"/>
                </a:cubicBezTo>
                <a:cubicBezTo>
                  <a:pt x="36" y="27"/>
                  <a:pt x="31" y="32"/>
                  <a:pt x="24" y="32"/>
                </a:cubicBezTo>
                <a:cubicBezTo>
                  <a:pt x="17" y="32"/>
                  <a:pt x="12" y="27"/>
                  <a:pt x="12" y="20"/>
                </a:cubicBezTo>
                <a:moveTo>
                  <a:pt x="64" y="72"/>
                </a:moveTo>
                <a:cubicBezTo>
                  <a:pt x="55" y="72"/>
                  <a:pt x="48" y="65"/>
                  <a:pt x="48" y="56"/>
                </a:cubicBezTo>
                <a:cubicBezTo>
                  <a:pt x="48" y="47"/>
                  <a:pt x="55" y="40"/>
                  <a:pt x="64" y="40"/>
                </a:cubicBezTo>
                <a:cubicBezTo>
                  <a:pt x="73" y="40"/>
                  <a:pt x="80" y="47"/>
                  <a:pt x="80" y="56"/>
                </a:cubicBezTo>
                <a:cubicBezTo>
                  <a:pt x="80" y="65"/>
                  <a:pt x="73" y="72"/>
                  <a:pt x="64" y="72"/>
                </a:cubicBezTo>
                <a:moveTo>
                  <a:pt x="92" y="20"/>
                </a:moveTo>
                <a:cubicBezTo>
                  <a:pt x="92" y="14"/>
                  <a:pt x="97" y="8"/>
                  <a:pt x="104" y="8"/>
                </a:cubicBezTo>
                <a:cubicBezTo>
                  <a:pt x="111" y="8"/>
                  <a:pt x="116" y="14"/>
                  <a:pt x="116" y="20"/>
                </a:cubicBezTo>
                <a:cubicBezTo>
                  <a:pt x="116" y="27"/>
                  <a:pt x="111" y="32"/>
                  <a:pt x="104" y="32"/>
                </a:cubicBezTo>
                <a:cubicBezTo>
                  <a:pt x="97" y="32"/>
                  <a:pt x="92" y="27"/>
                  <a:pt x="92" y="20"/>
                </a:cubicBezTo>
              </a:path>
            </a:pathLst>
          </a:custGeom>
          <a:solidFill>
            <a:srgbClr val="FFFFFF"/>
          </a:solidFill>
          <a:ln>
            <a:noFill/>
          </a:ln>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ndParaRPr>
          </a:p>
        </p:txBody>
      </p:sp>
      <p:sp>
        <p:nvSpPr>
          <p:cNvPr id="32" name="Rectangle 31"/>
          <p:cNvSpPr/>
          <p:nvPr/>
        </p:nvSpPr>
        <p:spPr bwMode="auto">
          <a:xfrm>
            <a:off x="2437369" y="1179631"/>
            <a:ext cx="1919968" cy="98214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3" rIns="91427" bIns="146283" numCol="1" spcCol="0" rtlCol="0" fromWordArt="0" anchor="ctr" anchorCtr="0" forceAA="0" compatLnSpc="1">
            <a:prstTxWarp prst="textNoShape">
              <a:avLst/>
            </a:prstTxWarp>
            <a:noAutofit/>
          </a:bodyPr>
          <a:lstStyle/>
          <a:p>
            <a:pPr marL="0" marR="0" lvl="0" indent="0"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small"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a:p>
            <a:pPr marL="0" marR="0" lvl="0" indent="0" defTabSz="932293" eaLnBrk="1" fontAlgn="base" latinLnBrk="0" hangingPunct="1">
              <a:lnSpc>
                <a:spcPct val="90000"/>
              </a:lnSpc>
              <a:spcBef>
                <a:spcPct val="0"/>
              </a:spcBef>
              <a:spcAft>
                <a:spcPct val="0"/>
              </a:spcAft>
              <a:buClrTx/>
              <a:buSzTx/>
              <a:buFontTx/>
              <a:buNone/>
              <a:tabLst/>
              <a:defRPr/>
            </a:pPr>
            <a:r>
              <a:rPr kumimoji="0" lang="en-US" sz="2400" b="0" i="0" u="none" strike="noStrike" kern="0" cap="small"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Analytics &amp; Integration </a:t>
            </a:r>
          </a:p>
        </p:txBody>
      </p:sp>
      <p:grpSp>
        <p:nvGrpSpPr>
          <p:cNvPr id="33" name="Group 32"/>
          <p:cNvGrpSpPr/>
          <p:nvPr/>
        </p:nvGrpSpPr>
        <p:grpSpPr bwMode="black">
          <a:xfrm>
            <a:off x="3841600" y="1288025"/>
            <a:ext cx="436940" cy="228037"/>
            <a:chOff x="3422650" y="3467100"/>
            <a:chExt cx="533400" cy="549275"/>
          </a:xfrm>
          <a:solidFill>
            <a:srgbClr val="FFFFFF"/>
          </a:solidFill>
        </p:grpSpPr>
        <p:sp>
          <p:nvSpPr>
            <p:cNvPr id="34" name="Freeform 82"/>
            <p:cNvSpPr>
              <a:spLocks noEditPoints="1"/>
            </p:cNvSpPr>
            <p:nvPr/>
          </p:nvSpPr>
          <p:spPr bwMode="black">
            <a:xfrm>
              <a:off x="3422650" y="3467100"/>
              <a:ext cx="533400" cy="533400"/>
            </a:xfrm>
            <a:custGeom>
              <a:avLst/>
              <a:gdLst>
                <a:gd name="T0" fmla="*/ 590 w 2193"/>
                <a:gd name="T1" fmla="*/ 531 h 2197"/>
                <a:gd name="T2" fmla="*/ 1140 w 2193"/>
                <a:gd name="T3" fmla="*/ 364 h 2197"/>
                <a:gd name="T4" fmla="*/ 1100 w 2193"/>
                <a:gd name="T5" fmla="*/ 435 h 2197"/>
                <a:gd name="T6" fmla="*/ 1066 w 2193"/>
                <a:gd name="T7" fmla="*/ 405 h 2197"/>
                <a:gd name="T8" fmla="*/ 1025 w 2193"/>
                <a:gd name="T9" fmla="*/ 503 h 2197"/>
                <a:gd name="T10" fmla="*/ 951 w 2193"/>
                <a:gd name="T11" fmla="*/ 405 h 2197"/>
                <a:gd name="T12" fmla="*/ 992 w 2193"/>
                <a:gd name="T13" fmla="*/ 503 h 2197"/>
                <a:gd name="T14" fmla="*/ 877 w 2193"/>
                <a:gd name="T15" fmla="*/ 364 h 2197"/>
                <a:gd name="T16" fmla="*/ 917 w 2193"/>
                <a:gd name="T17" fmla="*/ 544 h 2197"/>
                <a:gd name="T18" fmla="*/ 802 w 2193"/>
                <a:gd name="T19" fmla="*/ 435 h 2197"/>
                <a:gd name="T20" fmla="*/ 802 w 2193"/>
                <a:gd name="T21" fmla="*/ 544 h 2197"/>
                <a:gd name="T22" fmla="*/ 768 w 2193"/>
                <a:gd name="T23" fmla="*/ 435 h 2197"/>
                <a:gd name="T24" fmla="*/ 727 w 2193"/>
                <a:gd name="T25" fmla="*/ 503 h 2197"/>
                <a:gd name="T26" fmla="*/ 693 w 2193"/>
                <a:gd name="T27" fmla="*/ 476 h 2197"/>
                <a:gd name="T28" fmla="*/ 655 w 2193"/>
                <a:gd name="T29" fmla="*/ 282 h 2197"/>
                <a:gd name="T30" fmla="*/ 655 w 2193"/>
                <a:gd name="T31" fmla="*/ 282 h 2197"/>
                <a:gd name="T32" fmla="*/ 1140 w 2193"/>
                <a:gd name="T33" fmla="*/ 92 h 2197"/>
                <a:gd name="T34" fmla="*/ 1100 w 2193"/>
                <a:gd name="T35" fmla="*/ 191 h 2197"/>
                <a:gd name="T36" fmla="*/ 1025 w 2193"/>
                <a:gd name="T37" fmla="*/ 92 h 2197"/>
                <a:gd name="T38" fmla="*/ 1066 w 2193"/>
                <a:gd name="T39" fmla="*/ 191 h 2197"/>
                <a:gd name="T40" fmla="*/ 951 w 2193"/>
                <a:gd name="T41" fmla="*/ 52 h 2197"/>
                <a:gd name="T42" fmla="*/ 992 w 2193"/>
                <a:gd name="T43" fmla="*/ 231 h 2197"/>
                <a:gd name="T44" fmla="*/ 877 w 2193"/>
                <a:gd name="T45" fmla="*/ 123 h 2197"/>
                <a:gd name="T46" fmla="*/ 877 w 2193"/>
                <a:gd name="T47" fmla="*/ 231 h 2197"/>
                <a:gd name="T48" fmla="*/ 842 w 2193"/>
                <a:gd name="T49" fmla="*/ 123 h 2197"/>
                <a:gd name="T50" fmla="*/ 802 w 2193"/>
                <a:gd name="T51" fmla="*/ 191 h 2197"/>
                <a:gd name="T52" fmla="*/ 768 w 2193"/>
                <a:gd name="T53" fmla="*/ 163 h 2197"/>
                <a:gd name="T54" fmla="*/ 653 w 2193"/>
                <a:gd name="T55" fmla="*/ 52 h 2197"/>
                <a:gd name="T56" fmla="*/ 653 w 2193"/>
                <a:gd name="T57" fmla="*/ 163 h 2197"/>
                <a:gd name="T58" fmla="*/ 1315 w 2193"/>
                <a:gd name="T59" fmla="*/ 2023 h 2197"/>
                <a:gd name="T60" fmla="*/ 1444 w 2193"/>
                <a:gd name="T61" fmla="*/ 2179 h 2197"/>
                <a:gd name="T62" fmla="*/ 1597 w 2193"/>
                <a:gd name="T63" fmla="*/ 1488 h 2197"/>
                <a:gd name="T64" fmla="*/ 2182 w 2193"/>
                <a:gd name="T65" fmla="*/ 1590 h 2197"/>
                <a:gd name="T66" fmla="*/ 925 w 2193"/>
                <a:gd name="T67" fmla="*/ 1617 h 2197"/>
                <a:gd name="T68" fmla="*/ 1137 w 2193"/>
                <a:gd name="T69" fmla="*/ 1617 h 2197"/>
                <a:gd name="T70" fmla="*/ 2090 w 2193"/>
                <a:gd name="T71" fmla="*/ 1142 h 2197"/>
                <a:gd name="T72" fmla="*/ 1538 w 2193"/>
                <a:gd name="T73" fmla="*/ 908 h 2197"/>
                <a:gd name="T74" fmla="*/ 1043 w 2193"/>
                <a:gd name="T75" fmla="*/ 908 h 2197"/>
                <a:gd name="T76" fmla="*/ 103 w 2193"/>
                <a:gd name="T77" fmla="*/ 1377 h 2197"/>
                <a:gd name="T78" fmla="*/ 1675 w 2193"/>
                <a:gd name="T79" fmla="*/ 1407 h 2197"/>
                <a:gd name="T80" fmla="*/ 1268 w 2193"/>
                <a:gd name="T81" fmla="*/ 1660 h 2197"/>
                <a:gd name="T82" fmla="*/ 1268 w 2193"/>
                <a:gd name="T83" fmla="*/ 1660 h 2197"/>
                <a:gd name="T84" fmla="*/ 1140 w 2193"/>
                <a:gd name="T85" fmla="*/ 788 h 2197"/>
                <a:gd name="T86" fmla="*/ 1025 w 2193"/>
                <a:gd name="T87" fmla="*/ 677 h 2197"/>
                <a:gd name="T88" fmla="*/ 1025 w 2193"/>
                <a:gd name="T89" fmla="*/ 788 h 2197"/>
                <a:gd name="T90" fmla="*/ 653 w 2193"/>
                <a:gd name="T91" fmla="*/ 788 h 2197"/>
                <a:gd name="T92" fmla="*/ 693 w 2193"/>
                <a:gd name="T93" fmla="*/ 717 h 2197"/>
                <a:gd name="T94" fmla="*/ 727 w 2193"/>
                <a:gd name="T95" fmla="*/ 748 h 2197"/>
                <a:gd name="T96" fmla="*/ 842 w 2193"/>
                <a:gd name="T97" fmla="*/ 856 h 2197"/>
                <a:gd name="T98" fmla="*/ 842 w 2193"/>
                <a:gd name="T99" fmla="*/ 748 h 2197"/>
                <a:gd name="T100" fmla="*/ 877 w 2193"/>
                <a:gd name="T101" fmla="*/ 856 h 2197"/>
                <a:gd name="T102" fmla="*/ 917 w 2193"/>
                <a:gd name="T103" fmla="*/ 788 h 2197"/>
                <a:gd name="T104" fmla="*/ 951 w 2193"/>
                <a:gd name="T105" fmla="*/ 816 h 2197"/>
                <a:gd name="T106" fmla="*/ 992 w 2193"/>
                <a:gd name="T107" fmla="*/ 717 h 2197"/>
                <a:gd name="T108" fmla="*/ 1066 w 2193"/>
                <a:gd name="T109" fmla="*/ 856 h 2197"/>
                <a:gd name="T110" fmla="*/ 176 w 2193"/>
                <a:gd name="T111" fmla="*/ 1407 h 2197"/>
                <a:gd name="T112" fmla="*/ 0 w 2193"/>
                <a:gd name="T113" fmla="*/ 1622 h 2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93" h="2197">
                  <a:moveTo>
                    <a:pt x="655" y="595"/>
                  </a:moveTo>
                  <a:cubicBezTo>
                    <a:pt x="1538" y="595"/>
                    <a:pt x="1538" y="595"/>
                    <a:pt x="1538" y="595"/>
                  </a:cubicBezTo>
                  <a:cubicBezTo>
                    <a:pt x="1574" y="595"/>
                    <a:pt x="1603" y="566"/>
                    <a:pt x="1603" y="531"/>
                  </a:cubicBezTo>
                  <a:cubicBezTo>
                    <a:pt x="1603" y="377"/>
                    <a:pt x="1603" y="377"/>
                    <a:pt x="1603" y="377"/>
                  </a:cubicBezTo>
                  <a:cubicBezTo>
                    <a:pt x="1603" y="342"/>
                    <a:pt x="1574" y="313"/>
                    <a:pt x="1538" y="313"/>
                  </a:cubicBezTo>
                  <a:cubicBezTo>
                    <a:pt x="655" y="313"/>
                    <a:pt x="655" y="313"/>
                    <a:pt x="655" y="313"/>
                  </a:cubicBezTo>
                  <a:cubicBezTo>
                    <a:pt x="619" y="313"/>
                    <a:pt x="590" y="342"/>
                    <a:pt x="590" y="377"/>
                  </a:cubicBezTo>
                  <a:cubicBezTo>
                    <a:pt x="590" y="531"/>
                    <a:pt x="590" y="531"/>
                    <a:pt x="590" y="531"/>
                  </a:cubicBezTo>
                  <a:cubicBezTo>
                    <a:pt x="590" y="566"/>
                    <a:pt x="619" y="595"/>
                    <a:pt x="655" y="595"/>
                  </a:cubicBezTo>
                  <a:close/>
                  <a:moveTo>
                    <a:pt x="1464" y="403"/>
                  </a:moveTo>
                  <a:cubicBezTo>
                    <a:pt x="1492" y="403"/>
                    <a:pt x="1515" y="426"/>
                    <a:pt x="1515" y="454"/>
                  </a:cubicBezTo>
                  <a:cubicBezTo>
                    <a:pt x="1515" y="482"/>
                    <a:pt x="1492" y="505"/>
                    <a:pt x="1464" y="505"/>
                  </a:cubicBezTo>
                  <a:cubicBezTo>
                    <a:pt x="1436" y="505"/>
                    <a:pt x="1413" y="482"/>
                    <a:pt x="1413" y="454"/>
                  </a:cubicBezTo>
                  <a:cubicBezTo>
                    <a:pt x="1413" y="426"/>
                    <a:pt x="1436" y="403"/>
                    <a:pt x="1464" y="403"/>
                  </a:cubicBezTo>
                  <a:close/>
                  <a:moveTo>
                    <a:pt x="1100" y="364"/>
                  </a:moveTo>
                  <a:cubicBezTo>
                    <a:pt x="1140" y="364"/>
                    <a:pt x="1140" y="364"/>
                    <a:pt x="1140" y="364"/>
                  </a:cubicBezTo>
                  <a:cubicBezTo>
                    <a:pt x="1140" y="405"/>
                    <a:pt x="1140" y="405"/>
                    <a:pt x="1140" y="405"/>
                  </a:cubicBezTo>
                  <a:cubicBezTo>
                    <a:pt x="1100" y="405"/>
                    <a:pt x="1100" y="405"/>
                    <a:pt x="1100" y="405"/>
                  </a:cubicBezTo>
                  <a:lnTo>
                    <a:pt x="1100" y="364"/>
                  </a:lnTo>
                  <a:close/>
                  <a:moveTo>
                    <a:pt x="1100" y="435"/>
                  </a:moveTo>
                  <a:cubicBezTo>
                    <a:pt x="1140" y="435"/>
                    <a:pt x="1140" y="435"/>
                    <a:pt x="1140" y="435"/>
                  </a:cubicBezTo>
                  <a:cubicBezTo>
                    <a:pt x="1140" y="476"/>
                    <a:pt x="1140" y="476"/>
                    <a:pt x="1140" y="476"/>
                  </a:cubicBezTo>
                  <a:cubicBezTo>
                    <a:pt x="1100" y="476"/>
                    <a:pt x="1100" y="476"/>
                    <a:pt x="1100" y="476"/>
                  </a:cubicBezTo>
                  <a:lnTo>
                    <a:pt x="1100" y="435"/>
                  </a:lnTo>
                  <a:close/>
                  <a:moveTo>
                    <a:pt x="1100" y="503"/>
                  </a:moveTo>
                  <a:cubicBezTo>
                    <a:pt x="1140" y="503"/>
                    <a:pt x="1140" y="503"/>
                    <a:pt x="1140" y="503"/>
                  </a:cubicBezTo>
                  <a:cubicBezTo>
                    <a:pt x="1140" y="544"/>
                    <a:pt x="1140" y="544"/>
                    <a:pt x="1140" y="544"/>
                  </a:cubicBezTo>
                  <a:cubicBezTo>
                    <a:pt x="1100" y="544"/>
                    <a:pt x="1100" y="544"/>
                    <a:pt x="1100" y="544"/>
                  </a:cubicBezTo>
                  <a:lnTo>
                    <a:pt x="1100" y="503"/>
                  </a:lnTo>
                  <a:close/>
                  <a:moveTo>
                    <a:pt x="1025" y="364"/>
                  </a:moveTo>
                  <a:cubicBezTo>
                    <a:pt x="1066" y="364"/>
                    <a:pt x="1066" y="364"/>
                    <a:pt x="1066" y="364"/>
                  </a:cubicBezTo>
                  <a:cubicBezTo>
                    <a:pt x="1066" y="405"/>
                    <a:pt x="1066" y="405"/>
                    <a:pt x="1066" y="405"/>
                  </a:cubicBezTo>
                  <a:cubicBezTo>
                    <a:pt x="1025" y="405"/>
                    <a:pt x="1025" y="405"/>
                    <a:pt x="1025" y="405"/>
                  </a:cubicBezTo>
                  <a:lnTo>
                    <a:pt x="1025" y="364"/>
                  </a:lnTo>
                  <a:close/>
                  <a:moveTo>
                    <a:pt x="1025" y="435"/>
                  </a:moveTo>
                  <a:cubicBezTo>
                    <a:pt x="1066" y="435"/>
                    <a:pt x="1066" y="435"/>
                    <a:pt x="1066" y="435"/>
                  </a:cubicBezTo>
                  <a:cubicBezTo>
                    <a:pt x="1066" y="476"/>
                    <a:pt x="1066" y="476"/>
                    <a:pt x="1066" y="476"/>
                  </a:cubicBezTo>
                  <a:cubicBezTo>
                    <a:pt x="1025" y="476"/>
                    <a:pt x="1025" y="476"/>
                    <a:pt x="1025" y="476"/>
                  </a:cubicBezTo>
                  <a:lnTo>
                    <a:pt x="1025" y="435"/>
                  </a:lnTo>
                  <a:close/>
                  <a:moveTo>
                    <a:pt x="1025" y="503"/>
                  </a:moveTo>
                  <a:cubicBezTo>
                    <a:pt x="1066" y="503"/>
                    <a:pt x="1066" y="503"/>
                    <a:pt x="1066" y="503"/>
                  </a:cubicBezTo>
                  <a:cubicBezTo>
                    <a:pt x="1066" y="544"/>
                    <a:pt x="1066" y="544"/>
                    <a:pt x="1066" y="544"/>
                  </a:cubicBezTo>
                  <a:cubicBezTo>
                    <a:pt x="1025" y="544"/>
                    <a:pt x="1025" y="544"/>
                    <a:pt x="1025" y="544"/>
                  </a:cubicBezTo>
                  <a:lnTo>
                    <a:pt x="1025" y="503"/>
                  </a:lnTo>
                  <a:close/>
                  <a:moveTo>
                    <a:pt x="951" y="364"/>
                  </a:moveTo>
                  <a:cubicBezTo>
                    <a:pt x="992" y="364"/>
                    <a:pt x="992" y="364"/>
                    <a:pt x="992" y="364"/>
                  </a:cubicBezTo>
                  <a:cubicBezTo>
                    <a:pt x="992" y="405"/>
                    <a:pt x="992" y="405"/>
                    <a:pt x="992" y="405"/>
                  </a:cubicBezTo>
                  <a:cubicBezTo>
                    <a:pt x="951" y="405"/>
                    <a:pt x="951" y="405"/>
                    <a:pt x="951" y="405"/>
                  </a:cubicBezTo>
                  <a:lnTo>
                    <a:pt x="951" y="364"/>
                  </a:lnTo>
                  <a:close/>
                  <a:moveTo>
                    <a:pt x="951" y="435"/>
                  </a:moveTo>
                  <a:cubicBezTo>
                    <a:pt x="992" y="435"/>
                    <a:pt x="992" y="435"/>
                    <a:pt x="992" y="435"/>
                  </a:cubicBezTo>
                  <a:cubicBezTo>
                    <a:pt x="992" y="476"/>
                    <a:pt x="992" y="476"/>
                    <a:pt x="992" y="476"/>
                  </a:cubicBezTo>
                  <a:cubicBezTo>
                    <a:pt x="951" y="476"/>
                    <a:pt x="951" y="476"/>
                    <a:pt x="951" y="476"/>
                  </a:cubicBezTo>
                  <a:lnTo>
                    <a:pt x="951" y="435"/>
                  </a:lnTo>
                  <a:close/>
                  <a:moveTo>
                    <a:pt x="951" y="503"/>
                  </a:moveTo>
                  <a:cubicBezTo>
                    <a:pt x="992" y="503"/>
                    <a:pt x="992" y="503"/>
                    <a:pt x="992" y="503"/>
                  </a:cubicBezTo>
                  <a:cubicBezTo>
                    <a:pt x="992" y="544"/>
                    <a:pt x="992" y="544"/>
                    <a:pt x="992" y="544"/>
                  </a:cubicBezTo>
                  <a:cubicBezTo>
                    <a:pt x="951" y="544"/>
                    <a:pt x="951" y="544"/>
                    <a:pt x="951" y="544"/>
                  </a:cubicBezTo>
                  <a:lnTo>
                    <a:pt x="951" y="503"/>
                  </a:lnTo>
                  <a:close/>
                  <a:moveTo>
                    <a:pt x="877" y="364"/>
                  </a:moveTo>
                  <a:cubicBezTo>
                    <a:pt x="917" y="364"/>
                    <a:pt x="917" y="364"/>
                    <a:pt x="917" y="364"/>
                  </a:cubicBezTo>
                  <a:cubicBezTo>
                    <a:pt x="917" y="405"/>
                    <a:pt x="917" y="405"/>
                    <a:pt x="917" y="405"/>
                  </a:cubicBezTo>
                  <a:cubicBezTo>
                    <a:pt x="877" y="405"/>
                    <a:pt x="877" y="405"/>
                    <a:pt x="877" y="405"/>
                  </a:cubicBezTo>
                  <a:lnTo>
                    <a:pt x="877" y="364"/>
                  </a:lnTo>
                  <a:close/>
                  <a:moveTo>
                    <a:pt x="877" y="435"/>
                  </a:moveTo>
                  <a:cubicBezTo>
                    <a:pt x="917" y="435"/>
                    <a:pt x="917" y="435"/>
                    <a:pt x="917" y="435"/>
                  </a:cubicBezTo>
                  <a:cubicBezTo>
                    <a:pt x="917" y="476"/>
                    <a:pt x="917" y="476"/>
                    <a:pt x="917" y="476"/>
                  </a:cubicBezTo>
                  <a:cubicBezTo>
                    <a:pt x="877" y="476"/>
                    <a:pt x="877" y="476"/>
                    <a:pt x="877" y="476"/>
                  </a:cubicBezTo>
                  <a:lnTo>
                    <a:pt x="877" y="435"/>
                  </a:lnTo>
                  <a:close/>
                  <a:moveTo>
                    <a:pt x="877" y="503"/>
                  </a:moveTo>
                  <a:cubicBezTo>
                    <a:pt x="917" y="503"/>
                    <a:pt x="917" y="503"/>
                    <a:pt x="917" y="503"/>
                  </a:cubicBezTo>
                  <a:cubicBezTo>
                    <a:pt x="917" y="544"/>
                    <a:pt x="917" y="544"/>
                    <a:pt x="917" y="544"/>
                  </a:cubicBezTo>
                  <a:cubicBezTo>
                    <a:pt x="877" y="544"/>
                    <a:pt x="877" y="544"/>
                    <a:pt x="877" y="544"/>
                  </a:cubicBezTo>
                  <a:lnTo>
                    <a:pt x="877" y="503"/>
                  </a:lnTo>
                  <a:close/>
                  <a:moveTo>
                    <a:pt x="802" y="364"/>
                  </a:moveTo>
                  <a:cubicBezTo>
                    <a:pt x="842" y="364"/>
                    <a:pt x="842" y="364"/>
                    <a:pt x="842" y="364"/>
                  </a:cubicBezTo>
                  <a:cubicBezTo>
                    <a:pt x="842" y="405"/>
                    <a:pt x="842" y="405"/>
                    <a:pt x="842" y="405"/>
                  </a:cubicBezTo>
                  <a:cubicBezTo>
                    <a:pt x="802" y="405"/>
                    <a:pt x="802" y="405"/>
                    <a:pt x="802" y="405"/>
                  </a:cubicBezTo>
                  <a:lnTo>
                    <a:pt x="802" y="364"/>
                  </a:lnTo>
                  <a:close/>
                  <a:moveTo>
                    <a:pt x="802" y="435"/>
                  </a:moveTo>
                  <a:cubicBezTo>
                    <a:pt x="842" y="435"/>
                    <a:pt x="842" y="435"/>
                    <a:pt x="842" y="435"/>
                  </a:cubicBezTo>
                  <a:cubicBezTo>
                    <a:pt x="842" y="476"/>
                    <a:pt x="842" y="476"/>
                    <a:pt x="842" y="476"/>
                  </a:cubicBezTo>
                  <a:cubicBezTo>
                    <a:pt x="802" y="476"/>
                    <a:pt x="802" y="476"/>
                    <a:pt x="802" y="476"/>
                  </a:cubicBezTo>
                  <a:lnTo>
                    <a:pt x="802" y="435"/>
                  </a:lnTo>
                  <a:close/>
                  <a:moveTo>
                    <a:pt x="802" y="503"/>
                  </a:moveTo>
                  <a:cubicBezTo>
                    <a:pt x="842" y="503"/>
                    <a:pt x="842" y="503"/>
                    <a:pt x="842" y="503"/>
                  </a:cubicBezTo>
                  <a:cubicBezTo>
                    <a:pt x="842" y="544"/>
                    <a:pt x="842" y="544"/>
                    <a:pt x="842" y="544"/>
                  </a:cubicBezTo>
                  <a:cubicBezTo>
                    <a:pt x="802" y="544"/>
                    <a:pt x="802" y="544"/>
                    <a:pt x="802" y="544"/>
                  </a:cubicBezTo>
                  <a:lnTo>
                    <a:pt x="802" y="503"/>
                  </a:lnTo>
                  <a:close/>
                  <a:moveTo>
                    <a:pt x="727" y="364"/>
                  </a:moveTo>
                  <a:cubicBezTo>
                    <a:pt x="768" y="364"/>
                    <a:pt x="768" y="364"/>
                    <a:pt x="768" y="364"/>
                  </a:cubicBezTo>
                  <a:cubicBezTo>
                    <a:pt x="768" y="405"/>
                    <a:pt x="768" y="405"/>
                    <a:pt x="768" y="405"/>
                  </a:cubicBezTo>
                  <a:cubicBezTo>
                    <a:pt x="727" y="405"/>
                    <a:pt x="727" y="405"/>
                    <a:pt x="727" y="405"/>
                  </a:cubicBezTo>
                  <a:lnTo>
                    <a:pt x="727" y="364"/>
                  </a:lnTo>
                  <a:close/>
                  <a:moveTo>
                    <a:pt x="727" y="435"/>
                  </a:moveTo>
                  <a:cubicBezTo>
                    <a:pt x="768" y="435"/>
                    <a:pt x="768" y="435"/>
                    <a:pt x="768" y="435"/>
                  </a:cubicBezTo>
                  <a:cubicBezTo>
                    <a:pt x="768" y="476"/>
                    <a:pt x="768" y="476"/>
                    <a:pt x="768" y="476"/>
                  </a:cubicBezTo>
                  <a:cubicBezTo>
                    <a:pt x="727" y="476"/>
                    <a:pt x="727" y="476"/>
                    <a:pt x="727" y="476"/>
                  </a:cubicBezTo>
                  <a:lnTo>
                    <a:pt x="727" y="435"/>
                  </a:lnTo>
                  <a:close/>
                  <a:moveTo>
                    <a:pt x="727" y="503"/>
                  </a:moveTo>
                  <a:cubicBezTo>
                    <a:pt x="768" y="503"/>
                    <a:pt x="768" y="503"/>
                    <a:pt x="768" y="503"/>
                  </a:cubicBezTo>
                  <a:cubicBezTo>
                    <a:pt x="768" y="544"/>
                    <a:pt x="768" y="544"/>
                    <a:pt x="768" y="544"/>
                  </a:cubicBezTo>
                  <a:cubicBezTo>
                    <a:pt x="727" y="544"/>
                    <a:pt x="727" y="544"/>
                    <a:pt x="727" y="544"/>
                  </a:cubicBezTo>
                  <a:lnTo>
                    <a:pt x="727" y="503"/>
                  </a:lnTo>
                  <a:close/>
                  <a:moveTo>
                    <a:pt x="653" y="364"/>
                  </a:moveTo>
                  <a:cubicBezTo>
                    <a:pt x="693" y="364"/>
                    <a:pt x="693" y="364"/>
                    <a:pt x="693" y="364"/>
                  </a:cubicBezTo>
                  <a:cubicBezTo>
                    <a:pt x="693" y="405"/>
                    <a:pt x="693" y="405"/>
                    <a:pt x="693" y="405"/>
                  </a:cubicBezTo>
                  <a:cubicBezTo>
                    <a:pt x="653" y="405"/>
                    <a:pt x="653" y="405"/>
                    <a:pt x="653" y="405"/>
                  </a:cubicBezTo>
                  <a:lnTo>
                    <a:pt x="653" y="364"/>
                  </a:lnTo>
                  <a:close/>
                  <a:moveTo>
                    <a:pt x="653" y="435"/>
                  </a:moveTo>
                  <a:cubicBezTo>
                    <a:pt x="693" y="435"/>
                    <a:pt x="693" y="435"/>
                    <a:pt x="693" y="435"/>
                  </a:cubicBezTo>
                  <a:cubicBezTo>
                    <a:pt x="693" y="476"/>
                    <a:pt x="693" y="476"/>
                    <a:pt x="693" y="476"/>
                  </a:cubicBezTo>
                  <a:cubicBezTo>
                    <a:pt x="653" y="476"/>
                    <a:pt x="653" y="476"/>
                    <a:pt x="653" y="476"/>
                  </a:cubicBezTo>
                  <a:lnTo>
                    <a:pt x="653" y="435"/>
                  </a:lnTo>
                  <a:close/>
                  <a:moveTo>
                    <a:pt x="653" y="503"/>
                  </a:moveTo>
                  <a:cubicBezTo>
                    <a:pt x="693" y="503"/>
                    <a:pt x="693" y="503"/>
                    <a:pt x="693" y="503"/>
                  </a:cubicBezTo>
                  <a:cubicBezTo>
                    <a:pt x="693" y="544"/>
                    <a:pt x="693" y="544"/>
                    <a:pt x="693" y="544"/>
                  </a:cubicBezTo>
                  <a:cubicBezTo>
                    <a:pt x="653" y="544"/>
                    <a:pt x="653" y="544"/>
                    <a:pt x="653" y="544"/>
                  </a:cubicBezTo>
                  <a:lnTo>
                    <a:pt x="653" y="503"/>
                  </a:lnTo>
                  <a:close/>
                  <a:moveTo>
                    <a:pt x="655" y="282"/>
                  </a:moveTo>
                  <a:cubicBezTo>
                    <a:pt x="1538" y="282"/>
                    <a:pt x="1538" y="282"/>
                    <a:pt x="1538" y="282"/>
                  </a:cubicBezTo>
                  <a:cubicBezTo>
                    <a:pt x="1574" y="282"/>
                    <a:pt x="1603" y="254"/>
                    <a:pt x="1603" y="218"/>
                  </a:cubicBezTo>
                  <a:cubicBezTo>
                    <a:pt x="1603" y="65"/>
                    <a:pt x="1603" y="65"/>
                    <a:pt x="1603" y="65"/>
                  </a:cubicBezTo>
                  <a:cubicBezTo>
                    <a:pt x="1603" y="29"/>
                    <a:pt x="1574" y="0"/>
                    <a:pt x="1538" y="0"/>
                  </a:cubicBezTo>
                  <a:cubicBezTo>
                    <a:pt x="655" y="0"/>
                    <a:pt x="655" y="0"/>
                    <a:pt x="655" y="0"/>
                  </a:cubicBezTo>
                  <a:cubicBezTo>
                    <a:pt x="619" y="0"/>
                    <a:pt x="590" y="29"/>
                    <a:pt x="590" y="65"/>
                  </a:cubicBezTo>
                  <a:cubicBezTo>
                    <a:pt x="590" y="218"/>
                    <a:pt x="590" y="218"/>
                    <a:pt x="590" y="218"/>
                  </a:cubicBezTo>
                  <a:cubicBezTo>
                    <a:pt x="590" y="254"/>
                    <a:pt x="619" y="282"/>
                    <a:pt x="655" y="282"/>
                  </a:cubicBezTo>
                  <a:close/>
                  <a:moveTo>
                    <a:pt x="1464" y="90"/>
                  </a:moveTo>
                  <a:cubicBezTo>
                    <a:pt x="1492" y="90"/>
                    <a:pt x="1515" y="113"/>
                    <a:pt x="1515" y="141"/>
                  </a:cubicBezTo>
                  <a:cubicBezTo>
                    <a:pt x="1515" y="170"/>
                    <a:pt x="1492" y="192"/>
                    <a:pt x="1464" y="192"/>
                  </a:cubicBezTo>
                  <a:cubicBezTo>
                    <a:pt x="1436" y="192"/>
                    <a:pt x="1413" y="170"/>
                    <a:pt x="1413" y="141"/>
                  </a:cubicBezTo>
                  <a:cubicBezTo>
                    <a:pt x="1413" y="113"/>
                    <a:pt x="1436" y="90"/>
                    <a:pt x="1464" y="90"/>
                  </a:cubicBezTo>
                  <a:close/>
                  <a:moveTo>
                    <a:pt x="1100" y="52"/>
                  </a:moveTo>
                  <a:cubicBezTo>
                    <a:pt x="1140" y="52"/>
                    <a:pt x="1140" y="52"/>
                    <a:pt x="1140" y="52"/>
                  </a:cubicBezTo>
                  <a:cubicBezTo>
                    <a:pt x="1140" y="92"/>
                    <a:pt x="1140" y="92"/>
                    <a:pt x="1140" y="92"/>
                  </a:cubicBezTo>
                  <a:cubicBezTo>
                    <a:pt x="1100" y="92"/>
                    <a:pt x="1100" y="92"/>
                    <a:pt x="1100" y="92"/>
                  </a:cubicBezTo>
                  <a:lnTo>
                    <a:pt x="1100" y="52"/>
                  </a:lnTo>
                  <a:close/>
                  <a:moveTo>
                    <a:pt x="1100" y="123"/>
                  </a:moveTo>
                  <a:cubicBezTo>
                    <a:pt x="1140" y="123"/>
                    <a:pt x="1140" y="123"/>
                    <a:pt x="1140" y="123"/>
                  </a:cubicBezTo>
                  <a:cubicBezTo>
                    <a:pt x="1140" y="163"/>
                    <a:pt x="1140" y="163"/>
                    <a:pt x="1140" y="163"/>
                  </a:cubicBezTo>
                  <a:cubicBezTo>
                    <a:pt x="1100" y="163"/>
                    <a:pt x="1100" y="163"/>
                    <a:pt x="1100" y="163"/>
                  </a:cubicBezTo>
                  <a:lnTo>
                    <a:pt x="1100" y="123"/>
                  </a:lnTo>
                  <a:close/>
                  <a:moveTo>
                    <a:pt x="1100" y="191"/>
                  </a:moveTo>
                  <a:cubicBezTo>
                    <a:pt x="1140" y="191"/>
                    <a:pt x="1140" y="191"/>
                    <a:pt x="1140" y="191"/>
                  </a:cubicBezTo>
                  <a:cubicBezTo>
                    <a:pt x="1140" y="231"/>
                    <a:pt x="1140" y="231"/>
                    <a:pt x="1140" y="231"/>
                  </a:cubicBezTo>
                  <a:cubicBezTo>
                    <a:pt x="1100" y="231"/>
                    <a:pt x="1100" y="231"/>
                    <a:pt x="1100" y="231"/>
                  </a:cubicBezTo>
                  <a:lnTo>
                    <a:pt x="1100" y="191"/>
                  </a:lnTo>
                  <a:close/>
                  <a:moveTo>
                    <a:pt x="1025" y="52"/>
                  </a:moveTo>
                  <a:cubicBezTo>
                    <a:pt x="1066" y="52"/>
                    <a:pt x="1066" y="52"/>
                    <a:pt x="1066" y="52"/>
                  </a:cubicBezTo>
                  <a:cubicBezTo>
                    <a:pt x="1066" y="92"/>
                    <a:pt x="1066" y="92"/>
                    <a:pt x="1066" y="92"/>
                  </a:cubicBezTo>
                  <a:cubicBezTo>
                    <a:pt x="1025" y="92"/>
                    <a:pt x="1025" y="92"/>
                    <a:pt x="1025" y="92"/>
                  </a:cubicBezTo>
                  <a:lnTo>
                    <a:pt x="1025" y="52"/>
                  </a:lnTo>
                  <a:close/>
                  <a:moveTo>
                    <a:pt x="1025" y="123"/>
                  </a:moveTo>
                  <a:cubicBezTo>
                    <a:pt x="1066" y="123"/>
                    <a:pt x="1066" y="123"/>
                    <a:pt x="1066" y="123"/>
                  </a:cubicBezTo>
                  <a:cubicBezTo>
                    <a:pt x="1066" y="163"/>
                    <a:pt x="1066" y="163"/>
                    <a:pt x="1066" y="163"/>
                  </a:cubicBezTo>
                  <a:cubicBezTo>
                    <a:pt x="1025" y="163"/>
                    <a:pt x="1025" y="163"/>
                    <a:pt x="1025" y="163"/>
                  </a:cubicBezTo>
                  <a:lnTo>
                    <a:pt x="1025" y="123"/>
                  </a:lnTo>
                  <a:close/>
                  <a:moveTo>
                    <a:pt x="1025" y="191"/>
                  </a:moveTo>
                  <a:cubicBezTo>
                    <a:pt x="1066" y="191"/>
                    <a:pt x="1066" y="191"/>
                    <a:pt x="1066" y="191"/>
                  </a:cubicBezTo>
                  <a:cubicBezTo>
                    <a:pt x="1066" y="231"/>
                    <a:pt x="1066" y="231"/>
                    <a:pt x="1066" y="231"/>
                  </a:cubicBezTo>
                  <a:cubicBezTo>
                    <a:pt x="1025" y="231"/>
                    <a:pt x="1025" y="231"/>
                    <a:pt x="1025" y="231"/>
                  </a:cubicBezTo>
                  <a:lnTo>
                    <a:pt x="1025" y="191"/>
                  </a:lnTo>
                  <a:close/>
                  <a:moveTo>
                    <a:pt x="951" y="52"/>
                  </a:moveTo>
                  <a:cubicBezTo>
                    <a:pt x="992" y="52"/>
                    <a:pt x="992" y="52"/>
                    <a:pt x="992" y="52"/>
                  </a:cubicBezTo>
                  <a:cubicBezTo>
                    <a:pt x="992" y="92"/>
                    <a:pt x="992" y="92"/>
                    <a:pt x="992" y="92"/>
                  </a:cubicBezTo>
                  <a:cubicBezTo>
                    <a:pt x="951" y="92"/>
                    <a:pt x="951" y="92"/>
                    <a:pt x="951" y="92"/>
                  </a:cubicBezTo>
                  <a:lnTo>
                    <a:pt x="951" y="52"/>
                  </a:lnTo>
                  <a:close/>
                  <a:moveTo>
                    <a:pt x="951" y="123"/>
                  </a:moveTo>
                  <a:cubicBezTo>
                    <a:pt x="992" y="123"/>
                    <a:pt x="992" y="123"/>
                    <a:pt x="992" y="123"/>
                  </a:cubicBezTo>
                  <a:cubicBezTo>
                    <a:pt x="992" y="163"/>
                    <a:pt x="992" y="163"/>
                    <a:pt x="992" y="163"/>
                  </a:cubicBezTo>
                  <a:cubicBezTo>
                    <a:pt x="951" y="163"/>
                    <a:pt x="951" y="163"/>
                    <a:pt x="951" y="163"/>
                  </a:cubicBezTo>
                  <a:lnTo>
                    <a:pt x="951" y="123"/>
                  </a:lnTo>
                  <a:close/>
                  <a:moveTo>
                    <a:pt x="951" y="191"/>
                  </a:moveTo>
                  <a:cubicBezTo>
                    <a:pt x="992" y="191"/>
                    <a:pt x="992" y="191"/>
                    <a:pt x="992" y="191"/>
                  </a:cubicBezTo>
                  <a:cubicBezTo>
                    <a:pt x="992" y="231"/>
                    <a:pt x="992" y="231"/>
                    <a:pt x="992" y="231"/>
                  </a:cubicBezTo>
                  <a:cubicBezTo>
                    <a:pt x="951" y="231"/>
                    <a:pt x="951" y="231"/>
                    <a:pt x="951" y="231"/>
                  </a:cubicBezTo>
                  <a:lnTo>
                    <a:pt x="951" y="191"/>
                  </a:lnTo>
                  <a:close/>
                  <a:moveTo>
                    <a:pt x="877" y="52"/>
                  </a:moveTo>
                  <a:cubicBezTo>
                    <a:pt x="917" y="52"/>
                    <a:pt x="917" y="52"/>
                    <a:pt x="917" y="52"/>
                  </a:cubicBezTo>
                  <a:cubicBezTo>
                    <a:pt x="917" y="92"/>
                    <a:pt x="917" y="92"/>
                    <a:pt x="917" y="92"/>
                  </a:cubicBezTo>
                  <a:cubicBezTo>
                    <a:pt x="877" y="92"/>
                    <a:pt x="877" y="92"/>
                    <a:pt x="877" y="92"/>
                  </a:cubicBezTo>
                  <a:lnTo>
                    <a:pt x="877" y="52"/>
                  </a:lnTo>
                  <a:close/>
                  <a:moveTo>
                    <a:pt x="877" y="123"/>
                  </a:moveTo>
                  <a:cubicBezTo>
                    <a:pt x="917" y="123"/>
                    <a:pt x="917" y="123"/>
                    <a:pt x="917" y="123"/>
                  </a:cubicBezTo>
                  <a:cubicBezTo>
                    <a:pt x="917" y="163"/>
                    <a:pt x="917" y="163"/>
                    <a:pt x="917" y="163"/>
                  </a:cubicBezTo>
                  <a:cubicBezTo>
                    <a:pt x="877" y="163"/>
                    <a:pt x="877" y="163"/>
                    <a:pt x="877" y="163"/>
                  </a:cubicBezTo>
                  <a:lnTo>
                    <a:pt x="877" y="123"/>
                  </a:lnTo>
                  <a:close/>
                  <a:moveTo>
                    <a:pt x="877" y="191"/>
                  </a:moveTo>
                  <a:cubicBezTo>
                    <a:pt x="917" y="191"/>
                    <a:pt x="917" y="191"/>
                    <a:pt x="917" y="191"/>
                  </a:cubicBezTo>
                  <a:cubicBezTo>
                    <a:pt x="917" y="231"/>
                    <a:pt x="917" y="231"/>
                    <a:pt x="917" y="231"/>
                  </a:cubicBezTo>
                  <a:cubicBezTo>
                    <a:pt x="877" y="231"/>
                    <a:pt x="877" y="231"/>
                    <a:pt x="877" y="231"/>
                  </a:cubicBezTo>
                  <a:lnTo>
                    <a:pt x="877" y="191"/>
                  </a:lnTo>
                  <a:close/>
                  <a:moveTo>
                    <a:pt x="802" y="52"/>
                  </a:moveTo>
                  <a:cubicBezTo>
                    <a:pt x="842" y="52"/>
                    <a:pt x="842" y="52"/>
                    <a:pt x="842" y="52"/>
                  </a:cubicBezTo>
                  <a:cubicBezTo>
                    <a:pt x="842" y="92"/>
                    <a:pt x="842" y="92"/>
                    <a:pt x="842" y="92"/>
                  </a:cubicBezTo>
                  <a:cubicBezTo>
                    <a:pt x="802" y="92"/>
                    <a:pt x="802" y="92"/>
                    <a:pt x="802" y="92"/>
                  </a:cubicBezTo>
                  <a:lnTo>
                    <a:pt x="802" y="52"/>
                  </a:lnTo>
                  <a:close/>
                  <a:moveTo>
                    <a:pt x="802" y="123"/>
                  </a:moveTo>
                  <a:cubicBezTo>
                    <a:pt x="842" y="123"/>
                    <a:pt x="842" y="123"/>
                    <a:pt x="842" y="123"/>
                  </a:cubicBezTo>
                  <a:cubicBezTo>
                    <a:pt x="842" y="163"/>
                    <a:pt x="842" y="163"/>
                    <a:pt x="842" y="163"/>
                  </a:cubicBezTo>
                  <a:cubicBezTo>
                    <a:pt x="802" y="163"/>
                    <a:pt x="802" y="163"/>
                    <a:pt x="802" y="163"/>
                  </a:cubicBezTo>
                  <a:lnTo>
                    <a:pt x="802" y="123"/>
                  </a:lnTo>
                  <a:close/>
                  <a:moveTo>
                    <a:pt x="802" y="191"/>
                  </a:moveTo>
                  <a:cubicBezTo>
                    <a:pt x="842" y="191"/>
                    <a:pt x="842" y="191"/>
                    <a:pt x="842" y="191"/>
                  </a:cubicBezTo>
                  <a:cubicBezTo>
                    <a:pt x="842" y="231"/>
                    <a:pt x="842" y="231"/>
                    <a:pt x="842" y="231"/>
                  </a:cubicBezTo>
                  <a:cubicBezTo>
                    <a:pt x="802" y="231"/>
                    <a:pt x="802" y="231"/>
                    <a:pt x="802" y="231"/>
                  </a:cubicBezTo>
                  <a:lnTo>
                    <a:pt x="802" y="191"/>
                  </a:lnTo>
                  <a:close/>
                  <a:moveTo>
                    <a:pt x="727" y="52"/>
                  </a:moveTo>
                  <a:cubicBezTo>
                    <a:pt x="768" y="52"/>
                    <a:pt x="768" y="52"/>
                    <a:pt x="768" y="52"/>
                  </a:cubicBezTo>
                  <a:cubicBezTo>
                    <a:pt x="768" y="92"/>
                    <a:pt x="768" y="92"/>
                    <a:pt x="768" y="92"/>
                  </a:cubicBezTo>
                  <a:cubicBezTo>
                    <a:pt x="727" y="92"/>
                    <a:pt x="727" y="92"/>
                    <a:pt x="727" y="92"/>
                  </a:cubicBezTo>
                  <a:lnTo>
                    <a:pt x="727" y="52"/>
                  </a:lnTo>
                  <a:close/>
                  <a:moveTo>
                    <a:pt x="727" y="123"/>
                  </a:moveTo>
                  <a:cubicBezTo>
                    <a:pt x="768" y="123"/>
                    <a:pt x="768" y="123"/>
                    <a:pt x="768" y="123"/>
                  </a:cubicBezTo>
                  <a:cubicBezTo>
                    <a:pt x="768" y="163"/>
                    <a:pt x="768" y="163"/>
                    <a:pt x="768" y="163"/>
                  </a:cubicBezTo>
                  <a:cubicBezTo>
                    <a:pt x="727" y="163"/>
                    <a:pt x="727" y="163"/>
                    <a:pt x="727" y="163"/>
                  </a:cubicBezTo>
                  <a:lnTo>
                    <a:pt x="727" y="123"/>
                  </a:lnTo>
                  <a:close/>
                  <a:moveTo>
                    <a:pt x="727" y="191"/>
                  </a:moveTo>
                  <a:cubicBezTo>
                    <a:pt x="768" y="191"/>
                    <a:pt x="768" y="191"/>
                    <a:pt x="768" y="191"/>
                  </a:cubicBezTo>
                  <a:cubicBezTo>
                    <a:pt x="768" y="231"/>
                    <a:pt x="768" y="231"/>
                    <a:pt x="768" y="231"/>
                  </a:cubicBezTo>
                  <a:cubicBezTo>
                    <a:pt x="727" y="231"/>
                    <a:pt x="727" y="231"/>
                    <a:pt x="727" y="231"/>
                  </a:cubicBezTo>
                  <a:lnTo>
                    <a:pt x="727" y="191"/>
                  </a:lnTo>
                  <a:close/>
                  <a:moveTo>
                    <a:pt x="653" y="52"/>
                  </a:moveTo>
                  <a:cubicBezTo>
                    <a:pt x="693" y="52"/>
                    <a:pt x="693" y="52"/>
                    <a:pt x="693" y="52"/>
                  </a:cubicBezTo>
                  <a:cubicBezTo>
                    <a:pt x="693" y="92"/>
                    <a:pt x="693" y="92"/>
                    <a:pt x="693" y="92"/>
                  </a:cubicBezTo>
                  <a:cubicBezTo>
                    <a:pt x="653" y="92"/>
                    <a:pt x="653" y="92"/>
                    <a:pt x="653" y="92"/>
                  </a:cubicBezTo>
                  <a:lnTo>
                    <a:pt x="653" y="52"/>
                  </a:lnTo>
                  <a:close/>
                  <a:moveTo>
                    <a:pt x="653" y="123"/>
                  </a:moveTo>
                  <a:cubicBezTo>
                    <a:pt x="693" y="123"/>
                    <a:pt x="693" y="123"/>
                    <a:pt x="693" y="123"/>
                  </a:cubicBezTo>
                  <a:cubicBezTo>
                    <a:pt x="693" y="163"/>
                    <a:pt x="693" y="163"/>
                    <a:pt x="693" y="163"/>
                  </a:cubicBezTo>
                  <a:cubicBezTo>
                    <a:pt x="653" y="163"/>
                    <a:pt x="653" y="163"/>
                    <a:pt x="653" y="163"/>
                  </a:cubicBezTo>
                  <a:lnTo>
                    <a:pt x="653" y="123"/>
                  </a:lnTo>
                  <a:close/>
                  <a:moveTo>
                    <a:pt x="653" y="191"/>
                  </a:moveTo>
                  <a:cubicBezTo>
                    <a:pt x="693" y="191"/>
                    <a:pt x="693" y="191"/>
                    <a:pt x="693" y="191"/>
                  </a:cubicBezTo>
                  <a:cubicBezTo>
                    <a:pt x="693" y="231"/>
                    <a:pt x="693" y="231"/>
                    <a:pt x="693" y="231"/>
                  </a:cubicBezTo>
                  <a:cubicBezTo>
                    <a:pt x="653" y="231"/>
                    <a:pt x="653" y="231"/>
                    <a:pt x="653" y="231"/>
                  </a:cubicBezTo>
                  <a:lnTo>
                    <a:pt x="653" y="191"/>
                  </a:lnTo>
                  <a:close/>
                  <a:moveTo>
                    <a:pt x="1345" y="2036"/>
                  </a:moveTo>
                  <a:cubicBezTo>
                    <a:pt x="1339" y="2029"/>
                    <a:pt x="1325" y="2023"/>
                    <a:pt x="1315" y="2023"/>
                  </a:cubicBezTo>
                  <a:cubicBezTo>
                    <a:pt x="878" y="2023"/>
                    <a:pt x="878" y="2023"/>
                    <a:pt x="878" y="2023"/>
                  </a:cubicBezTo>
                  <a:cubicBezTo>
                    <a:pt x="868" y="2023"/>
                    <a:pt x="855" y="2029"/>
                    <a:pt x="848" y="2036"/>
                  </a:cubicBezTo>
                  <a:cubicBezTo>
                    <a:pt x="761" y="2138"/>
                    <a:pt x="761" y="2138"/>
                    <a:pt x="761" y="2138"/>
                  </a:cubicBezTo>
                  <a:cubicBezTo>
                    <a:pt x="755" y="2146"/>
                    <a:pt x="749" y="2160"/>
                    <a:pt x="749" y="2170"/>
                  </a:cubicBezTo>
                  <a:cubicBezTo>
                    <a:pt x="749" y="2179"/>
                    <a:pt x="749" y="2179"/>
                    <a:pt x="749" y="2179"/>
                  </a:cubicBezTo>
                  <a:cubicBezTo>
                    <a:pt x="749" y="2189"/>
                    <a:pt x="757" y="2197"/>
                    <a:pt x="767" y="2197"/>
                  </a:cubicBezTo>
                  <a:cubicBezTo>
                    <a:pt x="1426" y="2197"/>
                    <a:pt x="1426" y="2197"/>
                    <a:pt x="1426" y="2197"/>
                  </a:cubicBezTo>
                  <a:cubicBezTo>
                    <a:pt x="1436" y="2197"/>
                    <a:pt x="1444" y="2189"/>
                    <a:pt x="1444" y="2179"/>
                  </a:cubicBezTo>
                  <a:cubicBezTo>
                    <a:pt x="1444" y="2170"/>
                    <a:pt x="1444" y="2170"/>
                    <a:pt x="1444" y="2170"/>
                  </a:cubicBezTo>
                  <a:cubicBezTo>
                    <a:pt x="1444" y="2160"/>
                    <a:pt x="1439" y="2146"/>
                    <a:pt x="1432" y="2138"/>
                  </a:cubicBezTo>
                  <a:lnTo>
                    <a:pt x="1345" y="2036"/>
                  </a:lnTo>
                  <a:close/>
                  <a:moveTo>
                    <a:pt x="2182" y="1590"/>
                  </a:moveTo>
                  <a:cubicBezTo>
                    <a:pt x="2095" y="1488"/>
                    <a:pt x="2095" y="1488"/>
                    <a:pt x="2095" y="1488"/>
                  </a:cubicBezTo>
                  <a:cubicBezTo>
                    <a:pt x="2088" y="1480"/>
                    <a:pt x="2075" y="1474"/>
                    <a:pt x="2065" y="1474"/>
                  </a:cubicBezTo>
                  <a:cubicBezTo>
                    <a:pt x="1627" y="1474"/>
                    <a:pt x="1627" y="1474"/>
                    <a:pt x="1627" y="1474"/>
                  </a:cubicBezTo>
                  <a:cubicBezTo>
                    <a:pt x="1617" y="1474"/>
                    <a:pt x="1604" y="1480"/>
                    <a:pt x="1597" y="1488"/>
                  </a:cubicBezTo>
                  <a:cubicBezTo>
                    <a:pt x="1510" y="1590"/>
                    <a:pt x="1510" y="1590"/>
                    <a:pt x="1510" y="1590"/>
                  </a:cubicBezTo>
                  <a:cubicBezTo>
                    <a:pt x="1504" y="1598"/>
                    <a:pt x="1499" y="1612"/>
                    <a:pt x="1499" y="1622"/>
                  </a:cubicBezTo>
                  <a:cubicBezTo>
                    <a:pt x="1499" y="1630"/>
                    <a:pt x="1499" y="1630"/>
                    <a:pt x="1499" y="1630"/>
                  </a:cubicBezTo>
                  <a:cubicBezTo>
                    <a:pt x="1499" y="1640"/>
                    <a:pt x="1507" y="1649"/>
                    <a:pt x="1517" y="1649"/>
                  </a:cubicBezTo>
                  <a:cubicBezTo>
                    <a:pt x="2175" y="1649"/>
                    <a:pt x="2175" y="1649"/>
                    <a:pt x="2175" y="1649"/>
                  </a:cubicBezTo>
                  <a:cubicBezTo>
                    <a:pt x="2185" y="1649"/>
                    <a:pt x="2193" y="1640"/>
                    <a:pt x="2193" y="1630"/>
                  </a:cubicBezTo>
                  <a:cubicBezTo>
                    <a:pt x="2193" y="1622"/>
                    <a:pt x="2193" y="1622"/>
                    <a:pt x="2193" y="1622"/>
                  </a:cubicBezTo>
                  <a:cubicBezTo>
                    <a:pt x="2193" y="1612"/>
                    <a:pt x="2188" y="1598"/>
                    <a:pt x="2182" y="1590"/>
                  </a:cubicBezTo>
                  <a:close/>
                  <a:moveTo>
                    <a:pt x="176" y="1449"/>
                  </a:moveTo>
                  <a:cubicBezTo>
                    <a:pt x="519" y="1449"/>
                    <a:pt x="519" y="1449"/>
                    <a:pt x="519" y="1449"/>
                  </a:cubicBezTo>
                  <a:cubicBezTo>
                    <a:pt x="559" y="1449"/>
                    <a:pt x="591" y="1417"/>
                    <a:pt x="591" y="1377"/>
                  </a:cubicBezTo>
                  <a:cubicBezTo>
                    <a:pt x="591" y="1322"/>
                    <a:pt x="591" y="1322"/>
                    <a:pt x="591" y="1322"/>
                  </a:cubicBezTo>
                  <a:cubicBezTo>
                    <a:pt x="920" y="1322"/>
                    <a:pt x="920" y="1322"/>
                    <a:pt x="920" y="1322"/>
                  </a:cubicBezTo>
                  <a:cubicBezTo>
                    <a:pt x="936" y="1388"/>
                    <a:pt x="990" y="1440"/>
                    <a:pt x="1057" y="1455"/>
                  </a:cubicBezTo>
                  <a:cubicBezTo>
                    <a:pt x="1057" y="1617"/>
                    <a:pt x="1057" y="1617"/>
                    <a:pt x="1057" y="1617"/>
                  </a:cubicBezTo>
                  <a:cubicBezTo>
                    <a:pt x="925" y="1617"/>
                    <a:pt x="925" y="1617"/>
                    <a:pt x="925" y="1617"/>
                  </a:cubicBezTo>
                  <a:cubicBezTo>
                    <a:pt x="885" y="1617"/>
                    <a:pt x="853" y="1650"/>
                    <a:pt x="853" y="1690"/>
                  </a:cubicBezTo>
                  <a:cubicBezTo>
                    <a:pt x="853" y="1925"/>
                    <a:pt x="853" y="1925"/>
                    <a:pt x="853" y="1925"/>
                  </a:cubicBezTo>
                  <a:cubicBezTo>
                    <a:pt x="853" y="1965"/>
                    <a:pt x="885" y="1997"/>
                    <a:pt x="925" y="1997"/>
                  </a:cubicBezTo>
                  <a:cubicBezTo>
                    <a:pt x="1268" y="1997"/>
                    <a:pt x="1268" y="1997"/>
                    <a:pt x="1268" y="1997"/>
                  </a:cubicBezTo>
                  <a:cubicBezTo>
                    <a:pt x="1308" y="1997"/>
                    <a:pt x="1341" y="1965"/>
                    <a:pt x="1341" y="1925"/>
                  </a:cubicBezTo>
                  <a:cubicBezTo>
                    <a:pt x="1341" y="1690"/>
                    <a:pt x="1341" y="1690"/>
                    <a:pt x="1341" y="1690"/>
                  </a:cubicBezTo>
                  <a:cubicBezTo>
                    <a:pt x="1341" y="1650"/>
                    <a:pt x="1308" y="1617"/>
                    <a:pt x="1268" y="1617"/>
                  </a:cubicBezTo>
                  <a:cubicBezTo>
                    <a:pt x="1137" y="1617"/>
                    <a:pt x="1137" y="1617"/>
                    <a:pt x="1137" y="1617"/>
                  </a:cubicBezTo>
                  <a:cubicBezTo>
                    <a:pt x="1137" y="1455"/>
                    <a:pt x="1137" y="1455"/>
                    <a:pt x="1137" y="1455"/>
                  </a:cubicBezTo>
                  <a:cubicBezTo>
                    <a:pt x="1204" y="1440"/>
                    <a:pt x="1257" y="1388"/>
                    <a:pt x="1273" y="1322"/>
                  </a:cubicBezTo>
                  <a:cubicBezTo>
                    <a:pt x="1602" y="1322"/>
                    <a:pt x="1602" y="1322"/>
                    <a:pt x="1602" y="1322"/>
                  </a:cubicBezTo>
                  <a:cubicBezTo>
                    <a:pt x="1602" y="1377"/>
                    <a:pt x="1602" y="1377"/>
                    <a:pt x="1602" y="1377"/>
                  </a:cubicBezTo>
                  <a:cubicBezTo>
                    <a:pt x="1602" y="1417"/>
                    <a:pt x="1634" y="1449"/>
                    <a:pt x="1675" y="1449"/>
                  </a:cubicBezTo>
                  <a:cubicBezTo>
                    <a:pt x="2018" y="1449"/>
                    <a:pt x="2018" y="1449"/>
                    <a:pt x="2018" y="1449"/>
                  </a:cubicBezTo>
                  <a:cubicBezTo>
                    <a:pt x="2058" y="1449"/>
                    <a:pt x="2090" y="1417"/>
                    <a:pt x="2090" y="1377"/>
                  </a:cubicBezTo>
                  <a:cubicBezTo>
                    <a:pt x="2090" y="1142"/>
                    <a:pt x="2090" y="1142"/>
                    <a:pt x="2090" y="1142"/>
                  </a:cubicBezTo>
                  <a:cubicBezTo>
                    <a:pt x="2090" y="1102"/>
                    <a:pt x="2058" y="1069"/>
                    <a:pt x="2018" y="1069"/>
                  </a:cubicBezTo>
                  <a:cubicBezTo>
                    <a:pt x="1675" y="1069"/>
                    <a:pt x="1675" y="1069"/>
                    <a:pt x="1675" y="1069"/>
                  </a:cubicBezTo>
                  <a:cubicBezTo>
                    <a:pt x="1634" y="1069"/>
                    <a:pt x="1602" y="1102"/>
                    <a:pt x="1602" y="1142"/>
                  </a:cubicBezTo>
                  <a:cubicBezTo>
                    <a:pt x="1602" y="1242"/>
                    <a:pt x="1602" y="1242"/>
                    <a:pt x="1602" y="1242"/>
                  </a:cubicBezTo>
                  <a:cubicBezTo>
                    <a:pt x="1275" y="1242"/>
                    <a:pt x="1275" y="1242"/>
                    <a:pt x="1275" y="1242"/>
                  </a:cubicBezTo>
                  <a:cubicBezTo>
                    <a:pt x="1262" y="1176"/>
                    <a:pt x="1214" y="1122"/>
                    <a:pt x="1150" y="1103"/>
                  </a:cubicBezTo>
                  <a:cubicBezTo>
                    <a:pt x="1150" y="908"/>
                    <a:pt x="1150" y="908"/>
                    <a:pt x="1150" y="908"/>
                  </a:cubicBezTo>
                  <a:cubicBezTo>
                    <a:pt x="1538" y="908"/>
                    <a:pt x="1538" y="908"/>
                    <a:pt x="1538" y="908"/>
                  </a:cubicBezTo>
                  <a:cubicBezTo>
                    <a:pt x="1574" y="908"/>
                    <a:pt x="1603" y="879"/>
                    <a:pt x="1603" y="843"/>
                  </a:cubicBezTo>
                  <a:cubicBezTo>
                    <a:pt x="1603" y="690"/>
                    <a:pt x="1603" y="690"/>
                    <a:pt x="1603" y="690"/>
                  </a:cubicBezTo>
                  <a:cubicBezTo>
                    <a:pt x="1603" y="654"/>
                    <a:pt x="1574" y="625"/>
                    <a:pt x="1538" y="625"/>
                  </a:cubicBezTo>
                  <a:cubicBezTo>
                    <a:pt x="655" y="625"/>
                    <a:pt x="655" y="625"/>
                    <a:pt x="655" y="625"/>
                  </a:cubicBezTo>
                  <a:cubicBezTo>
                    <a:pt x="619" y="625"/>
                    <a:pt x="590" y="654"/>
                    <a:pt x="590" y="690"/>
                  </a:cubicBezTo>
                  <a:cubicBezTo>
                    <a:pt x="590" y="843"/>
                    <a:pt x="590" y="843"/>
                    <a:pt x="590" y="843"/>
                  </a:cubicBezTo>
                  <a:cubicBezTo>
                    <a:pt x="590" y="879"/>
                    <a:pt x="619" y="908"/>
                    <a:pt x="655" y="908"/>
                  </a:cubicBezTo>
                  <a:cubicBezTo>
                    <a:pt x="1043" y="908"/>
                    <a:pt x="1043" y="908"/>
                    <a:pt x="1043" y="908"/>
                  </a:cubicBezTo>
                  <a:cubicBezTo>
                    <a:pt x="1043" y="1103"/>
                    <a:pt x="1043" y="1103"/>
                    <a:pt x="1043" y="1103"/>
                  </a:cubicBezTo>
                  <a:cubicBezTo>
                    <a:pt x="980" y="1122"/>
                    <a:pt x="931" y="1176"/>
                    <a:pt x="918" y="1242"/>
                  </a:cubicBezTo>
                  <a:cubicBezTo>
                    <a:pt x="591" y="1242"/>
                    <a:pt x="591" y="1242"/>
                    <a:pt x="591" y="1242"/>
                  </a:cubicBezTo>
                  <a:cubicBezTo>
                    <a:pt x="591" y="1142"/>
                    <a:pt x="591" y="1142"/>
                    <a:pt x="591" y="1142"/>
                  </a:cubicBezTo>
                  <a:cubicBezTo>
                    <a:pt x="591" y="1102"/>
                    <a:pt x="559" y="1069"/>
                    <a:pt x="519" y="1069"/>
                  </a:cubicBezTo>
                  <a:cubicBezTo>
                    <a:pt x="176" y="1069"/>
                    <a:pt x="176" y="1069"/>
                    <a:pt x="176" y="1069"/>
                  </a:cubicBezTo>
                  <a:cubicBezTo>
                    <a:pt x="136" y="1069"/>
                    <a:pt x="103" y="1102"/>
                    <a:pt x="103" y="1142"/>
                  </a:cubicBezTo>
                  <a:cubicBezTo>
                    <a:pt x="103" y="1377"/>
                    <a:pt x="103" y="1377"/>
                    <a:pt x="103" y="1377"/>
                  </a:cubicBezTo>
                  <a:cubicBezTo>
                    <a:pt x="103" y="1417"/>
                    <a:pt x="136" y="1449"/>
                    <a:pt x="176" y="1449"/>
                  </a:cubicBezTo>
                  <a:close/>
                  <a:moveTo>
                    <a:pt x="1644" y="1142"/>
                  </a:moveTo>
                  <a:cubicBezTo>
                    <a:pt x="1644" y="1125"/>
                    <a:pt x="1658" y="1111"/>
                    <a:pt x="1675" y="1111"/>
                  </a:cubicBezTo>
                  <a:cubicBezTo>
                    <a:pt x="2018" y="1111"/>
                    <a:pt x="2018" y="1111"/>
                    <a:pt x="2018" y="1111"/>
                  </a:cubicBezTo>
                  <a:cubicBezTo>
                    <a:pt x="2034" y="1111"/>
                    <a:pt x="2048" y="1125"/>
                    <a:pt x="2048" y="1142"/>
                  </a:cubicBezTo>
                  <a:cubicBezTo>
                    <a:pt x="2048" y="1377"/>
                    <a:pt x="2048" y="1377"/>
                    <a:pt x="2048" y="1377"/>
                  </a:cubicBezTo>
                  <a:cubicBezTo>
                    <a:pt x="2048" y="1393"/>
                    <a:pt x="2034" y="1407"/>
                    <a:pt x="2018" y="1407"/>
                  </a:cubicBezTo>
                  <a:cubicBezTo>
                    <a:pt x="1675" y="1407"/>
                    <a:pt x="1675" y="1407"/>
                    <a:pt x="1675" y="1407"/>
                  </a:cubicBezTo>
                  <a:cubicBezTo>
                    <a:pt x="1658" y="1407"/>
                    <a:pt x="1644" y="1393"/>
                    <a:pt x="1644" y="1377"/>
                  </a:cubicBezTo>
                  <a:lnTo>
                    <a:pt x="1644" y="1142"/>
                  </a:lnTo>
                  <a:close/>
                  <a:moveTo>
                    <a:pt x="1464" y="715"/>
                  </a:moveTo>
                  <a:cubicBezTo>
                    <a:pt x="1492" y="715"/>
                    <a:pt x="1515" y="738"/>
                    <a:pt x="1515" y="766"/>
                  </a:cubicBezTo>
                  <a:cubicBezTo>
                    <a:pt x="1515" y="795"/>
                    <a:pt x="1492" y="818"/>
                    <a:pt x="1464" y="818"/>
                  </a:cubicBezTo>
                  <a:cubicBezTo>
                    <a:pt x="1436" y="818"/>
                    <a:pt x="1413" y="795"/>
                    <a:pt x="1413" y="766"/>
                  </a:cubicBezTo>
                  <a:cubicBezTo>
                    <a:pt x="1413" y="738"/>
                    <a:pt x="1436" y="715"/>
                    <a:pt x="1464" y="715"/>
                  </a:cubicBezTo>
                  <a:close/>
                  <a:moveTo>
                    <a:pt x="1268" y="1660"/>
                  </a:moveTo>
                  <a:cubicBezTo>
                    <a:pt x="1285" y="1660"/>
                    <a:pt x="1298" y="1673"/>
                    <a:pt x="1298" y="1690"/>
                  </a:cubicBezTo>
                  <a:cubicBezTo>
                    <a:pt x="1298" y="1925"/>
                    <a:pt x="1298" y="1925"/>
                    <a:pt x="1298" y="1925"/>
                  </a:cubicBezTo>
                  <a:cubicBezTo>
                    <a:pt x="1298" y="1942"/>
                    <a:pt x="1285" y="1955"/>
                    <a:pt x="1268" y="1955"/>
                  </a:cubicBezTo>
                  <a:cubicBezTo>
                    <a:pt x="925" y="1955"/>
                    <a:pt x="925" y="1955"/>
                    <a:pt x="925" y="1955"/>
                  </a:cubicBezTo>
                  <a:cubicBezTo>
                    <a:pt x="908" y="1955"/>
                    <a:pt x="895" y="1942"/>
                    <a:pt x="895" y="1925"/>
                  </a:cubicBezTo>
                  <a:cubicBezTo>
                    <a:pt x="895" y="1690"/>
                    <a:pt x="895" y="1690"/>
                    <a:pt x="895" y="1690"/>
                  </a:cubicBezTo>
                  <a:cubicBezTo>
                    <a:pt x="895" y="1673"/>
                    <a:pt x="908" y="1660"/>
                    <a:pt x="925" y="1660"/>
                  </a:cubicBezTo>
                  <a:lnTo>
                    <a:pt x="1268" y="1660"/>
                  </a:lnTo>
                  <a:close/>
                  <a:moveTo>
                    <a:pt x="1100" y="677"/>
                  </a:moveTo>
                  <a:cubicBezTo>
                    <a:pt x="1140" y="677"/>
                    <a:pt x="1140" y="677"/>
                    <a:pt x="1140" y="677"/>
                  </a:cubicBezTo>
                  <a:cubicBezTo>
                    <a:pt x="1140" y="717"/>
                    <a:pt x="1140" y="717"/>
                    <a:pt x="1140" y="717"/>
                  </a:cubicBezTo>
                  <a:cubicBezTo>
                    <a:pt x="1100" y="717"/>
                    <a:pt x="1100" y="717"/>
                    <a:pt x="1100" y="717"/>
                  </a:cubicBezTo>
                  <a:lnTo>
                    <a:pt x="1100" y="677"/>
                  </a:lnTo>
                  <a:close/>
                  <a:moveTo>
                    <a:pt x="1100" y="748"/>
                  </a:moveTo>
                  <a:cubicBezTo>
                    <a:pt x="1140" y="748"/>
                    <a:pt x="1140" y="748"/>
                    <a:pt x="1140" y="748"/>
                  </a:cubicBezTo>
                  <a:cubicBezTo>
                    <a:pt x="1140" y="788"/>
                    <a:pt x="1140" y="788"/>
                    <a:pt x="1140" y="788"/>
                  </a:cubicBezTo>
                  <a:cubicBezTo>
                    <a:pt x="1100" y="788"/>
                    <a:pt x="1100" y="788"/>
                    <a:pt x="1100" y="788"/>
                  </a:cubicBezTo>
                  <a:lnTo>
                    <a:pt x="1100" y="748"/>
                  </a:lnTo>
                  <a:close/>
                  <a:moveTo>
                    <a:pt x="1100" y="816"/>
                  </a:moveTo>
                  <a:cubicBezTo>
                    <a:pt x="1140" y="816"/>
                    <a:pt x="1140" y="816"/>
                    <a:pt x="1140" y="816"/>
                  </a:cubicBezTo>
                  <a:cubicBezTo>
                    <a:pt x="1140" y="856"/>
                    <a:pt x="1140" y="856"/>
                    <a:pt x="1140" y="856"/>
                  </a:cubicBezTo>
                  <a:cubicBezTo>
                    <a:pt x="1100" y="856"/>
                    <a:pt x="1100" y="856"/>
                    <a:pt x="1100" y="856"/>
                  </a:cubicBezTo>
                  <a:lnTo>
                    <a:pt x="1100" y="816"/>
                  </a:lnTo>
                  <a:close/>
                  <a:moveTo>
                    <a:pt x="1025" y="677"/>
                  </a:moveTo>
                  <a:cubicBezTo>
                    <a:pt x="1066" y="677"/>
                    <a:pt x="1066" y="677"/>
                    <a:pt x="1066" y="677"/>
                  </a:cubicBezTo>
                  <a:cubicBezTo>
                    <a:pt x="1066" y="717"/>
                    <a:pt x="1066" y="717"/>
                    <a:pt x="1066" y="717"/>
                  </a:cubicBezTo>
                  <a:cubicBezTo>
                    <a:pt x="1025" y="717"/>
                    <a:pt x="1025" y="717"/>
                    <a:pt x="1025" y="717"/>
                  </a:cubicBezTo>
                  <a:lnTo>
                    <a:pt x="1025" y="677"/>
                  </a:lnTo>
                  <a:close/>
                  <a:moveTo>
                    <a:pt x="1025" y="748"/>
                  </a:moveTo>
                  <a:cubicBezTo>
                    <a:pt x="1066" y="748"/>
                    <a:pt x="1066" y="748"/>
                    <a:pt x="1066" y="748"/>
                  </a:cubicBezTo>
                  <a:cubicBezTo>
                    <a:pt x="1066" y="788"/>
                    <a:pt x="1066" y="788"/>
                    <a:pt x="1066" y="788"/>
                  </a:cubicBezTo>
                  <a:cubicBezTo>
                    <a:pt x="1025" y="788"/>
                    <a:pt x="1025" y="788"/>
                    <a:pt x="1025" y="788"/>
                  </a:cubicBezTo>
                  <a:lnTo>
                    <a:pt x="1025" y="748"/>
                  </a:lnTo>
                  <a:close/>
                  <a:moveTo>
                    <a:pt x="693" y="856"/>
                  </a:moveTo>
                  <a:cubicBezTo>
                    <a:pt x="653" y="856"/>
                    <a:pt x="653" y="856"/>
                    <a:pt x="653" y="856"/>
                  </a:cubicBezTo>
                  <a:cubicBezTo>
                    <a:pt x="653" y="816"/>
                    <a:pt x="653" y="816"/>
                    <a:pt x="653" y="816"/>
                  </a:cubicBezTo>
                  <a:cubicBezTo>
                    <a:pt x="693" y="816"/>
                    <a:pt x="693" y="816"/>
                    <a:pt x="693" y="816"/>
                  </a:cubicBezTo>
                  <a:lnTo>
                    <a:pt x="693" y="856"/>
                  </a:lnTo>
                  <a:close/>
                  <a:moveTo>
                    <a:pt x="693" y="788"/>
                  </a:moveTo>
                  <a:cubicBezTo>
                    <a:pt x="653" y="788"/>
                    <a:pt x="653" y="788"/>
                    <a:pt x="653" y="788"/>
                  </a:cubicBezTo>
                  <a:cubicBezTo>
                    <a:pt x="653" y="748"/>
                    <a:pt x="653" y="748"/>
                    <a:pt x="653" y="748"/>
                  </a:cubicBezTo>
                  <a:cubicBezTo>
                    <a:pt x="693" y="748"/>
                    <a:pt x="693" y="748"/>
                    <a:pt x="693" y="748"/>
                  </a:cubicBezTo>
                  <a:lnTo>
                    <a:pt x="693" y="788"/>
                  </a:lnTo>
                  <a:close/>
                  <a:moveTo>
                    <a:pt x="693" y="717"/>
                  </a:moveTo>
                  <a:cubicBezTo>
                    <a:pt x="653" y="717"/>
                    <a:pt x="653" y="717"/>
                    <a:pt x="653" y="717"/>
                  </a:cubicBezTo>
                  <a:cubicBezTo>
                    <a:pt x="653" y="677"/>
                    <a:pt x="653" y="677"/>
                    <a:pt x="653" y="677"/>
                  </a:cubicBezTo>
                  <a:cubicBezTo>
                    <a:pt x="693" y="677"/>
                    <a:pt x="693" y="677"/>
                    <a:pt x="693" y="677"/>
                  </a:cubicBezTo>
                  <a:lnTo>
                    <a:pt x="693" y="717"/>
                  </a:lnTo>
                  <a:close/>
                  <a:moveTo>
                    <a:pt x="768" y="856"/>
                  </a:moveTo>
                  <a:cubicBezTo>
                    <a:pt x="727" y="856"/>
                    <a:pt x="727" y="856"/>
                    <a:pt x="727" y="856"/>
                  </a:cubicBezTo>
                  <a:cubicBezTo>
                    <a:pt x="727" y="816"/>
                    <a:pt x="727" y="816"/>
                    <a:pt x="727" y="816"/>
                  </a:cubicBezTo>
                  <a:cubicBezTo>
                    <a:pt x="768" y="816"/>
                    <a:pt x="768" y="816"/>
                    <a:pt x="768" y="816"/>
                  </a:cubicBezTo>
                  <a:lnTo>
                    <a:pt x="768" y="856"/>
                  </a:lnTo>
                  <a:close/>
                  <a:moveTo>
                    <a:pt x="768" y="788"/>
                  </a:moveTo>
                  <a:cubicBezTo>
                    <a:pt x="727" y="788"/>
                    <a:pt x="727" y="788"/>
                    <a:pt x="727" y="788"/>
                  </a:cubicBezTo>
                  <a:cubicBezTo>
                    <a:pt x="727" y="748"/>
                    <a:pt x="727" y="748"/>
                    <a:pt x="727" y="748"/>
                  </a:cubicBezTo>
                  <a:cubicBezTo>
                    <a:pt x="768" y="748"/>
                    <a:pt x="768" y="748"/>
                    <a:pt x="768" y="748"/>
                  </a:cubicBezTo>
                  <a:lnTo>
                    <a:pt x="768" y="788"/>
                  </a:lnTo>
                  <a:close/>
                  <a:moveTo>
                    <a:pt x="768" y="717"/>
                  </a:moveTo>
                  <a:cubicBezTo>
                    <a:pt x="727" y="717"/>
                    <a:pt x="727" y="717"/>
                    <a:pt x="727" y="717"/>
                  </a:cubicBezTo>
                  <a:cubicBezTo>
                    <a:pt x="727" y="677"/>
                    <a:pt x="727" y="677"/>
                    <a:pt x="727" y="677"/>
                  </a:cubicBezTo>
                  <a:cubicBezTo>
                    <a:pt x="768" y="677"/>
                    <a:pt x="768" y="677"/>
                    <a:pt x="768" y="677"/>
                  </a:cubicBezTo>
                  <a:lnTo>
                    <a:pt x="768" y="717"/>
                  </a:lnTo>
                  <a:close/>
                  <a:moveTo>
                    <a:pt x="842" y="856"/>
                  </a:moveTo>
                  <a:cubicBezTo>
                    <a:pt x="802" y="856"/>
                    <a:pt x="802" y="856"/>
                    <a:pt x="802" y="856"/>
                  </a:cubicBezTo>
                  <a:cubicBezTo>
                    <a:pt x="802" y="816"/>
                    <a:pt x="802" y="816"/>
                    <a:pt x="802" y="816"/>
                  </a:cubicBezTo>
                  <a:cubicBezTo>
                    <a:pt x="842" y="816"/>
                    <a:pt x="842" y="816"/>
                    <a:pt x="842" y="816"/>
                  </a:cubicBezTo>
                  <a:lnTo>
                    <a:pt x="842" y="856"/>
                  </a:lnTo>
                  <a:close/>
                  <a:moveTo>
                    <a:pt x="842" y="788"/>
                  </a:moveTo>
                  <a:cubicBezTo>
                    <a:pt x="802" y="788"/>
                    <a:pt x="802" y="788"/>
                    <a:pt x="802" y="788"/>
                  </a:cubicBezTo>
                  <a:cubicBezTo>
                    <a:pt x="802" y="748"/>
                    <a:pt x="802" y="748"/>
                    <a:pt x="802" y="748"/>
                  </a:cubicBezTo>
                  <a:cubicBezTo>
                    <a:pt x="842" y="748"/>
                    <a:pt x="842" y="748"/>
                    <a:pt x="842" y="748"/>
                  </a:cubicBezTo>
                  <a:lnTo>
                    <a:pt x="842" y="788"/>
                  </a:lnTo>
                  <a:close/>
                  <a:moveTo>
                    <a:pt x="842" y="717"/>
                  </a:moveTo>
                  <a:cubicBezTo>
                    <a:pt x="802" y="717"/>
                    <a:pt x="802" y="717"/>
                    <a:pt x="802" y="717"/>
                  </a:cubicBezTo>
                  <a:cubicBezTo>
                    <a:pt x="802" y="677"/>
                    <a:pt x="802" y="677"/>
                    <a:pt x="802" y="677"/>
                  </a:cubicBezTo>
                  <a:cubicBezTo>
                    <a:pt x="842" y="677"/>
                    <a:pt x="842" y="677"/>
                    <a:pt x="842" y="677"/>
                  </a:cubicBezTo>
                  <a:lnTo>
                    <a:pt x="842" y="717"/>
                  </a:lnTo>
                  <a:close/>
                  <a:moveTo>
                    <a:pt x="917" y="856"/>
                  </a:moveTo>
                  <a:cubicBezTo>
                    <a:pt x="877" y="856"/>
                    <a:pt x="877" y="856"/>
                    <a:pt x="877" y="856"/>
                  </a:cubicBezTo>
                  <a:cubicBezTo>
                    <a:pt x="877" y="816"/>
                    <a:pt x="877" y="816"/>
                    <a:pt x="877" y="816"/>
                  </a:cubicBezTo>
                  <a:cubicBezTo>
                    <a:pt x="917" y="816"/>
                    <a:pt x="917" y="816"/>
                    <a:pt x="917" y="816"/>
                  </a:cubicBezTo>
                  <a:lnTo>
                    <a:pt x="917" y="856"/>
                  </a:lnTo>
                  <a:close/>
                  <a:moveTo>
                    <a:pt x="917" y="788"/>
                  </a:moveTo>
                  <a:cubicBezTo>
                    <a:pt x="877" y="788"/>
                    <a:pt x="877" y="788"/>
                    <a:pt x="877" y="788"/>
                  </a:cubicBezTo>
                  <a:cubicBezTo>
                    <a:pt x="877" y="748"/>
                    <a:pt x="877" y="748"/>
                    <a:pt x="877" y="748"/>
                  </a:cubicBezTo>
                  <a:cubicBezTo>
                    <a:pt x="917" y="748"/>
                    <a:pt x="917" y="748"/>
                    <a:pt x="917" y="748"/>
                  </a:cubicBezTo>
                  <a:lnTo>
                    <a:pt x="917" y="788"/>
                  </a:lnTo>
                  <a:close/>
                  <a:moveTo>
                    <a:pt x="917" y="717"/>
                  </a:moveTo>
                  <a:cubicBezTo>
                    <a:pt x="877" y="717"/>
                    <a:pt x="877" y="717"/>
                    <a:pt x="877" y="717"/>
                  </a:cubicBezTo>
                  <a:cubicBezTo>
                    <a:pt x="877" y="677"/>
                    <a:pt x="877" y="677"/>
                    <a:pt x="877" y="677"/>
                  </a:cubicBezTo>
                  <a:cubicBezTo>
                    <a:pt x="917" y="677"/>
                    <a:pt x="917" y="677"/>
                    <a:pt x="917" y="677"/>
                  </a:cubicBezTo>
                  <a:lnTo>
                    <a:pt x="917" y="717"/>
                  </a:lnTo>
                  <a:close/>
                  <a:moveTo>
                    <a:pt x="992" y="856"/>
                  </a:moveTo>
                  <a:cubicBezTo>
                    <a:pt x="951" y="856"/>
                    <a:pt x="951" y="856"/>
                    <a:pt x="951" y="856"/>
                  </a:cubicBezTo>
                  <a:cubicBezTo>
                    <a:pt x="951" y="816"/>
                    <a:pt x="951" y="816"/>
                    <a:pt x="951" y="816"/>
                  </a:cubicBezTo>
                  <a:cubicBezTo>
                    <a:pt x="992" y="816"/>
                    <a:pt x="992" y="816"/>
                    <a:pt x="992" y="816"/>
                  </a:cubicBezTo>
                  <a:lnTo>
                    <a:pt x="992" y="856"/>
                  </a:lnTo>
                  <a:close/>
                  <a:moveTo>
                    <a:pt x="992" y="788"/>
                  </a:moveTo>
                  <a:cubicBezTo>
                    <a:pt x="951" y="788"/>
                    <a:pt x="951" y="788"/>
                    <a:pt x="951" y="788"/>
                  </a:cubicBezTo>
                  <a:cubicBezTo>
                    <a:pt x="951" y="748"/>
                    <a:pt x="951" y="748"/>
                    <a:pt x="951" y="748"/>
                  </a:cubicBezTo>
                  <a:cubicBezTo>
                    <a:pt x="992" y="748"/>
                    <a:pt x="992" y="748"/>
                    <a:pt x="992" y="748"/>
                  </a:cubicBezTo>
                  <a:lnTo>
                    <a:pt x="992" y="788"/>
                  </a:lnTo>
                  <a:close/>
                  <a:moveTo>
                    <a:pt x="992" y="717"/>
                  </a:moveTo>
                  <a:cubicBezTo>
                    <a:pt x="951" y="717"/>
                    <a:pt x="951" y="717"/>
                    <a:pt x="951" y="717"/>
                  </a:cubicBezTo>
                  <a:cubicBezTo>
                    <a:pt x="951" y="677"/>
                    <a:pt x="951" y="677"/>
                    <a:pt x="951" y="677"/>
                  </a:cubicBezTo>
                  <a:cubicBezTo>
                    <a:pt x="992" y="677"/>
                    <a:pt x="992" y="677"/>
                    <a:pt x="992" y="677"/>
                  </a:cubicBezTo>
                  <a:lnTo>
                    <a:pt x="992" y="717"/>
                  </a:lnTo>
                  <a:close/>
                  <a:moveTo>
                    <a:pt x="1025" y="856"/>
                  </a:moveTo>
                  <a:cubicBezTo>
                    <a:pt x="1025" y="816"/>
                    <a:pt x="1025" y="816"/>
                    <a:pt x="1025" y="816"/>
                  </a:cubicBezTo>
                  <a:cubicBezTo>
                    <a:pt x="1066" y="816"/>
                    <a:pt x="1066" y="816"/>
                    <a:pt x="1066" y="816"/>
                  </a:cubicBezTo>
                  <a:cubicBezTo>
                    <a:pt x="1066" y="856"/>
                    <a:pt x="1066" y="856"/>
                    <a:pt x="1066" y="856"/>
                  </a:cubicBezTo>
                  <a:lnTo>
                    <a:pt x="1025" y="856"/>
                  </a:lnTo>
                  <a:close/>
                  <a:moveTo>
                    <a:pt x="145" y="1142"/>
                  </a:moveTo>
                  <a:cubicBezTo>
                    <a:pt x="145" y="1125"/>
                    <a:pt x="159" y="1111"/>
                    <a:pt x="176" y="1111"/>
                  </a:cubicBezTo>
                  <a:cubicBezTo>
                    <a:pt x="519" y="1111"/>
                    <a:pt x="519" y="1111"/>
                    <a:pt x="519" y="1111"/>
                  </a:cubicBezTo>
                  <a:cubicBezTo>
                    <a:pt x="535" y="1111"/>
                    <a:pt x="549" y="1125"/>
                    <a:pt x="549" y="1142"/>
                  </a:cubicBezTo>
                  <a:cubicBezTo>
                    <a:pt x="549" y="1377"/>
                    <a:pt x="549" y="1377"/>
                    <a:pt x="549" y="1377"/>
                  </a:cubicBezTo>
                  <a:cubicBezTo>
                    <a:pt x="549" y="1393"/>
                    <a:pt x="535" y="1407"/>
                    <a:pt x="519" y="1407"/>
                  </a:cubicBezTo>
                  <a:cubicBezTo>
                    <a:pt x="176" y="1407"/>
                    <a:pt x="176" y="1407"/>
                    <a:pt x="176" y="1407"/>
                  </a:cubicBezTo>
                  <a:cubicBezTo>
                    <a:pt x="159" y="1407"/>
                    <a:pt x="145" y="1393"/>
                    <a:pt x="145" y="1377"/>
                  </a:cubicBezTo>
                  <a:lnTo>
                    <a:pt x="145" y="1142"/>
                  </a:lnTo>
                  <a:close/>
                  <a:moveTo>
                    <a:pt x="596" y="1488"/>
                  </a:moveTo>
                  <a:cubicBezTo>
                    <a:pt x="589" y="1480"/>
                    <a:pt x="576" y="1474"/>
                    <a:pt x="566" y="1474"/>
                  </a:cubicBezTo>
                  <a:cubicBezTo>
                    <a:pt x="128" y="1474"/>
                    <a:pt x="128" y="1474"/>
                    <a:pt x="128" y="1474"/>
                  </a:cubicBezTo>
                  <a:cubicBezTo>
                    <a:pt x="118" y="1474"/>
                    <a:pt x="105" y="1480"/>
                    <a:pt x="99" y="1488"/>
                  </a:cubicBezTo>
                  <a:cubicBezTo>
                    <a:pt x="12" y="1590"/>
                    <a:pt x="12" y="1590"/>
                    <a:pt x="12" y="1590"/>
                  </a:cubicBezTo>
                  <a:cubicBezTo>
                    <a:pt x="5" y="1598"/>
                    <a:pt x="0" y="1612"/>
                    <a:pt x="0" y="1622"/>
                  </a:cubicBezTo>
                  <a:cubicBezTo>
                    <a:pt x="0" y="1630"/>
                    <a:pt x="0" y="1630"/>
                    <a:pt x="0" y="1630"/>
                  </a:cubicBezTo>
                  <a:cubicBezTo>
                    <a:pt x="0" y="1640"/>
                    <a:pt x="8" y="1649"/>
                    <a:pt x="18" y="1649"/>
                  </a:cubicBezTo>
                  <a:cubicBezTo>
                    <a:pt x="676" y="1649"/>
                    <a:pt x="676" y="1649"/>
                    <a:pt x="676" y="1649"/>
                  </a:cubicBezTo>
                  <a:cubicBezTo>
                    <a:pt x="686" y="1649"/>
                    <a:pt x="694" y="1640"/>
                    <a:pt x="694" y="1630"/>
                  </a:cubicBezTo>
                  <a:cubicBezTo>
                    <a:pt x="694" y="1622"/>
                    <a:pt x="694" y="1622"/>
                    <a:pt x="694" y="1622"/>
                  </a:cubicBezTo>
                  <a:cubicBezTo>
                    <a:pt x="694" y="1612"/>
                    <a:pt x="689" y="1598"/>
                    <a:pt x="683" y="1590"/>
                  </a:cubicBezTo>
                  <a:lnTo>
                    <a:pt x="596" y="1488"/>
                  </a:lnTo>
                  <a:close/>
                </a:path>
              </a:pathLst>
            </a:custGeom>
            <a:grpFill/>
            <a:ln>
              <a:noFill/>
            </a:ln>
          </p:spPr>
          <p:txBody>
            <a:bodyPr vert="horz" wrap="square" lIns="93260" tIns="46630" rIns="93260" bIns="4663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32" b="0" i="0" u="none" strike="noStrike" kern="0" cap="none" spc="0" normalizeH="0" baseline="0" noProof="0" dirty="0">
                <a:ln>
                  <a:noFill/>
                </a:ln>
                <a:solidFill>
                  <a:sysClr val="windowText" lastClr="000000"/>
                </a:solidFill>
                <a:effectLst/>
                <a:uLnTx/>
                <a:uFillTx/>
              </a:endParaRPr>
            </a:p>
          </p:txBody>
        </p:sp>
        <p:sp>
          <p:nvSpPr>
            <p:cNvPr id="35" name="Freeform 86"/>
            <p:cNvSpPr>
              <a:spLocks noEditPoints="1"/>
            </p:cNvSpPr>
            <p:nvPr/>
          </p:nvSpPr>
          <p:spPr bwMode="black">
            <a:xfrm>
              <a:off x="3422650" y="3873500"/>
              <a:ext cx="168275" cy="142875"/>
            </a:xfrm>
            <a:custGeom>
              <a:avLst/>
              <a:gdLst>
                <a:gd name="T0" fmla="*/ 682 w 694"/>
                <a:gd name="T1" fmla="*/ 58 h 588"/>
                <a:gd name="T2" fmla="*/ 694 w 694"/>
                <a:gd name="T3" fmla="*/ 26 h 588"/>
                <a:gd name="T4" fmla="*/ 694 w 694"/>
                <a:gd name="T5" fmla="*/ 18 h 588"/>
                <a:gd name="T6" fmla="*/ 676 w 694"/>
                <a:gd name="T7" fmla="*/ 0 h 588"/>
                <a:gd name="T8" fmla="*/ 18 w 694"/>
                <a:gd name="T9" fmla="*/ 0 h 588"/>
                <a:gd name="T10" fmla="*/ 0 w 694"/>
                <a:gd name="T11" fmla="*/ 18 h 588"/>
                <a:gd name="T12" fmla="*/ 0 w 694"/>
                <a:gd name="T13" fmla="*/ 26 h 588"/>
                <a:gd name="T14" fmla="*/ 11 w 694"/>
                <a:gd name="T15" fmla="*/ 58 h 588"/>
                <a:gd name="T16" fmla="*/ 98 w 694"/>
                <a:gd name="T17" fmla="*/ 160 h 588"/>
                <a:gd name="T18" fmla="*/ 128 w 694"/>
                <a:gd name="T19" fmla="*/ 174 h 588"/>
                <a:gd name="T20" fmla="*/ 565 w 694"/>
                <a:gd name="T21" fmla="*/ 174 h 588"/>
                <a:gd name="T22" fmla="*/ 595 w 694"/>
                <a:gd name="T23" fmla="*/ 160 h 588"/>
                <a:gd name="T24" fmla="*/ 682 w 694"/>
                <a:gd name="T25" fmla="*/ 58 h 588"/>
                <a:gd name="T26" fmla="*/ 387 w 694"/>
                <a:gd name="T27" fmla="*/ 588 h 588"/>
                <a:gd name="T28" fmla="*/ 387 w 694"/>
                <a:gd name="T29" fmla="*/ 579 h 588"/>
                <a:gd name="T30" fmla="*/ 518 w 694"/>
                <a:gd name="T31" fmla="*/ 579 h 588"/>
                <a:gd name="T32" fmla="*/ 591 w 694"/>
                <a:gd name="T33" fmla="*/ 507 h 588"/>
                <a:gd name="T34" fmla="*/ 591 w 694"/>
                <a:gd name="T35" fmla="*/ 272 h 588"/>
                <a:gd name="T36" fmla="*/ 518 w 694"/>
                <a:gd name="T37" fmla="*/ 199 h 588"/>
                <a:gd name="T38" fmla="*/ 175 w 694"/>
                <a:gd name="T39" fmla="*/ 199 h 588"/>
                <a:gd name="T40" fmla="*/ 103 w 694"/>
                <a:gd name="T41" fmla="*/ 272 h 588"/>
                <a:gd name="T42" fmla="*/ 103 w 694"/>
                <a:gd name="T43" fmla="*/ 507 h 588"/>
                <a:gd name="T44" fmla="*/ 175 w 694"/>
                <a:gd name="T45" fmla="*/ 579 h 588"/>
                <a:gd name="T46" fmla="*/ 307 w 694"/>
                <a:gd name="T47" fmla="*/ 579 h 588"/>
                <a:gd name="T48" fmla="*/ 307 w 694"/>
                <a:gd name="T49" fmla="*/ 588 h 588"/>
                <a:gd name="T50" fmla="*/ 387 w 694"/>
                <a:gd name="T51" fmla="*/ 588 h 588"/>
                <a:gd name="T52" fmla="*/ 175 w 694"/>
                <a:gd name="T53" fmla="*/ 537 h 588"/>
                <a:gd name="T54" fmla="*/ 145 w 694"/>
                <a:gd name="T55" fmla="*/ 507 h 588"/>
                <a:gd name="T56" fmla="*/ 145 w 694"/>
                <a:gd name="T57" fmla="*/ 272 h 588"/>
                <a:gd name="T58" fmla="*/ 175 w 694"/>
                <a:gd name="T59" fmla="*/ 242 h 588"/>
                <a:gd name="T60" fmla="*/ 518 w 694"/>
                <a:gd name="T61" fmla="*/ 242 h 588"/>
                <a:gd name="T62" fmla="*/ 549 w 694"/>
                <a:gd name="T63" fmla="*/ 272 h 588"/>
                <a:gd name="T64" fmla="*/ 549 w 694"/>
                <a:gd name="T65" fmla="*/ 507 h 588"/>
                <a:gd name="T66" fmla="*/ 518 w 694"/>
                <a:gd name="T67" fmla="*/ 537 h 588"/>
                <a:gd name="T68" fmla="*/ 175 w 694"/>
                <a:gd name="T69" fmla="*/ 537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94" h="588">
                  <a:moveTo>
                    <a:pt x="682" y="58"/>
                  </a:moveTo>
                  <a:cubicBezTo>
                    <a:pt x="689" y="51"/>
                    <a:pt x="694" y="36"/>
                    <a:pt x="694" y="26"/>
                  </a:cubicBezTo>
                  <a:cubicBezTo>
                    <a:pt x="694" y="18"/>
                    <a:pt x="694" y="18"/>
                    <a:pt x="694" y="18"/>
                  </a:cubicBezTo>
                  <a:cubicBezTo>
                    <a:pt x="694" y="8"/>
                    <a:pt x="686" y="0"/>
                    <a:pt x="676" y="0"/>
                  </a:cubicBezTo>
                  <a:cubicBezTo>
                    <a:pt x="18" y="0"/>
                    <a:pt x="18" y="0"/>
                    <a:pt x="18" y="0"/>
                  </a:cubicBezTo>
                  <a:cubicBezTo>
                    <a:pt x="8" y="0"/>
                    <a:pt x="0" y="8"/>
                    <a:pt x="0" y="18"/>
                  </a:cubicBezTo>
                  <a:cubicBezTo>
                    <a:pt x="0" y="26"/>
                    <a:pt x="0" y="26"/>
                    <a:pt x="0" y="26"/>
                  </a:cubicBezTo>
                  <a:cubicBezTo>
                    <a:pt x="0" y="36"/>
                    <a:pt x="5" y="51"/>
                    <a:pt x="11" y="58"/>
                  </a:cubicBezTo>
                  <a:cubicBezTo>
                    <a:pt x="98" y="160"/>
                    <a:pt x="98" y="160"/>
                    <a:pt x="98" y="160"/>
                  </a:cubicBezTo>
                  <a:cubicBezTo>
                    <a:pt x="105" y="168"/>
                    <a:pt x="118" y="174"/>
                    <a:pt x="128" y="174"/>
                  </a:cubicBezTo>
                  <a:cubicBezTo>
                    <a:pt x="565" y="174"/>
                    <a:pt x="565" y="174"/>
                    <a:pt x="565" y="174"/>
                  </a:cubicBezTo>
                  <a:cubicBezTo>
                    <a:pt x="575" y="174"/>
                    <a:pt x="589" y="168"/>
                    <a:pt x="595" y="160"/>
                  </a:cubicBezTo>
                  <a:lnTo>
                    <a:pt x="682" y="58"/>
                  </a:lnTo>
                  <a:close/>
                  <a:moveTo>
                    <a:pt x="387" y="588"/>
                  </a:moveTo>
                  <a:cubicBezTo>
                    <a:pt x="387" y="582"/>
                    <a:pt x="387" y="579"/>
                    <a:pt x="387" y="579"/>
                  </a:cubicBezTo>
                  <a:cubicBezTo>
                    <a:pt x="518" y="579"/>
                    <a:pt x="518" y="579"/>
                    <a:pt x="518" y="579"/>
                  </a:cubicBezTo>
                  <a:cubicBezTo>
                    <a:pt x="558" y="579"/>
                    <a:pt x="591" y="547"/>
                    <a:pt x="591" y="507"/>
                  </a:cubicBezTo>
                  <a:cubicBezTo>
                    <a:pt x="591" y="272"/>
                    <a:pt x="591" y="272"/>
                    <a:pt x="591" y="272"/>
                  </a:cubicBezTo>
                  <a:cubicBezTo>
                    <a:pt x="591" y="232"/>
                    <a:pt x="558" y="199"/>
                    <a:pt x="518" y="199"/>
                  </a:cubicBezTo>
                  <a:cubicBezTo>
                    <a:pt x="175" y="199"/>
                    <a:pt x="175" y="199"/>
                    <a:pt x="175" y="199"/>
                  </a:cubicBezTo>
                  <a:cubicBezTo>
                    <a:pt x="135" y="199"/>
                    <a:pt x="103" y="232"/>
                    <a:pt x="103" y="272"/>
                  </a:cubicBezTo>
                  <a:cubicBezTo>
                    <a:pt x="103" y="507"/>
                    <a:pt x="103" y="507"/>
                    <a:pt x="103" y="507"/>
                  </a:cubicBezTo>
                  <a:cubicBezTo>
                    <a:pt x="103" y="547"/>
                    <a:pt x="135" y="579"/>
                    <a:pt x="175" y="579"/>
                  </a:cubicBezTo>
                  <a:cubicBezTo>
                    <a:pt x="307" y="579"/>
                    <a:pt x="307" y="579"/>
                    <a:pt x="307" y="579"/>
                  </a:cubicBezTo>
                  <a:cubicBezTo>
                    <a:pt x="307" y="579"/>
                    <a:pt x="307" y="582"/>
                    <a:pt x="307" y="588"/>
                  </a:cubicBezTo>
                  <a:lnTo>
                    <a:pt x="387" y="588"/>
                  </a:lnTo>
                  <a:close/>
                  <a:moveTo>
                    <a:pt x="175" y="537"/>
                  </a:moveTo>
                  <a:cubicBezTo>
                    <a:pt x="159" y="537"/>
                    <a:pt x="145" y="523"/>
                    <a:pt x="145" y="507"/>
                  </a:cubicBezTo>
                  <a:cubicBezTo>
                    <a:pt x="145" y="272"/>
                    <a:pt x="145" y="272"/>
                    <a:pt x="145" y="272"/>
                  </a:cubicBezTo>
                  <a:cubicBezTo>
                    <a:pt x="145" y="255"/>
                    <a:pt x="159" y="242"/>
                    <a:pt x="175" y="242"/>
                  </a:cubicBezTo>
                  <a:cubicBezTo>
                    <a:pt x="518" y="242"/>
                    <a:pt x="518" y="242"/>
                    <a:pt x="518" y="242"/>
                  </a:cubicBezTo>
                  <a:cubicBezTo>
                    <a:pt x="535" y="242"/>
                    <a:pt x="549" y="255"/>
                    <a:pt x="549" y="272"/>
                  </a:cubicBezTo>
                  <a:cubicBezTo>
                    <a:pt x="549" y="507"/>
                    <a:pt x="549" y="507"/>
                    <a:pt x="549" y="507"/>
                  </a:cubicBezTo>
                  <a:cubicBezTo>
                    <a:pt x="549" y="523"/>
                    <a:pt x="535" y="537"/>
                    <a:pt x="518" y="537"/>
                  </a:cubicBezTo>
                  <a:lnTo>
                    <a:pt x="175" y="537"/>
                  </a:lnTo>
                  <a:close/>
                </a:path>
              </a:pathLst>
            </a:custGeom>
            <a:grpFill/>
            <a:ln>
              <a:noFill/>
            </a:ln>
          </p:spPr>
          <p:txBody>
            <a:bodyPr vert="horz" wrap="square" lIns="93260" tIns="46630" rIns="93260" bIns="4663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32" b="0" i="0" u="none" strike="noStrike" kern="0" cap="none" spc="0" normalizeH="0" baseline="0" noProof="0" dirty="0">
                <a:ln>
                  <a:noFill/>
                </a:ln>
                <a:solidFill>
                  <a:sysClr val="windowText" lastClr="000000"/>
                </a:solidFill>
                <a:effectLst/>
                <a:uLnTx/>
                <a:uFillTx/>
              </a:endParaRPr>
            </a:p>
          </p:txBody>
        </p:sp>
      </p:grpSp>
    </p:spTree>
    <p:extLst>
      <p:ext uri="{BB962C8B-B14F-4D97-AF65-F5344CB8AC3E}">
        <p14:creationId xmlns:p14="http://schemas.microsoft.com/office/powerpoint/2010/main" val="233458343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4932" y="-92357"/>
            <a:ext cx="12432948" cy="1317183"/>
          </a:xfrm>
          <a:prstGeom prst="rect">
            <a:avLst/>
          </a:prstGeom>
        </p:spPr>
        <p:txBody>
          <a:bodyPr vert="horz" lIns="93247" tIns="46623" rIns="93247" bIns="46623" rtlCol="0" anchor="ctr">
            <a:normAutofit/>
          </a:bodyPr>
          <a:lstStyle>
            <a:lvl1pPr algn="l" defTabSz="914400" rtl="0" eaLnBrk="1" latinLnBrk="0" hangingPunct="1">
              <a:lnSpc>
                <a:spcPct val="90000"/>
              </a:lnSpc>
              <a:spcBef>
                <a:spcPct val="0"/>
              </a:spcBef>
              <a:buNone/>
              <a:defRPr sz="3100" kern="1200">
                <a:solidFill>
                  <a:srgbClr val="0078D7"/>
                </a:solidFill>
                <a:latin typeface="Segoe UI Light" panose="020B0502040204020203" pitchFamily="34" charset="0"/>
                <a:ea typeface="+mj-ea"/>
                <a:cs typeface="Segoe UI Light" panose="020B0502040204020203" pitchFamily="34" charset="0"/>
              </a:defRPr>
            </a:lvl1pPr>
          </a:lstStyle>
          <a:p>
            <a:pPr marL="0" marR="0" lvl="0" indent="0" algn="ctr" defTabSz="914224" rtl="0" eaLnBrk="1" fontAlgn="auto" latinLnBrk="0" hangingPunct="1">
              <a:lnSpc>
                <a:spcPct val="90000"/>
              </a:lnSpc>
              <a:spcBef>
                <a:spcPct val="0"/>
              </a:spcBef>
              <a:spcAft>
                <a:spcPts val="0"/>
              </a:spcAft>
              <a:buClrTx/>
              <a:buSzTx/>
              <a:buFontTx/>
              <a:buNone/>
              <a:tabLst/>
              <a:defRPr/>
            </a:pPr>
            <a:r>
              <a:rPr kumimoji="0" lang="en-US" sz="3999" b="0" i="0" u="none" strike="noStrike" kern="1200" cap="none" spc="-100" normalizeH="0" baseline="0" noProof="0" dirty="0">
                <a:ln>
                  <a:noFill/>
                </a:ln>
                <a:solidFill>
                  <a:srgbClr val="0072C6"/>
                </a:solidFill>
                <a:effectLst/>
                <a:uLnTx/>
                <a:uFillTx/>
                <a:latin typeface="Segoe UI Semibold" panose="020B0702040204020203" pitchFamily="34" charset="0"/>
                <a:ea typeface="Segoe UI" pitchFamily="34" charset="0"/>
                <a:cs typeface="Segoe UI Semibold" panose="020B0702040204020203" pitchFamily="34" charset="0"/>
              </a:rPr>
              <a:t>Dynamics AX </a:t>
            </a:r>
            <a:r>
              <a:rPr kumimoji="0" lang="en-US" sz="3999" b="0" i="0" u="none" strike="noStrike" kern="1200" cap="none" spc="-100" normalizeH="0" baseline="0" noProof="0" dirty="0">
                <a:ln>
                  <a:noFill/>
                </a:ln>
                <a:solidFill>
                  <a:srgbClr val="0072C6"/>
                </a:solidFill>
                <a:effectLst/>
                <a:uLnTx/>
                <a:uFillTx/>
                <a:latin typeface="Segoe UI Light"/>
                <a:ea typeface="Segoe UI" pitchFamily="34" charset="0"/>
                <a:cs typeface="Segoe UI" pitchFamily="34" charset="0"/>
              </a:rPr>
              <a:t>cloud platform roadmap (cont.)</a:t>
            </a:r>
          </a:p>
        </p:txBody>
      </p:sp>
      <p:sp>
        <p:nvSpPr>
          <p:cNvPr id="4" name="Rectangle 3"/>
          <p:cNvSpPr/>
          <p:nvPr/>
        </p:nvSpPr>
        <p:spPr bwMode="auto">
          <a:xfrm>
            <a:off x="438144" y="1192419"/>
            <a:ext cx="1919968" cy="98214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3" rIns="91427" bIns="146283" numCol="1" spcCol="0" rtlCol="0" fromWordArt="0" anchor="ctr"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small"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a:p>
            <a:pPr marL="0" marR="0" lvl="0" indent="0" algn="ctr" defTabSz="932293" eaLnBrk="1" fontAlgn="base" latinLnBrk="0" hangingPunct="1">
              <a:lnSpc>
                <a:spcPct val="90000"/>
              </a:lnSpc>
              <a:spcBef>
                <a:spcPct val="0"/>
              </a:spcBef>
              <a:spcAft>
                <a:spcPct val="0"/>
              </a:spcAft>
              <a:buClrTx/>
              <a:buSzTx/>
              <a:buFontTx/>
              <a:buNone/>
              <a:tabLst/>
              <a:defRPr/>
            </a:pPr>
            <a:r>
              <a:rPr kumimoji="0" lang="en-US" sz="2400" b="0" i="0" u="none" strike="noStrike" kern="0" cap="small"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Productivity </a:t>
            </a:r>
          </a:p>
        </p:txBody>
      </p:sp>
      <p:sp>
        <p:nvSpPr>
          <p:cNvPr id="5" name="Rectangle 4"/>
          <p:cNvSpPr/>
          <p:nvPr/>
        </p:nvSpPr>
        <p:spPr bwMode="auto">
          <a:xfrm>
            <a:off x="4421400" y="1192419"/>
            <a:ext cx="1919968" cy="98214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3" rIns="91427" bIns="146283" numCol="1" spcCol="0" rtlCol="0" fromWordArt="0" anchor="ctr" anchorCtr="0" forceAA="0" compatLnSpc="1">
            <a:prstTxWarp prst="textNoShape">
              <a:avLst/>
            </a:prstTxWarp>
            <a:noAutofit/>
          </a:bodyPr>
          <a:lstStyle/>
          <a:p>
            <a:pPr marL="0" marR="0" lvl="0" indent="0" defTabSz="932293" eaLnBrk="1" fontAlgn="base" latinLnBrk="0" hangingPunct="1">
              <a:lnSpc>
                <a:spcPct val="90000"/>
              </a:lnSpc>
              <a:spcBef>
                <a:spcPct val="0"/>
              </a:spcBef>
              <a:spcAft>
                <a:spcPct val="0"/>
              </a:spcAft>
              <a:buClrTx/>
              <a:buSzTx/>
              <a:buFontTx/>
              <a:buNone/>
              <a:tabLst/>
              <a:defRPr/>
            </a:pPr>
            <a:r>
              <a:rPr kumimoji="0" lang="en-US" sz="2400" b="0" i="0" u="none" strike="noStrike" kern="0" cap="small"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Elastic </a:t>
            </a:r>
          </a:p>
          <a:p>
            <a:pPr marL="0" marR="0" lvl="0" indent="0" defTabSz="932293" eaLnBrk="1" fontAlgn="base" latinLnBrk="0" hangingPunct="1">
              <a:lnSpc>
                <a:spcPct val="90000"/>
              </a:lnSpc>
              <a:spcBef>
                <a:spcPct val="0"/>
              </a:spcBef>
              <a:spcAft>
                <a:spcPct val="0"/>
              </a:spcAft>
              <a:buClrTx/>
              <a:buSzTx/>
              <a:buFontTx/>
              <a:buNone/>
              <a:tabLst/>
              <a:defRPr/>
            </a:pPr>
            <a:r>
              <a:rPr kumimoji="0" lang="en-US" sz="2400" b="0" i="0" u="none" strike="noStrike" kern="0" cap="small"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Scale</a:t>
            </a:r>
          </a:p>
        </p:txBody>
      </p:sp>
      <p:sp>
        <p:nvSpPr>
          <p:cNvPr id="7" name="Rectangle 6"/>
          <p:cNvSpPr/>
          <p:nvPr/>
        </p:nvSpPr>
        <p:spPr bwMode="auto">
          <a:xfrm>
            <a:off x="8404655" y="1192419"/>
            <a:ext cx="1919968" cy="98214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3" rIns="91427" bIns="146283" numCol="1" spcCol="0" rtlCol="0" fromWordArt="0" anchor="ctr" anchorCtr="0" forceAA="0" compatLnSpc="1">
            <a:prstTxWarp prst="textNoShape">
              <a:avLst/>
            </a:prstTxWarp>
            <a:noAutofit/>
          </a:bodyPr>
          <a:lstStyle/>
          <a:p>
            <a:pPr marL="0" marR="0" lvl="0" indent="0" defTabSz="932293" eaLnBrk="1" fontAlgn="base" latinLnBrk="0" hangingPunct="1">
              <a:lnSpc>
                <a:spcPct val="90000"/>
              </a:lnSpc>
              <a:spcBef>
                <a:spcPct val="0"/>
              </a:spcBef>
              <a:spcAft>
                <a:spcPct val="0"/>
              </a:spcAft>
              <a:buClrTx/>
              <a:buSzTx/>
              <a:buFontTx/>
              <a:buNone/>
              <a:tabLst/>
              <a:defRPr/>
            </a:pPr>
            <a:r>
              <a:rPr kumimoji="0" lang="en-US" sz="2400" b="0" i="0" u="none" strike="noStrike" kern="0" cap="small"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Managed Lifecycle</a:t>
            </a:r>
          </a:p>
        </p:txBody>
      </p:sp>
      <p:sp>
        <p:nvSpPr>
          <p:cNvPr id="8" name="Rectangle 7"/>
          <p:cNvSpPr/>
          <p:nvPr/>
        </p:nvSpPr>
        <p:spPr bwMode="auto">
          <a:xfrm>
            <a:off x="10396016" y="1192419"/>
            <a:ext cx="1919968" cy="98214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3" rIns="91427" bIns="146283" numCol="1" spcCol="0" rtlCol="0" fromWordArt="0" anchor="ctr" anchorCtr="0" forceAA="0" compatLnSpc="1">
            <a:prstTxWarp prst="textNoShape">
              <a:avLst/>
            </a:prstTxWarp>
            <a:noAutofit/>
          </a:bodyPr>
          <a:lstStyle/>
          <a:p>
            <a:pPr marL="0" marR="0" lvl="0" indent="0" defTabSz="932293" eaLnBrk="1" fontAlgn="base" latinLnBrk="0" hangingPunct="1">
              <a:lnSpc>
                <a:spcPct val="90000"/>
              </a:lnSpc>
              <a:spcBef>
                <a:spcPct val="0"/>
              </a:spcBef>
              <a:spcAft>
                <a:spcPct val="0"/>
              </a:spcAft>
              <a:buClrTx/>
              <a:buSzTx/>
              <a:buFontTx/>
              <a:buNone/>
              <a:tabLst/>
              <a:defRPr/>
            </a:pPr>
            <a:r>
              <a:rPr kumimoji="0" lang="en-US" sz="2400" b="0" i="0" u="none" strike="noStrike" kern="0" cap="small"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Upgrades &amp; update</a:t>
            </a:r>
          </a:p>
        </p:txBody>
      </p:sp>
      <p:sp>
        <p:nvSpPr>
          <p:cNvPr id="9" name="Rectangle 8"/>
          <p:cNvSpPr/>
          <p:nvPr/>
        </p:nvSpPr>
        <p:spPr bwMode="auto">
          <a:xfrm>
            <a:off x="6402823" y="1192419"/>
            <a:ext cx="1919968" cy="98214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3" rIns="91427" bIns="146283" numCol="1" spcCol="0" rtlCol="0" fromWordArt="0" anchor="ctr" anchorCtr="0" forceAA="0" compatLnSpc="1">
            <a:prstTxWarp prst="textNoShape">
              <a:avLst/>
            </a:prstTxWarp>
            <a:noAutofit/>
          </a:bodyPr>
          <a:lstStyle/>
          <a:p>
            <a:pPr marL="0" marR="0" lvl="0" indent="0"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small"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a:p>
            <a:pPr marL="0" marR="0" lvl="0" indent="0" defTabSz="932293" eaLnBrk="1" fontAlgn="base" latinLnBrk="0" hangingPunct="1">
              <a:lnSpc>
                <a:spcPct val="90000"/>
              </a:lnSpc>
              <a:spcBef>
                <a:spcPct val="0"/>
              </a:spcBef>
              <a:spcAft>
                <a:spcPct val="0"/>
              </a:spcAft>
              <a:buClrTx/>
              <a:buSzTx/>
              <a:buFontTx/>
              <a:buNone/>
              <a:tabLst/>
              <a:defRPr/>
            </a:pPr>
            <a:r>
              <a:rPr kumimoji="0" lang="en-US" sz="2400" b="0" i="0" u="none" strike="noStrike" kern="0" cap="small"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Provisioning</a:t>
            </a:r>
          </a:p>
        </p:txBody>
      </p:sp>
      <p:sp>
        <p:nvSpPr>
          <p:cNvPr id="10" name="Freeform 99"/>
          <p:cNvSpPr>
            <a:spLocks noChangeAspect="1" noEditPoints="1"/>
          </p:cNvSpPr>
          <p:nvPr/>
        </p:nvSpPr>
        <p:spPr bwMode="auto">
          <a:xfrm>
            <a:off x="5792974" y="1304440"/>
            <a:ext cx="451340" cy="364886"/>
          </a:xfrm>
          <a:custGeom>
            <a:avLst/>
            <a:gdLst>
              <a:gd name="T0" fmla="*/ 28 w 150"/>
              <a:gd name="T1" fmla="*/ 101 h 121"/>
              <a:gd name="T2" fmla="*/ 62 w 150"/>
              <a:gd name="T3" fmla="*/ 101 h 121"/>
              <a:gd name="T4" fmla="*/ 62 w 150"/>
              <a:gd name="T5" fmla="*/ 109 h 121"/>
              <a:gd name="T6" fmla="*/ 28 w 150"/>
              <a:gd name="T7" fmla="*/ 109 h 121"/>
              <a:gd name="T8" fmla="*/ 0 w 150"/>
              <a:gd name="T9" fmla="*/ 84 h 121"/>
              <a:gd name="T10" fmla="*/ 26 w 150"/>
              <a:gd name="T11" fmla="*/ 54 h 121"/>
              <a:gd name="T12" fmla="*/ 26 w 150"/>
              <a:gd name="T13" fmla="*/ 54 h 121"/>
              <a:gd name="T14" fmla="*/ 26 w 150"/>
              <a:gd name="T15" fmla="*/ 49 h 121"/>
              <a:gd name="T16" fmla="*/ 19 w 150"/>
              <a:gd name="T17" fmla="*/ 52 h 121"/>
              <a:gd name="T18" fmla="*/ 15 w 150"/>
              <a:gd name="T19" fmla="*/ 45 h 121"/>
              <a:gd name="T20" fmla="*/ 36 w 150"/>
              <a:gd name="T21" fmla="*/ 36 h 121"/>
              <a:gd name="T22" fmla="*/ 45 w 150"/>
              <a:gd name="T23" fmla="*/ 56 h 121"/>
              <a:gd name="T24" fmla="*/ 37 w 150"/>
              <a:gd name="T25" fmla="*/ 59 h 121"/>
              <a:gd name="T26" fmla="*/ 34 w 150"/>
              <a:gd name="T27" fmla="*/ 51 h 121"/>
              <a:gd name="T28" fmla="*/ 34 w 150"/>
              <a:gd name="T29" fmla="*/ 54 h 121"/>
              <a:gd name="T30" fmla="*/ 34 w 150"/>
              <a:gd name="T31" fmla="*/ 58 h 121"/>
              <a:gd name="T32" fmla="*/ 35 w 150"/>
              <a:gd name="T33" fmla="*/ 63 h 121"/>
              <a:gd name="T34" fmla="*/ 29 w 150"/>
              <a:gd name="T35" fmla="*/ 62 h 121"/>
              <a:gd name="T36" fmla="*/ 8 w 150"/>
              <a:gd name="T37" fmla="*/ 84 h 121"/>
              <a:gd name="T38" fmla="*/ 28 w 150"/>
              <a:gd name="T39" fmla="*/ 101 h 121"/>
              <a:gd name="T40" fmla="*/ 142 w 150"/>
              <a:gd name="T41" fmla="*/ 49 h 121"/>
              <a:gd name="T42" fmla="*/ 136 w 150"/>
              <a:gd name="T43" fmla="*/ 54 h 121"/>
              <a:gd name="T44" fmla="*/ 142 w 150"/>
              <a:gd name="T45" fmla="*/ 71 h 121"/>
              <a:gd name="T46" fmla="*/ 112 w 150"/>
              <a:gd name="T47" fmla="*/ 101 h 121"/>
              <a:gd name="T48" fmla="*/ 82 w 150"/>
              <a:gd name="T49" fmla="*/ 101 h 121"/>
              <a:gd name="T50" fmla="*/ 88 w 150"/>
              <a:gd name="T51" fmla="*/ 95 h 121"/>
              <a:gd name="T52" fmla="*/ 82 w 150"/>
              <a:gd name="T53" fmla="*/ 90 h 121"/>
              <a:gd name="T54" fmla="*/ 66 w 150"/>
              <a:gd name="T55" fmla="*/ 105 h 121"/>
              <a:gd name="T56" fmla="*/ 82 w 150"/>
              <a:gd name="T57" fmla="*/ 121 h 121"/>
              <a:gd name="T58" fmla="*/ 88 w 150"/>
              <a:gd name="T59" fmla="*/ 115 h 121"/>
              <a:gd name="T60" fmla="*/ 81 w 150"/>
              <a:gd name="T61" fmla="*/ 109 h 121"/>
              <a:gd name="T62" fmla="*/ 112 w 150"/>
              <a:gd name="T63" fmla="*/ 109 h 121"/>
              <a:gd name="T64" fmla="*/ 150 w 150"/>
              <a:gd name="T65" fmla="*/ 71 h 121"/>
              <a:gd name="T66" fmla="*/ 142 w 150"/>
              <a:gd name="T67" fmla="*/ 49 h 121"/>
              <a:gd name="T68" fmla="*/ 79 w 150"/>
              <a:gd name="T69" fmla="*/ 11 h 121"/>
              <a:gd name="T70" fmla="*/ 90 w 150"/>
              <a:gd name="T71" fmla="*/ 8 h 121"/>
              <a:gd name="T72" fmla="*/ 114 w 150"/>
              <a:gd name="T73" fmla="*/ 32 h 121"/>
              <a:gd name="T74" fmla="*/ 113 w 150"/>
              <a:gd name="T75" fmla="*/ 37 h 121"/>
              <a:gd name="T76" fmla="*/ 112 w 150"/>
              <a:gd name="T77" fmla="*/ 42 h 121"/>
              <a:gd name="T78" fmla="*/ 116 w 150"/>
              <a:gd name="T79" fmla="*/ 42 h 121"/>
              <a:gd name="T80" fmla="*/ 122 w 150"/>
              <a:gd name="T81" fmla="*/ 44 h 121"/>
              <a:gd name="T82" fmla="*/ 115 w 150"/>
              <a:gd name="T83" fmla="*/ 45 h 121"/>
              <a:gd name="T84" fmla="*/ 117 w 150"/>
              <a:gd name="T85" fmla="*/ 53 h 121"/>
              <a:gd name="T86" fmla="*/ 138 w 150"/>
              <a:gd name="T87" fmla="*/ 48 h 121"/>
              <a:gd name="T88" fmla="*/ 133 w 150"/>
              <a:gd name="T89" fmla="*/ 26 h 121"/>
              <a:gd name="T90" fmla="*/ 125 w 150"/>
              <a:gd name="T91" fmla="*/ 28 h 121"/>
              <a:gd name="T92" fmla="*/ 127 w 150"/>
              <a:gd name="T93" fmla="*/ 37 h 121"/>
              <a:gd name="T94" fmla="*/ 122 w 150"/>
              <a:gd name="T95" fmla="*/ 35 h 121"/>
              <a:gd name="T96" fmla="*/ 122 w 150"/>
              <a:gd name="T97" fmla="*/ 32 h 121"/>
              <a:gd name="T98" fmla="*/ 90 w 150"/>
              <a:gd name="T99" fmla="*/ 0 h 121"/>
              <a:gd name="T100" fmla="*/ 75 w 150"/>
              <a:gd name="T101" fmla="*/ 4 h 121"/>
              <a:gd name="T102" fmla="*/ 58 w 150"/>
              <a:gd name="T103" fmla="*/ 27 h 121"/>
              <a:gd name="T104" fmla="*/ 39 w 150"/>
              <a:gd name="T105" fmla="*/ 31 h 121"/>
              <a:gd name="T106" fmla="*/ 43 w 150"/>
              <a:gd name="T107" fmla="*/ 38 h 121"/>
              <a:gd name="T108" fmla="*/ 60 w 150"/>
              <a:gd name="T109" fmla="*/ 36 h 121"/>
              <a:gd name="T110" fmla="*/ 66 w 150"/>
              <a:gd name="T111" fmla="*/ 38 h 121"/>
              <a:gd name="T112" fmla="*/ 66 w 150"/>
              <a:gd name="T113" fmla="*/ 32 h 121"/>
              <a:gd name="T114" fmla="*/ 79 w 150"/>
              <a:gd name="T115" fmla="*/ 1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0" h="121">
                <a:moveTo>
                  <a:pt x="28" y="101"/>
                </a:moveTo>
                <a:cubicBezTo>
                  <a:pt x="62" y="101"/>
                  <a:pt x="62" y="101"/>
                  <a:pt x="62" y="101"/>
                </a:cubicBezTo>
                <a:cubicBezTo>
                  <a:pt x="62" y="109"/>
                  <a:pt x="62" y="109"/>
                  <a:pt x="62" y="109"/>
                </a:cubicBezTo>
                <a:cubicBezTo>
                  <a:pt x="28" y="109"/>
                  <a:pt x="28" y="109"/>
                  <a:pt x="28" y="109"/>
                </a:cubicBezTo>
                <a:cubicBezTo>
                  <a:pt x="10" y="109"/>
                  <a:pt x="0" y="100"/>
                  <a:pt x="0" y="84"/>
                </a:cubicBezTo>
                <a:cubicBezTo>
                  <a:pt x="0" y="66"/>
                  <a:pt x="13" y="55"/>
                  <a:pt x="26" y="54"/>
                </a:cubicBezTo>
                <a:cubicBezTo>
                  <a:pt x="26" y="54"/>
                  <a:pt x="26" y="54"/>
                  <a:pt x="26" y="54"/>
                </a:cubicBezTo>
                <a:cubicBezTo>
                  <a:pt x="26" y="52"/>
                  <a:pt x="26" y="51"/>
                  <a:pt x="26" y="49"/>
                </a:cubicBezTo>
                <a:cubicBezTo>
                  <a:pt x="19" y="52"/>
                  <a:pt x="19" y="52"/>
                  <a:pt x="19" y="52"/>
                </a:cubicBezTo>
                <a:cubicBezTo>
                  <a:pt x="15" y="45"/>
                  <a:pt x="15" y="45"/>
                  <a:pt x="15" y="45"/>
                </a:cubicBezTo>
                <a:cubicBezTo>
                  <a:pt x="36" y="36"/>
                  <a:pt x="36" y="36"/>
                  <a:pt x="36" y="36"/>
                </a:cubicBezTo>
                <a:cubicBezTo>
                  <a:pt x="45" y="56"/>
                  <a:pt x="45" y="56"/>
                  <a:pt x="45" y="56"/>
                </a:cubicBezTo>
                <a:cubicBezTo>
                  <a:pt x="37" y="59"/>
                  <a:pt x="37" y="59"/>
                  <a:pt x="37" y="59"/>
                </a:cubicBezTo>
                <a:cubicBezTo>
                  <a:pt x="34" y="51"/>
                  <a:pt x="34" y="51"/>
                  <a:pt x="34" y="51"/>
                </a:cubicBezTo>
                <a:cubicBezTo>
                  <a:pt x="34" y="52"/>
                  <a:pt x="34" y="53"/>
                  <a:pt x="34" y="54"/>
                </a:cubicBezTo>
                <a:cubicBezTo>
                  <a:pt x="34" y="55"/>
                  <a:pt x="34" y="57"/>
                  <a:pt x="34" y="58"/>
                </a:cubicBezTo>
                <a:cubicBezTo>
                  <a:pt x="35" y="63"/>
                  <a:pt x="35" y="63"/>
                  <a:pt x="35" y="63"/>
                </a:cubicBezTo>
                <a:cubicBezTo>
                  <a:pt x="29" y="62"/>
                  <a:pt x="29" y="62"/>
                  <a:pt x="29" y="62"/>
                </a:cubicBezTo>
                <a:cubicBezTo>
                  <a:pt x="20" y="61"/>
                  <a:pt x="8" y="69"/>
                  <a:pt x="8" y="84"/>
                </a:cubicBezTo>
                <a:cubicBezTo>
                  <a:pt x="8" y="91"/>
                  <a:pt x="10" y="101"/>
                  <a:pt x="28" y="101"/>
                </a:cubicBezTo>
                <a:close/>
                <a:moveTo>
                  <a:pt x="142" y="49"/>
                </a:moveTo>
                <a:cubicBezTo>
                  <a:pt x="136" y="54"/>
                  <a:pt x="136" y="54"/>
                  <a:pt x="136" y="54"/>
                </a:cubicBezTo>
                <a:cubicBezTo>
                  <a:pt x="140" y="59"/>
                  <a:pt x="142" y="65"/>
                  <a:pt x="142" y="71"/>
                </a:cubicBezTo>
                <a:cubicBezTo>
                  <a:pt x="142" y="88"/>
                  <a:pt x="128" y="101"/>
                  <a:pt x="112" y="101"/>
                </a:cubicBezTo>
                <a:cubicBezTo>
                  <a:pt x="82" y="101"/>
                  <a:pt x="82" y="101"/>
                  <a:pt x="82" y="101"/>
                </a:cubicBezTo>
                <a:cubicBezTo>
                  <a:pt x="88" y="95"/>
                  <a:pt x="88" y="95"/>
                  <a:pt x="88" y="95"/>
                </a:cubicBezTo>
                <a:cubicBezTo>
                  <a:pt x="82" y="90"/>
                  <a:pt x="82" y="90"/>
                  <a:pt x="82" y="90"/>
                </a:cubicBezTo>
                <a:cubicBezTo>
                  <a:pt x="66" y="105"/>
                  <a:pt x="66" y="105"/>
                  <a:pt x="66" y="105"/>
                </a:cubicBezTo>
                <a:cubicBezTo>
                  <a:pt x="82" y="121"/>
                  <a:pt x="82" y="121"/>
                  <a:pt x="82" y="121"/>
                </a:cubicBezTo>
                <a:cubicBezTo>
                  <a:pt x="88" y="115"/>
                  <a:pt x="88" y="115"/>
                  <a:pt x="88" y="115"/>
                </a:cubicBezTo>
                <a:cubicBezTo>
                  <a:pt x="81" y="109"/>
                  <a:pt x="81" y="109"/>
                  <a:pt x="81" y="109"/>
                </a:cubicBezTo>
                <a:cubicBezTo>
                  <a:pt x="112" y="109"/>
                  <a:pt x="112" y="109"/>
                  <a:pt x="112" y="109"/>
                </a:cubicBezTo>
                <a:cubicBezTo>
                  <a:pt x="133" y="109"/>
                  <a:pt x="150" y="92"/>
                  <a:pt x="150" y="71"/>
                </a:cubicBezTo>
                <a:cubicBezTo>
                  <a:pt x="150" y="63"/>
                  <a:pt x="147" y="55"/>
                  <a:pt x="142" y="49"/>
                </a:cubicBezTo>
                <a:close/>
                <a:moveTo>
                  <a:pt x="79" y="11"/>
                </a:moveTo>
                <a:cubicBezTo>
                  <a:pt x="82" y="9"/>
                  <a:pt x="86" y="8"/>
                  <a:pt x="90" y="8"/>
                </a:cubicBezTo>
                <a:cubicBezTo>
                  <a:pt x="103" y="8"/>
                  <a:pt x="114" y="19"/>
                  <a:pt x="114" y="32"/>
                </a:cubicBezTo>
                <a:cubicBezTo>
                  <a:pt x="114" y="34"/>
                  <a:pt x="113" y="36"/>
                  <a:pt x="113" y="37"/>
                </a:cubicBezTo>
                <a:cubicBezTo>
                  <a:pt x="112" y="42"/>
                  <a:pt x="112" y="42"/>
                  <a:pt x="112" y="42"/>
                </a:cubicBezTo>
                <a:cubicBezTo>
                  <a:pt x="116" y="42"/>
                  <a:pt x="116" y="42"/>
                  <a:pt x="116" y="42"/>
                </a:cubicBezTo>
                <a:cubicBezTo>
                  <a:pt x="118" y="43"/>
                  <a:pt x="120" y="43"/>
                  <a:pt x="122" y="44"/>
                </a:cubicBezTo>
                <a:cubicBezTo>
                  <a:pt x="115" y="45"/>
                  <a:pt x="115" y="45"/>
                  <a:pt x="115" y="45"/>
                </a:cubicBezTo>
                <a:cubicBezTo>
                  <a:pt x="117" y="53"/>
                  <a:pt x="117" y="53"/>
                  <a:pt x="117" y="53"/>
                </a:cubicBezTo>
                <a:cubicBezTo>
                  <a:pt x="138" y="48"/>
                  <a:pt x="138" y="48"/>
                  <a:pt x="138" y="48"/>
                </a:cubicBezTo>
                <a:cubicBezTo>
                  <a:pt x="133" y="26"/>
                  <a:pt x="133" y="26"/>
                  <a:pt x="133" y="26"/>
                </a:cubicBezTo>
                <a:cubicBezTo>
                  <a:pt x="125" y="28"/>
                  <a:pt x="125" y="28"/>
                  <a:pt x="125" y="28"/>
                </a:cubicBezTo>
                <a:cubicBezTo>
                  <a:pt x="127" y="37"/>
                  <a:pt x="127" y="37"/>
                  <a:pt x="127" y="37"/>
                </a:cubicBezTo>
                <a:cubicBezTo>
                  <a:pt x="126" y="36"/>
                  <a:pt x="124" y="36"/>
                  <a:pt x="122" y="35"/>
                </a:cubicBezTo>
                <a:cubicBezTo>
                  <a:pt x="122" y="34"/>
                  <a:pt x="122" y="33"/>
                  <a:pt x="122" y="32"/>
                </a:cubicBezTo>
                <a:cubicBezTo>
                  <a:pt x="122" y="15"/>
                  <a:pt x="107" y="0"/>
                  <a:pt x="90" y="0"/>
                </a:cubicBezTo>
                <a:cubicBezTo>
                  <a:pt x="85" y="0"/>
                  <a:pt x="79" y="2"/>
                  <a:pt x="75" y="4"/>
                </a:cubicBezTo>
                <a:cubicBezTo>
                  <a:pt x="66" y="9"/>
                  <a:pt x="60" y="17"/>
                  <a:pt x="58" y="27"/>
                </a:cubicBezTo>
                <a:cubicBezTo>
                  <a:pt x="51" y="26"/>
                  <a:pt x="45" y="27"/>
                  <a:pt x="39" y="31"/>
                </a:cubicBezTo>
                <a:cubicBezTo>
                  <a:pt x="43" y="38"/>
                  <a:pt x="43" y="38"/>
                  <a:pt x="43" y="38"/>
                </a:cubicBezTo>
                <a:cubicBezTo>
                  <a:pt x="48" y="35"/>
                  <a:pt x="54" y="34"/>
                  <a:pt x="60" y="36"/>
                </a:cubicBezTo>
                <a:cubicBezTo>
                  <a:pt x="66" y="38"/>
                  <a:pt x="66" y="38"/>
                  <a:pt x="66" y="38"/>
                </a:cubicBezTo>
                <a:cubicBezTo>
                  <a:pt x="66" y="32"/>
                  <a:pt x="66" y="32"/>
                  <a:pt x="66" y="32"/>
                </a:cubicBezTo>
                <a:cubicBezTo>
                  <a:pt x="66" y="23"/>
                  <a:pt x="71" y="15"/>
                  <a:pt x="79" y="11"/>
                </a:cubicBezTo>
                <a:close/>
              </a:path>
            </a:pathLst>
          </a:custGeom>
          <a:solidFill>
            <a:schemeClr val="bg1"/>
          </a:solidFill>
          <a:ln>
            <a:noFill/>
          </a:ln>
        </p:spPr>
        <p:txBody>
          <a:bodyPr vert="horz" wrap="square" lIns="93260" tIns="46630" rIns="93260" bIns="4663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ysClr val="windowText" lastClr="000000"/>
              </a:solidFill>
              <a:effectLst/>
              <a:uLnTx/>
              <a:uFillTx/>
            </a:endParaRPr>
          </a:p>
        </p:txBody>
      </p:sp>
      <p:sp>
        <p:nvSpPr>
          <p:cNvPr id="16" name="TextBox 15"/>
          <p:cNvSpPr txBox="1"/>
          <p:nvPr/>
        </p:nvSpPr>
        <p:spPr>
          <a:xfrm>
            <a:off x="-30163" y="2144038"/>
            <a:ext cx="395706" cy="4232366"/>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vert="vert270" lIns="182854" tIns="0" rIns="182854" bIns="0" rtlCol="0" anchor="ctr" anchorCtr="0">
            <a:noAutofit/>
          </a:bodyPr>
          <a:lstStyle>
            <a:defPPr>
              <a:defRPr lang="en-US"/>
            </a:defPPr>
            <a:lvl1pPr algn="ctr">
              <a:defRPr>
                <a:gradFill>
                  <a:gsLst>
                    <a:gs pos="0">
                      <a:srgbClr val="000000"/>
                    </a:gs>
                    <a:gs pos="100000">
                      <a:srgbClr val="000000"/>
                    </a:gs>
                  </a:gsLst>
                  <a:lin ang="5400000" scaled="0"/>
                </a:gra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293" eaLnBrk="1" fontAlgn="base" latinLnBrk="0" hangingPunct="1">
              <a:lnSpc>
                <a:spcPct val="100000"/>
              </a:lnSpc>
              <a:spcBef>
                <a:spcPct val="0"/>
              </a:spcBef>
              <a:spcAft>
                <a:spcPct val="0"/>
              </a:spcAft>
              <a:buClrTx/>
              <a:buSzTx/>
              <a:buFontTx/>
              <a:buNone/>
              <a:tabLst/>
              <a:defRPr/>
            </a:pPr>
            <a:r>
              <a:rPr kumimoji="0" lang="en-US" sz="1632" b="0" i="0" u="none" strike="noStrike" kern="0" cap="none" spc="0" normalizeH="0" baseline="0" noProof="0" dirty="0">
                <a:ln>
                  <a:noFill/>
                </a:ln>
                <a:solidFill>
                  <a:schemeClr val="bg1"/>
                </a:solidFill>
                <a:effectLst/>
                <a:uLnTx/>
                <a:uFillTx/>
                <a:latin typeface="Segoe UI"/>
                <a:ea typeface="Segoe UI" pitchFamily="34" charset="0"/>
                <a:cs typeface="Segoe UI" pitchFamily="34" charset="0"/>
              </a:rPr>
              <a:t>Updates in 2017</a:t>
            </a:r>
          </a:p>
        </p:txBody>
      </p:sp>
      <p:sp>
        <p:nvSpPr>
          <p:cNvPr id="25" name="Freeform 18"/>
          <p:cNvSpPr>
            <a:spLocks noEditPoints="1"/>
          </p:cNvSpPr>
          <p:nvPr/>
        </p:nvSpPr>
        <p:spPr bwMode="black">
          <a:xfrm>
            <a:off x="11857037" y="1668462"/>
            <a:ext cx="422964" cy="431655"/>
          </a:xfrm>
          <a:custGeom>
            <a:avLst/>
            <a:gdLst>
              <a:gd name="T0" fmla="*/ 129 w 246"/>
              <a:gd name="T1" fmla="*/ 192 h 300"/>
              <a:gd name="T2" fmla="*/ 43 w 246"/>
              <a:gd name="T3" fmla="*/ 202 h 300"/>
              <a:gd name="T4" fmla="*/ 129 w 246"/>
              <a:gd name="T5" fmla="*/ 126 h 300"/>
              <a:gd name="T6" fmla="*/ 43 w 246"/>
              <a:gd name="T7" fmla="*/ 135 h 300"/>
              <a:gd name="T8" fmla="*/ 129 w 246"/>
              <a:gd name="T9" fmla="*/ 126 h 300"/>
              <a:gd name="T10" fmla="*/ 215 w 246"/>
              <a:gd name="T11" fmla="*/ 101 h 300"/>
              <a:gd name="T12" fmla="*/ 219 w 246"/>
              <a:gd name="T13" fmla="*/ 90 h 300"/>
              <a:gd name="T14" fmla="*/ 208 w 246"/>
              <a:gd name="T15" fmla="*/ 111 h 300"/>
              <a:gd name="T16" fmla="*/ 43 w 246"/>
              <a:gd name="T17" fmla="*/ 92 h 300"/>
              <a:gd name="T18" fmla="*/ 117 w 246"/>
              <a:gd name="T19" fmla="*/ 102 h 300"/>
              <a:gd name="T20" fmla="*/ 43 w 246"/>
              <a:gd name="T21" fmla="*/ 235 h 300"/>
              <a:gd name="T22" fmla="*/ 117 w 246"/>
              <a:gd name="T23" fmla="*/ 226 h 300"/>
              <a:gd name="T24" fmla="*/ 43 w 246"/>
              <a:gd name="T25" fmla="*/ 235 h 300"/>
              <a:gd name="T26" fmla="*/ 11 w 246"/>
              <a:gd name="T27" fmla="*/ 287 h 300"/>
              <a:gd name="T28" fmla="*/ 35 w 246"/>
              <a:gd name="T29" fmla="*/ 36 h 300"/>
              <a:gd name="T30" fmla="*/ 0 w 246"/>
              <a:gd name="T31" fmla="*/ 22 h 300"/>
              <a:gd name="T32" fmla="*/ 219 w 246"/>
              <a:gd name="T33" fmla="*/ 300 h 300"/>
              <a:gd name="T34" fmla="*/ 208 w 246"/>
              <a:gd name="T35" fmla="*/ 173 h 300"/>
              <a:gd name="T36" fmla="*/ 117 w 246"/>
              <a:gd name="T37" fmla="*/ 159 h 300"/>
              <a:gd name="T38" fmla="*/ 43 w 246"/>
              <a:gd name="T39" fmla="*/ 169 h 300"/>
              <a:gd name="T40" fmla="*/ 117 w 246"/>
              <a:gd name="T41" fmla="*/ 159 h 300"/>
              <a:gd name="T42" fmla="*/ 57 w 246"/>
              <a:gd name="T43" fmla="*/ 22 h 300"/>
              <a:gd name="T44" fmla="*/ 86 w 246"/>
              <a:gd name="T45" fmla="*/ 20 h 300"/>
              <a:gd name="T46" fmla="*/ 110 w 246"/>
              <a:gd name="T47" fmla="*/ 0 h 300"/>
              <a:gd name="T48" fmla="*/ 133 w 246"/>
              <a:gd name="T49" fmla="*/ 20 h 300"/>
              <a:gd name="T50" fmla="*/ 162 w 246"/>
              <a:gd name="T51" fmla="*/ 22 h 300"/>
              <a:gd name="T52" fmla="*/ 179 w 246"/>
              <a:gd name="T53" fmla="*/ 43 h 300"/>
              <a:gd name="T54" fmla="*/ 41 w 246"/>
              <a:gd name="T55" fmla="*/ 36 h 300"/>
              <a:gd name="T56" fmla="*/ 110 w 246"/>
              <a:gd name="T57" fmla="*/ 20 h 300"/>
              <a:gd name="T58" fmla="*/ 110 w 246"/>
              <a:gd name="T59" fmla="*/ 11 h 300"/>
              <a:gd name="T60" fmla="*/ 190 w 246"/>
              <a:gd name="T61" fmla="*/ 269 h 300"/>
              <a:gd name="T62" fmla="*/ 29 w 246"/>
              <a:gd name="T63" fmla="*/ 59 h 300"/>
              <a:gd name="T64" fmla="*/ 190 w 246"/>
              <a:gd name="T65" fmla="*/ 71 h 300"/>
              <a:gd name="T66" fmla="*/ 200 w 246"/>
              <a:gd name="T67" fmla="*/ 49 h 300"/>
              <a:gd name="T68" fmla="*/ 19 w 246"/>
              <a:gd name="T69" fmla="*/ 278 h 300"/>
              <a:gd name="T70" fmla="*/ 200 w 246"/>
              <a:gd name="T71" fmla="*/ 185 h 300"/>
              <a:gd name="T72" fmla="*/ 190 w 246"/>
              <a:gd name="T73" fmla="*/ 269 h 300"/>
              <a:gd name="T74" fmla="*/ 190 w 246"/>
              <a:gd name="T75" fmla="*/ 133 h 300"/>
              <a:gd name="T76" fmla="*/ 200 w 246"/>
              <a:gd name="T77" fmla="*/ 124 h 300"/>
              <a:gd name="T78" fmla="*/ 215 w 246"/>
              <a:gd name="T79" fmla="*/ 35 h 300"/>
              <a:gd name="T80" fmla="*/ 219 w 246"/>
              <a:gd name="T81" fmla="*/ 22 h 300"/>
              <a:gd name="T82" fmla="*/ 184 w 246"/>
              <a:gd name="T83" fmla="*/ 36 h 300"/>
              <a:gd name="T84" fmla="*/ 208 w 246"/>
              <a:gd name="T85" fmla="*/ 44 h 300"/>
              <a:gd name="T86" fmla="*/ 246 w 246"/>
              <a:gd name="T87" fmla="*/ 41 h 300"/>
              <a:gd name="T88" fmla="*/ 155 w 246"/>
              <a:gd name="T89" fmla="*/ 134 h 300"/>
              <a:gd name="T90" fmla="*/ 156 w 246"/>
              <a:gd name="T91" fmla="*/ 92 h 300"/>
              <a:gd name="T92" fmla="*/ 218 w 246"/>
              <a:gd name="T93" fmla="*/ 41 h 300"/>
              <a:gd name="T94" fmla="*/ 246 w 246"/>
              <a:gd name="T95" fmla="*/ 107 h 300"/>
              <a:gd name="T96" fmla="*/ 155 w 246"/>
              <a:gd name="T97" fmla="*/ 201 h 300"/>
              <a:gd name="T98" fmla="*/ 156 w 246"/>
              <a:gd name="T99" fmla="*/ 159 h 300"/>
              <a:gd name="T100" fmla="*/ 218 w 246"/>
              <a:gd name="T101" fmla="*/ 10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6" h="300">
                <a:moveTo>
                  <a:pt x="43" y="192"/>
                </a:moveTo>
                <a:cubicBezTo>
                  <a:pt x="129" y="192"/>
                  <a:pt x="129" y="192"/>
                  <a:pt x="129" y="192"/>
                </a:cubicBezTo>
                <a:cubicBezTo>
                  <a:pt x="129" y="202"/>
                  <a:pt x="129" y="202"/>
                  <a:pt x="129" y="202"/>
                </a:cubicBezTo>
                <a:cubicBezTo>
                  <a:pt x="43" y="202"/>
                  <a:pt x="43" y="202"/>
                  <a:pt x="43" y="202"/>
                </a:cubicBezTo>
                <a:lnTo>
                  <a:pt x="43" y="192"/>
                </a:lnTo>
                <a:close/>
                <a:moveTo>
                  <a:pt x="129" y="126"/>
                </a:moveTo>
                <a:cubicBezTo>
                  <a:pt x="43" y="126"/>
                  <a:pt x="43" y="126"/>
                  <a:pt x="43" y="126"/>
                </a:cubicBezTo>
                <a:cubicBezTo>
                  <a:pt x="43" y="135"/>
                  <a:pt x="43" y="135"/>
                  <a:pt x="43" y="135"/>
                </a:cubicBezTo>
                <a:cubicBezTo>
                  <a:pt x="129" y="135"/>
                  <a:pt x="129" y="135"/>
                  <a:pt x="129" y="135"/>
                </a:cubicBezTo>
                <a:lnTo>
                  <a:pt x="129" y="126"/>
                </a:lnTo>
                <a:close/>
                <a:moveTo>
                  <a:pt x="208" y="111"/>
                </a:moveTo>
                <a:cubicBezTo>
                  <a:pt x="215" y="101"/>
                  <a:pt x="215" y="101"/>
                  <a:pt x="215" y="101"/>
                </a:cubicBezTo>
                <a:cubicBezTo>
                  <a:pt x="219" y="101"/>
                  <a:pt x="219" y="101"/>
                  <a:pt x="219" y="101"/>
                </a:cubicBezTo>
                <a:cubicBezTo>
                  <a:pt x="219" y="90"/>
                  <a:pt x="219" y="90"/>
                  <a:pt x="219" y="90"/>
                </a:cubicBezTo>
                <a:cubicBezTo>
                  <a:pt x="208" y="106"/>
                  <a:pt x="208" y="106"/>
                  <a:pt x="208" y="106"/>
                </a:cubicBezTo>
                <a:lnTo>
                  <a:pt x="208" y="111"/>
                </a:lnTo>
                <a:close/>
                <a:moveTo>
                  <a:pt x="117" y="92"/>
                </a:moveTo>
                <a:cubicBezTo>
                  <a:pt x="43" y="92"/>
                  <a:pt x="43" y="92"/>
                  <a:pt x="43" y="92"/>
                </a:cubicBezTo>
                <a:cubicBezTo>
                  <a:pt x="43" y="102"/>
                  <a:pt x="43" y="102"/>
                  <a:pt x="43" y="102"/>
                </a:cubicBezTo>
                <a:cubicBezTo>
                  <a:pt x="117" y="102"/>
                  <a:pt x="117" y="102"/>
                  <a:pt x="117" y="102"/>
                </a:cubicBezTo>
                <a:lnTo>
                  <a:pt x="117" y="92"/>
                </a:lnTo>
                <a:close/>
                <a:moveTo>
                  <a:pt x="43" y="235"/>
                </a:moveTo>
                <a:cubicBezTo>
                  <a:pt x="117" y="235"/>
                  <a:pt x="117" y="235"/>
                  <a:pt x="117" y="235"/>
                </a:cubicBezTo>
                <a:cubicBezTo>
                  <a:pt x="117" y="226"/>
                  <a:pt x="117" y="226"/>
                  <a:pt x="117" y="226"/>
                </a:cubicBezTo>
                <a:cubicBezTo>
                  <a:pt x="43" y="226"/>
                  <a:pt x="43" y="226"/>
                  <a:pt x="43" y="226"/>
                </a:cubicBezTo>
                <a:lnTo>
                  <a:pt x="43" y="235"/>
                </a:lnTo>
                <a:close/>
                <a:moveTo>
                  <a:pt x="208" y="287"/>
                </a:moveTo>
                <a:cubicBezTo>
                  <a:pt x="11" y="287"/>
                  <a:pt x="11" y="287"/>
                  <a:pt x="11" y="287"/>
                </a:cubicBezTo>
                <a:cubicBezTo>
                  <a:pt x="11" y="36"/>
                  <a:pt x="11" y="36"/>
                  <a:pt x="11" y="36"/>
                </a:cubicBezTo>
                <a:cubicBezTo>
                  <a:pt x="35" y="36"/>
                  <a:pt x="35" y="36"/>
                  <a:pt x="35" y="36"/>
                </a:cubicBezTo>
                <a:cubicBezTo>
                  <a:pt x="37" y="31"/>
                  <a:pt x="40" y="26"/>
                  <a:pt x="44" y="22"/>
                </a:cubicBezTo>
                <a:cubicBezTo>
                  <a:pt x="0" y="22"/>
                  <a:pt x="0" y="22"/>
                  <a:pt x="0" y="22"/>
                </a:cubicBezTo>
                <a:cubicBezTo>
                  <a:pt x="0" y="300"/>
                  <a:pt x="0" y="300"/>
                  <a:pt x="0" y="300"/>
                </a:cubicBezTo>
                <a:cubicBezTo>
                  <a:pt x="219" y="300"/>
                  <a:pt x="219" y="300"/>
                  <a:pt x="219" y="300"/>
                </a:cubicBezTo>
                <a:cubicBezTo>
                  <a:pt x="219" y="157"/>
                  <a:pt x="219" y="157"/>
                  <a:pt x="219" y="157"/>
                </a:cubicBezTo>
                <a:cubicBezTo>
                  <a:pt x="208" y="173"/>
                  <a:pt x="208" y="173"/>
                  <a:pt x="208" y="173"/>
                </a:cubicBezTo>
                <a:lnTo>
                  <a:pt x="208" y="287"/>
                </a:lnTo>
                <a:close/>
                <a:moveTo>
                  <a:pt x="117" y="159"/>
                </a:moveTo>
                <a:cubicBezTo>
                  <a:pt x="43" y="159"/>
                  <a:pt x="43" y="159"/>
                  <a:pt x="43" y="159"/>
                </a:cubicBezTo>
                <a:cubicBezTo>
                  <a:pt x="43" y="169"/>
                  <a:pt x="43" y="169"/>
                  <a:pt x="43" y="169"/>
                </a:cubicBezTo>
                <a:cubicBezTo>
                  <a:pt x="117" y="169"/>
                  <a:pt x="117" y="169"/>
                  <a:pt x="117" y="169"/>
                </a:cubicBezTo>
                <a:lnTo>
                  <a:pt x="117" y="159"/>
                </a:lnTo>
                <a:close/>
                <a:moveTo>
                  <a:pt x="41" y="36"/>
                </a:moveTo>
                <a:cubicBezTo>
                  <a:pt x="43" y="29"/>
                  <a:pt x="50" y="25"/>
                  <a:pt x="57" y="22"/>
                </a:cubicBezTo>
                <a:cubicBezTo>
                  <a:pt x="63" y="21"/>
                  <a:pt x="71" y="20"/>
                  <a:pt x="77" y="20"/>
                </a:cubicBezTo>
                <a:cubicBezTo>
                  <a:pt x="80" y="20"/>
                  <a:pt x="83" y="20"/>
                  <a:pt x="86" y="20"/>
                </a:cubicBezTo>
                <a:cubicBezTo>
                  <a:pt x="87" y="20"/>
                  <a:pt x="88" y="20"/>
                  <a:pt x="89" y="20"/>
                </a:cubicBezTo>
                <a:cubicBezTo>
                  <a:pt x="89" y="9"/>
                  <a:pt x="98" y="0"/>
                  <a:pt x="110" y="0"/>
                </a:cubicBezTo>
                <a:cubicBezTo>
                  <a:pt x="121" y="0"/>
                  <a:pt x="130" y="9"/>
                  <a:pt x="130" y="20"/>
                </a:cubicBezTo>
                <a:cubicBezTo>
                  <a:pt x="131" y="20"/>
                  <a:pt x="132" y="20"/>
                  <a:pt x="133" y="20"/>
                </a:cubicBezTo>
                <a:cubicBezTo>
                  <a:pt x="136" y="20"/>
                  <a:pt x="139" y="20"/>
                  <a:pt x="142" y="20"/>
                </a:cubicBezTo>
                <a:cubicBezTo>
                  <a:pt x="149" y="20"/>
                  <a:pt x="156" y="21"/>
                  <a:pt x="162" y="22"/>
                </a:cubicBezTo>
                <a:cubicBezTo>
                  <a:pt x="170" y="25"/>
                  <a:pt x="176" y="29"/>
                  <a:pt x="178" y="36"/>
                </a:cubicBezTo>
                <a:cubicBezTo>
                  <a:pt x="179" y="38"/>
                  <a:pt x="179" y="41"/>
                  <a:pt x="179" y="43"/>
                </a:cubicBezTo>
                <a:cubicBezTo>
                  <a:pt x="145" y="43"/>
                  <a:pt x="74" y="43"/>
                  <a:pt x="40" y="43"/>
                </a:cubicBezTo>
                <a:cubicBezTo>
                  <a:pt x="40" y="41"/>
                  <a:pt x="41" y="38"/>
                  <a:pt x="41" y="36"/>
                </a:cubicBezTo>
                <a:close/>
                <a:moveTo>
                  <a:pt x="99" y="20"/>
                </a:moveTo>
                <a:cubicBezTo>
                  <a:pt x="103" y="20"/>
                  <a:pt x="106" y="20"/>
                  <a:pt x="110" y="20"/>
                </a:cubicBezTo>
                <a:cubicBezTo>
                  <a:pt x="113" y="20"/>
                  <a:pt x="116" y="20"/>
                  <a:pt x="120" y="20"/>
                </a:cubicBezTo>
                <a:cubicBezTo>
                  <a:pt x="119" y="15"/>
                  <a:pt x="115" y="11"/>
                  <a:pt x="110" y="11"/>
                </a:cubicBezTo>
                <a:cubicBezTo>
                  <a:pt x="104" y="11"/>
                  <a:pt x="100" y="15"/>
                  <a:pt x="99" y="20"/>
                </a:cubicBezTo>
                <a:close/>
                <a:moveTo>
                  <a:pt x="190" y="269"/>
                </a:moveTo>
                <a:cubicBezTo>
                  <a:pt x="29" y="269"/>
                  <a:pt x="29" y="269"/>
                  <a:pt x="29" y="269"/>
                </a:cubicBezTo>
                <a:cubicBezTo>
                  <a:pt x="29" y="59"/>
                  <a:pt x="29" y="59"/>
                  <a:pt x="29" y="59"/>
                </a:cubicBezTo>
                <a:cubicBezTo>
                  <a:pt x="190" y="59"/>
                  <a:pt x="190" y="59"/>
                  <a:pt x="190" y="59"/>
                </a:cubicBezTo>
                <a:cubicBezTo>
                  <a:pt x="190" y="71"/>
                  <a:pt x="190" y="71"/>
                  <a:pt x="190" y="71"/>
                </a:cubicBezTo>
                <a:cubicBezTo>
                  <a:pt x="200" y="57"/>
                  <a:pt x="200" y="57"/>
                  <a:pt x="200" y="57"/>
                </a:cubicBezTo>
                <a:cubicBezTo>
                  <a:pt x="200" y="49"/>
                  <a:pt x="200" y="49"/>
                  <a:pt x="200" y="49"/>
                </a:cubicBezTo>
                <a:cubicBezTo>
                  <a:pt x="19" y="49"/>
                  <a:pt x="19" y="49"/>
                  <a:pt x="19" y="49"/>
                </a:cubicBezTo>
                <a:cubicBezTo>
                  <a:pt x="19" y="278"/>
                  <a:pt x="19" y="278"/>
                  <a:pt x="19" y="278"/>
                </a:cubicBezTo>
                <a:cubicBezTo>
                  <a:pt x="200" y="278"/>
                  <a:pt x="200" y="278"/>
                  <a:pt x="200" y="278"/>
                </a:cubicBezTo>
                <a:cubicBezTo>
                  <a:pt x="200" y="185"/>
                  <a:pt x="200" y="185"/>
                  <a:pt x="200" y="185"/>
                </a:cubicBezTo>
                <a:cubicBezTo>
                  <a:pt x="190" y="199"/>
                  <a:pt x="190" y="199"/>
                  <a:pt x="190" y="199"/>
                </a:cubicBezTo>
                <a:lnTo>
                  <a:pt x="190" y="269"/>
                </a:lnTo>
                <a:close/>
                <a:moveTo>
                  <a:pt x="200" y="119"/>
                </a:moveTo>
                <a:cubicBezTo>
                  <a:pt x="190" y="133"/>
                  <a:pt x="190" y="133"/>
                  <a:pt x="190" y="133"/>
                </a:cubicBezTo>
                <a:cubicBezTo>
                  <a:pt x="190" y="138"/>
                  <a:pt x="190" y="138"/>
                  <a:pt x="190" y="138"/>
                </a:cubicBezTo>
                <a:cubicBezTo>
                  <a:pt x="200" y="124"/>
                  <a:pt x="200" y="124"/>
                  <a:pt x="200" y="124"/>
                </a:cubicBezTo>
                <a:lnTo>
                  <a:pt x="200" y="119"/>
                </a:lnTo>
                <a:close/>
                <a:moveTo>
                  <a:pt x="215" y="35"/>
                </a:moveTo>
                <a:cubicBezTo>
                  <a:pt x="219" y="35"/>
                  <a:pt x="219" y="35"/>
                  <a:pt x="219" y="35"/>
                </a:cubicBezTo>
                <a:cubicBezTo>
                  <a:pt x="219" y="22"/>
                  <a:pt x="219" y="22"/>
                  <a:pt x="219" y="22"/>
                </a:cubicBezTo>
                <a:cubicBezTo>
                  <a:pt x="175" y="22"/>
                  <a:pt x="175" y="22"/>
                  <a:pt x="175" y="22"/>
                </a:cubicBezTo>
                <a:cubicBezTo>
                  <a:pt x="179" y="26"/>
                  <a:pt x="182" y="30"/>
                  <a:pt x="184" y="36"/>
                </a:cubicBezTo>
                <a:cubicBezTo>
                  <a:pt x="208" y="36"/>
                  <a:pt x="208" y="36"/>
                  <a:pt x="208" y="36"/>
                </a:cubicBezTo>
                <a:cubicBezTo>
                  <a:pt x="208" y="44"/>
                  <a:pt x="208" y="44"/>
                  <a:pt x="208" y="44"/>
                </a:cubicBezTo>
                <a:lnTo>
                  <a:pt x="215" y="35"/>
                </a:lnTo>
                <a:close/>
                <a:moveTo>
                  <a:pt x="246" y="41"/>
                </a:moveTo>
                <a:cubicBezTo>
                  <a:pt x="182" y="134"/>
                  <a:pt x="182" y="134"/>
                  <a:pt x="182" y="134"/>
                </a:cubicBezTo>
                <a:cubicBezTo>
                  <a:pt x="155" y="134"/>
                  <a:pt x="155" y="134"/>
                  <a:pt x="155" y="134"/>
                </a:cubicBezTo>
                <a:cubicBezTo>
                  <a:pt x="129" y="92"/>
                  <a:pt x="129" y="92"/>
                  <a:pt x="129" y="92"/>
                </a:cubicBezTo>
                <a:cubicBezTo>
                  <a:pt x="156" y="92"/>
                  <a:pt x="156" y="92"/>
                  <a:pt x="156" y="92"/>
                </a:cubicBezTo>
                <a:cubicBezTo>
                  <a:pt x="169" y="113"/>
                  <a:pt x="169" y="113"/>
                  <a:pt x="169" y="113"/>
                </a:cubicBezTo>
                <a:cubicBezTo>
                  <a:pt x="218" y="41"/>
                  <a:pt x="218" y="41"/>
                  <a:pt x="218" y="41"/>
                </a:cubicBezTo>
                <a:lnTo>
                  <a:pt x="246" y="41"/>
                </a:lnTo>
                <a:close/>
                <a:moveTo>
                  <a:pt x="246" y="107"/>
                </a:moveTo>
                <a:cubicBezTo>
                  <a:pt x="182" y="201"/>
                  <a:pt x="182" y="201"/>
                  <a:pt x="182" y="201"/>
                </a:cubicBezTo>
                <a:cubicBezTo>
                  <a:pt x="155" y="201"/>
                  <a:pt x="155" y="201"/>
                  <a:pt x="155" y="201"/>
                </a:cubicBezTo>
                <a:cubicBezTo>
                  <a:pt x="129" y="159"/>
                  <a:pt x="129" y="159"/>
                  <a:pt x="129" y="159"/>
                </a:cubicBezTo>
                <a:cubicBezTo>
                  <a:pt x="156" y="159"/>
                  <a:pt x="156" y="159"/>
                  <a:pt x="156" y="159"/>
                </a:cubicBezTo>
                <a:cubicBezTo>
                  <a:pt x="169" y="180"/>
                  <a:pt x="169" y="180"/>
                  <a:pt x="169" y="180"/>
                </a:cubicBezTo>
                <a:cubicBezTo>
                  <a:pt x="218" y="107"/>
                  <a:pt x="218" y="107"/>
                  <a:pt x="218" y="107"/>
                </a:cubicBezTo>
                <a:lnTo>
                  <a:pt x="246" y="107"/>
                </a:lnTo>
                <a:close/>
              </a:path>
            </a:pathLst>
          </a:custGeom>
          <a:solidFill>
            <a:srgbClr val="FFFFFF"/>
          </a:solidFill>
          <a:ln>
            <a:noFill/>
          </a:ln>
        </p:spPr>
        <p:txBody>
          <a:bodyPr vert="horz" wrap="square" lIns="83943" tIns="41972" rIns="83943" bIns="41972"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32" b="0" i="0" u="none" strike="noStrike" kern="0" cap="none" spc="0" normalizeH="0" baseline="0" noProof="0" dirty="0">
              <a:ln>
                <a:noFill/>
              </a:ln>
              <a:solidFill>
                <a:sysClr val="windowText" lastClr="000000"/>
              </a:solidFill>
              <a:effectLst/>
              <a:uLnTx/>
              <a:uFillTx/>
            </a:endParaRPr>
          </a:p>
        </p:txBody>
      </p:sp>
      <p:sp>
        <p:nvSpPr>
          <p:cNvPr id="26" name="Freeform 25"/>
          <p:cNvSpPr>
            <a:spLocks noEditPoints="1"/>
          </p:cNvSpPr>
          <p:nvPr/>
        </p:nvSpPr>
        <p:spPr bwMode="black">
          <a:xfrm>
            <a:off x="9647237" y="1496355"/>
            <a:ext cx="620922" cy="476907"/>
          </a:xfrm>
          <a:custGeom>
            <a:avLst/>
            <a:gdLst>
              <a:gd name="T0" fmla="*/ 300 w 300"/>
              <a:gd name="T1" fmla="*/ 201 h 255"/>
              <a:gd name="T2" fmla="*/ 288 w 300"/>
              <a:gd name="T3" fmla="*/ 210 h 255"/>
              <a:gd name="T4" fmla="*/ 285 w 300"/>
              <a:gd name="T5" fmla="*/ 214 h 255"/>
              <a:gd name="T6" fmla="*/ 266 w 300"/>
              <a:gd name="T7" fmla="*/ 230 h 255"/>
              <a:gd name="T8" fmla="*/ 229 w 300"/>
              <a:gd name="T9" fmla="*/ 245 h 255"/>
              <a:gd name="T10" fmla="*/ 169 w 300"/>
              <a:gd name="T11" fmla="*/ 253 h 255"/>
              <a:gd name="T12" fmla="*/ 47 w 300"/>
              <a:gd name="T13" fmla="*/ 231 h 255"/>
              <a:gd name="T14" fmla="*/ 47 w 300"/>
              <a:gd name="T15" fmla="*/ 186 h 255"/>
              <a:gd name="T16" fmla="*/ 89 w 300"/>
              <a:gd name="T17" fmla="*/ 168 h 255"/>
              <a:gd name="T18" fmla="*/ 130 w 300"/>
              <a:gd name="T19" fmla="*/ 171 h 255"/>
              <a:gd name="T20" fmla="*/ 163 w 300"/>
              <a:gd name="T21" fmla="*/ 174 h 255"/>
              <a:gd name="T22" fmla="*/ 198 w 300"/>
              <a:gd name="T23" fmla="*/ 169 h 255"/>
              <a:gd name="T24" fmla="*/ 219 w 300"/>
              <a:gd name="T25" fmla="*/ 182 h 255"/>
              <a:gd name="T26" fmla="*/ 201 w 300"/>
              <a:gd name="T27" fmla="*/ 195 h 255"/>
              <a:gd name="T28" fmla="*/ 174 w 300"/>
              <a:gd name="T29" fmla="*/ 194 h 255"/>
              <a:gd name="T30" fmla="*/ 144 w 300"/>
              <a:gd name="T31" fmla="*/ 202 h 255"/>
              <a:gd name="T32" fmla="*/ 177 w 300"/>
              <a:gd name="T33" fmla="*/ 217 h 255"/>
              <a:gd name="T34" fmla="*/ 223 w 300"/>
              <a:gd name="T35" fmla="*/ 218 h 255"/>
              <a:gd name="T36" fmla="*/ 255 w 300"/>
              <a:gd name="T37" fmla="*/ 209 h 255"/>
              <a:gd name="T38" fmla="*/ 287 w 300"/>
              <a:gd name="T39" fmla="*/ 193 h 255"/>
              <a:gd name="T40" fmla="*/ 300 w 300"/>
              <a:gd name="T41" fmla="*/ 201 h 255"/>
              <a:gd name="T42" fmla="*/ 34 w 300"/>
              <a:gd name="T43" fmla="*/ 173 h 255"/>
              <a:gd name="T44" fmla="*/ 0 w 300"/>
              <a:gd name="T45" fmla="*/ 173 h 255"/>
              <a:gd name="T46" fmla="*/ 0 w 300"/>
              <a:gd name="T47" fmla="*/ 240 h 255"/>
              <a:gd name="T48" fmla="*/ 34 w 300"/>
              <a:gd name="T49" fmla="*/ 240 h 255"/>
              <a:gd name="T50" fmla="*/ 39 w 300"/>
              <a:gd name="T51" fmla="*/ 235 h 255"/>
              <a:gd name="T52" fmla="*/ 39 w 300"/>
              <a:gd name="T53" fmla="*/ 177 h 255"/>
              <a:gd name="T54" fmla="*/ 34 w 300"/>
              <a:gd name="T55" fmla="*/ 173 h 255"/>
              <a:gd name="T56" fmla="*/ 246 w 300"/>
              <a:gd name="T57" fmla="*/ 24 h 255"/>
              <a:gd name="T58" fmla="*/ 246 w 300"/>
              <a:gd name="T59" fmla="*/ 147 h 255"/>
              <a:gd name="T60" fmla="*/ 123 w 300"/>
              <a:gd name="T61" fmla="*/ 147 h 255"/>
              <a:gd name="T62" fmla="*/ 123 w 300"/>
              <a:gd name="T63" fmla="*/ 122 h 255"/>
              <a:gd name="T64" fmla="*/ 99 w 300"/>
              <a:gd name="T65" fmla="*/ 122 h 255"/>
              <a:gd name="T66" fmla="*/ 99 w 300"/>
              <a:gd name="T67" fmla="*/ 0 h 255"/>
              <a:gd name="T68" fmla="*/ 221 w 300"/>
              <a:gd name="T69" fmla="*/ 0 h 255"/>
              <a:gd name="T70" fmla="*/ 221 w 300"/>
              <a:gd name="T71" fmla="*/ 24 h 255"/>
              <a:gd name="T72" fmla="*/ 246 w 300"/>
              <a:gd name="T73" fmla="*/ 24 h 255"/>
              <a:gd name="T74" fmla="*/ 123 w 300"/>
              <a:gd name="T75" fmla="*/ 116 h 255"/>
              <a:gd name="T76" fmla="*/ 123 w 300"/>
              <a:gd name="T77" fmla="*/ 24 h 255"/>
              <a:gd name="T78" fmla="*/ 215 w 300"/>
              <a:gd name="T79" fmla="*/ 24 h 255"/>
              <a:gd name="T80" fmla="*/ 215 w 300"/>
              <a:gd name="T81" fmla="*/ 6 h 255"/>
              <a:gd name="T82" fmla="*/ 105 w 300"/>
              <a:gd name="T83" fmla="*/ 6 h 255"/>
              <a:gd name="T84" fmla="*/ 105 w 300"/>
              <a:gd name="T85" fmla="*/ 116 h 255"/>
              <a:gd name="T86" fmla="*/ 123 w 300"/>
              <a:gd name="T87" fmla="*/ 116 h 255"/>
              <a:gd name="T88" fmla="*/ 224 w 300"/>
              <a:gd name="T89" fmla="*/ 85 h 255"/>
              <a:gd name="T90" fmla="*/ 183 w 300"/>
              <a:gd name="T91" fmla="*/ 56 h 255"/>
              <a:gd name="T92" fmla="*/ 183 w 300"/>
              <a:gd name="T93" fmla="*/ 76 h 255"/>
              <a:gd name="T94" fmla="*/ 145 w 300"/>
              <a:gd name="T95" fmla="*/ 76 h 255"/>
              <a:gd name="T96" fmla="*/ 145 w 300"/>
              <a:gd name="T97" fmla="*/ 94 h 255"/>
              <a:gd name="T98" fmla="*/ 183 w 300"/>
              <a:gd name="T99" fmla="*/ 94 h 255"/>
              <a:gd name="T100" fmla="*/ 183 w 300"/>
              <a:gd name="T101" fmla="*/ 115 h 255"/>
              <a:gd name="T102" fmla="*/ 224 w 300"/>
              <a:gd name="T103" fmla="*/ 8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0" h="255">
                <a:moveTo>
                  <a:pt x="300" y="201"/>
                </a:moveTo>
                <a:cubicBezTo>
                  <a:pt x="300" y="201"/>
                  <a:pt x="299" y="202"/>
                  <a:pt x="288" y="210"/>
                </a:cubicBezTo>
                <a:cubicBezTo>
                  <a:pt x="288" y="210"/>
                  <a:pt x="286" y="214"/>
                  <a:pt x="285" y="214"/>
                </a:cubicBezTo>
                <a:cubicBezTo>
                  <a:pt x="280" y="218"/>
                  <a:pt x="275" y="223"/>
                  <a:pt x="266" y="230"/>
                </a:cubicBezTo>
                <a:cubicBezTo>
                  <a:pt x="257" y="231"/>
                  <a:pt x="238" y="240"/>
                  <a:pt x="229" y="245"/>
                </a:cubicBezTo>
                <a:cubicBezTo>
                  <a:pt x="212" y="244"/>
                  <a:pt x="187" y="248"/>
                  <a:pt x="169" y="253"/>
                </a:cubicBezTo>
                <a:cubicBezTo>
                  <a:pt x="143" y="249"/>
                  <a:pt x="140" y="255"/>
                  <a:pt x="47" y="231"/>
                </a:cubicBezTo>
                <a:cubicBezTo>
                  <a:pt x="47" y="231"/>
                  <a:pt x="47" y="194"/>
                  <a:pt x="47" y="186"/>
                </a:cubicBezTo>
                <a:cubicBezTo>
                  <a:pt x="64" y="182"/>
                  <a:pt x="69" y="171"/>
                  <a:pt x="89" y="168"/>
                </a:cubicBezTo>
                <a:cubicBezTo>
                  <a:pt x="103" y="166"/>
                  <a:pt x="116" y="167"/>
                  <a:pt x="130" y="171"/>
                </a:cubicBezTo>
                <a:cubicBezTo>
                  <a:pt x="139" y="174"/>
                  <a:pt x="148" y="176"/>
                  <a:pt x="163" y="174"/>
                </a:cubicBezTo>
                <a:cubicBezTo>
                  <a:pt x="176" y="173"/>
                  <a:pt x="181" y="169"/>
                  <a:pt x="198" y="169"/>
                </a:cubicBezTo>
                <a:cubicBezTo>
                  <a:pt x="209" y="169"/>
                  <a:pt x="220" y="176"/>
                  <a:pt x="219" y="182"/>
                </a:cubicBezTo>
                <a:cubicBezTo>
                  <a:pt x="219" y="188"/>
                  <a:pt x="208" y="194"/>
                  <a:pt x="201" y="195"/>
                </a:cubicBezTo>
                <a:cubicBezTo>
                  <a:pt x="185" y="195"/>
                  <a:pt x="189" y="194"/>
                  <a:pt x="174" y="194"/>
                </a:cubicBezTo>
                <a:cubicBezTo>
                  <a:pt x="156" y="194"/>
                  <a:pt x="155" y="197"/>
                  <a:pt x="144" y="202"/>
                </a:cubicBezTo>
                <a:cubicBezTo>
                  <a:pt x="155" y="205"/>
                  <a:pt x="162" y="209"/>
                  <a:pt x="177" y="217"/>
                </a:cubicBezTo>
                <a:cubicBezTo>
                  <a:pt x="193" y="215"/>
                  <a:pt x="209" y="217"/>
                  <a:pt x="223" y="218"/>
                </a:cubicBezTo>
                <a:cubicBezTo>
                  <a:pt x="235" y="215"/>
                  <a:pt x="241" y="210"/>
                  <a:pt x="255" y="209"/>
                </a:cubicBezTo>
                <a:cubicBezTo>
                  <a:pt x="264" y="202"/>
                  <a:pt x="276" y="191"/>
                  <a:pt x="287" y="193"/>
                </a:cubicBezTo>
                <a:cubicBezTo>
                  <a:pt x="293" y="194"/>
                  <a:pt x="300" y="201"/>
                  <a:pt x="300" y="201"/>
                </a:cubicBezTo>
                <a:close/>
                <a:moveTo>
                  <a:pt x="34" y="173"/>
                </a:moveTo>
                <a:cubicBezTo>
                  <a:pt x="0" y="173"/>
                  <a:pt x="0" y="173"/>
                  <a:pt x="0" y="173"/>
                </a:cubicBezTo>
                <a:cubicBezTo>
                  <a:pt x="0" y="240"/>
                  <a:pt x="0" y="240"/>
                  <a:pt x="0" y="240"/>
                </a:cubicBezTo>
                <a:cubicBezTo>
                  <a:pt x="34" y="240"/>
                  <a:pt x="34" y="240"/>
                  <a:pt x="34" y="240"/>
                </a:cubicBezTo>
                <a:cubicBezTo>
                  <a:pt x="37" y="240"/>
                  <a:pt x="39" y="238"/>
                  <a:pt x="39" y="235"/>
                </a:cubicBezTo>
                <a:cubicBezTo>
                  <a:pt x="39" y="177"/>
                  <a:pt x="39" y="177"/>
                  <a:pt x="39" y="177"/>
                </a:cubicBezTo>
                <a:cubicBezTo>
                  <a:pt x="39" y="175"/>
                  <a:pt x="37" y="173"/>
                  <a:pt x="34" y="173"/>
                </a:cubicBezTo>
                <a:close/>
                <a:moveTo>
                  <a:pt x="246" y="24"/>
                </a:moveTo>
                <a:cubicBezTo>
                  <a:pt x="246" y="147"/>
                  <a:pt x="246" y="147"/>
                  <a:pt x="246" y="147"/>
                </a:cubicBezTo>
                <a:cubicBezTo>
                  <a:pt x="123" y="147"/>
                  <a:pt x="123" y="147"/>
                  <a:pt x="123" y="147"/>
                </a:cubicBezTo>
                <a:cubicBezTo>
                  <a:pt x="123" y="122"/>
                  <a:pt x="123" y="122"/>
                  <a:pt x="123" y="122"/>
                </a:cubicBezTo>
                <a:cubicBezTo>
                  <a:pt x="99" y="122"/>
                  <a:pt x="99" y="122"/>
                  <a:pt x="99" y="122"/>
                </a:cubicBezTo>
                <a:cubicBezTo>
                  <a:pt x="99" y="0"/>
                  <a:pt x="99" y="0"/>
                  <a:pt x="99" y="0"/>
                </a:cubicBezTo>
                <a:cubicBezTo>
                  <a:pt x="221" y="0"/>
                  <a:pt x="221" y="0"/>
                  <a:pt x="221" y="0"/>
                </a:cubicBezTo>
                <a:cubicBezTo>
                  <a:pt x="221" y="24"/>
                  <a:pt x="221" y="24"/>
                  <a:pt x="221" y="24"/>
                </a:cubicBezTo>
                <a:lnTo>
                  <a:pt x="246" y="24"/>
                </a:lnTo>
                <a:close/>
                <a:moveTo>
                  <a:pt x="123" y="116"/>
                </a:moveTo>
                <a:cubicBezTo>
                  <a:pt x="123" y="24"/>
                  <a:pt x="123" y="24"/>
                  <a:pt x="123" y="24"/>
                </a:cubicBezTo>
                <a:cubicBezTo>
                  <a:pt x="215" y="24"/>
                  <a:pt x="215" y="24"/>
                  <a:pt x="215" y="24"/>
                </a:cubicBezTo>
                <a:cubicBezTo>
                  <a:pt x="215" y="6"/>
                  <a:pt x="215" y="6"/>
                  <a:pt x="215" y="6"/>
                </a:cubicBezTo>
                <a:cubicBezTo>
                  <a:pt x="105" y="6"/>
                  <a:pt x="105" y="6"/>
                  <a:pt x="105" y="6"/>
                </a:cubicBezTo>
                <a:cubicBezTo>
                  <a:pt x="105" y="116"/>
                  <a:pt x="105" y="116"/>
                  <a:pt x="105" y="116"/>
                </a:cubicBezTo>
                <a:lnTo>
                  <a:pt x="123" y="116"/>
                </a:lnTo>
                <a:close/>
                <a:moveTo>
                  <a:pt x="224" y="85"/>
                </a:moveTo>
                <a:cubicBezTo>
                  <a:pt x="183" y="56"/>
                  <a:pt x="183" y="56"/>
                  <a:pt x="183" y="56"/>
                </a:cubicBezTo>
                <a:cubicBezTo>
                  <a:pt x="183" y="76"/>
                  <a:pt x="183" y="76"/>
                  <a:pt x="183" y="76"/>
                </a:cubicBezTo>
                <a:cubicBezTo>
                  <a:pt x="145" y="76"/>
                  <a:pt x="145" y="76"/>
                  <a:pt x="145" y="76"/>
                </a:cubicBezTo>
                <a:cubicBezTo>
                  <a:pt x="145" y="94"/>
                  <a:pt x="145" y="94"/>
                  <a:pt x="145" y="94"/>
                </a:cubicBezTo>
                <a:cubicBezTo>
                  <a:pt x="183" y="94"/>
                  <a:pt x="183" y="94"/>
                  <a:pt x="183" y="94"/>
                </a:cubicBezTo>
                <a:cubicBezTo>
                  <a:pt x="183" y="115"/>
                  <a:pt x="183" y="115"/>
                  <a:pt x="183" y="115"/>
                </a:cubicBezTo>
                <a:lnTo>
                  <a:pt x="224" y="85"/>
                </a:lnTo>
                <a:close/>
              </a:path>
            </a:pathLst>
          </a:custGeom>
          <a:solidFill>
            <a:srgbClr val="FFFFFF"/>
          </a:solidFill>
          <a:ln>
            <a:noFill/>
          </a:ln>
        </p:spPr>
        <p:txBody>
          <a:bodyPr vert="horz" wrap="square" lIns="83943" tIns="41972" rIns="83943" bIns="41972"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32" b="0" i="0" u="none" strike="noStrike" kern="0" cap="none" spc="0" normalizeH="0" baseline="0" noProof="0" dirty="0">
              <a:ln>
                <a:noFill/>
              </a:ln>
              <a:solidFill>
                <a:sysClr val="windowText" lastClr="000000"/>
              </a:solidFill>
              <a:effectLst/>
              <a:uLnTx/>
              <a:uFillTx/>
            </a:endParaRPr>
          </a:p>
        </p:txBody>
      </p:sp>
      <p:sp>
        <p:nvSpPr>
          <p:cNvPr id="27" name="Freeform 15"/>
          <p:cNvSpPr>
            <a:spLocks noEditPoints="1"/>
          </p:cNvSpPr>
          <p:nvPr/>
        </p:nvSpPr>
        <p:spPr bwMode="black">
          <a:xfrm>
            <a:off x="7824434" y="1283869"/>
            <a:ext cx="386259" cy="383223"/>
          </a:xfrm>
          <a:custGeom>
            <a:avLst/>
            <a:gdLst>
              <a:gd name="T0" fmla="*/ 455 w 708"/>
              <a:gd name="T1" fmla="*/ 121 h 709"/>
              <a:gd name="T2" fmla="*/ 392 w 708"/>
              <a:gd name="T3" fmla="*/ 121 h 709"/>
              <a:gd name="T4" fmla="*/ 392 w 708"/>
              <a:gd name="T5" fmla="*/ 206 h 709"/>
              <a:gd name="T6" fmla="*/ 316 w 708"/>
              <a:gd name="T7" fmla="*/ 206 h 709"/>
              <a:gd name="T8" fmla="*/ 316 w 708"/>
              <a:gd name="T9" fmla="*/ 121 h 709"/>
              <a:gd name="T10" fmla="*/ 250 w 708"/>
              <a:gd name="T11" fmla="*/ 121 h 709"/>
              <a:gd name="T12" fmla="*/ 354 w 708"/>
              <a:gd name="T13" fmla="*/ 0 h 709"/>
              <a:gd name="T14" fmla="*/ 455 w 708"/>
              <a:gd name="T15" fmla="*/ 121 h 709"/>
              <a:gd name="T16" fmla="*/ 205 w 708"/>
              <a:gd name="T17" fmla="*/ 371 h 709"/>
              <a:gd name="T18" fmla="*/ 139 w 708"/>
              <a:gd name="T19" fmla="*/ 371 h 709"/>
              <a:gd name="T20" fmla="*/ 139 w 708"/>
              <a:gd name="T21" fmla="*/ 456 h 709"/>
              <a:gd name="T22" fmla="*/ 63 w 708"/>
              <a:gd name="T23" fmla="*/ 456 h 709"/>
              <a:gd name="T24" fmla="*/ 63 w 708"/>
              <a:gd name="T25" fmla="*/ 371 h 709"/>
              <a:gd name="T26" fmla="*/ 0 w 708"/>
              <a:gd name="T27" fmla="*/ 371 h 709"/>
              <a:gd name="T28" fmla="*/ 101 w 708"/>
              <a:gd name="T29" fmla="*/ 251 h 709"/>
              <a:gd name="T30" fmla="*/ 205 w 708"/>
              <a:gd name="T31" fmla="*/ 371 h 709"/>
              <a:gd name="T32" fmla="*/ 205 w 708"/>
              <a:gd name="T33" fmla="*/ 503 h 709"/>
              <a:gd name="T34" fmla="*/ 0 w 708"/>
              <a:gd name="T35" fmla="*/ 503 h 709"/>
              <a:gd name="T36" fmla="*/ 0 w 708"/>
              <a:gd name="T37" fmla="*/ 709 h 709"/>
              <a:gd name="T38" fmla="*/ 205 w 708"/>
              <a:gd name="T39" fmla="*/ 709 h 709"/>
              <a:gd name="T40" fmla="*/ 205 w 708"/>
              <a:gd name="T41" fmla="*/ 503 h 709"/>
              <a:gd name="T42" fmla="*/ 708 w 708"/>
              <a:gd name="T43" fmla="*/ 503 h 709"/>
              <a:gd name="T44" fmla="*/ 503 w 708"/>
              <a:gd name="T45" fmla="*/ 503 h 709"/>
              <a:gd name="T46" fmla="*/ 503 w 708"/>
              <a:gd name="T47" fmla="*/ 709 h 709"/>
              <a:gd name="T48" fmla="*/ 708 w 708"/>
              <a:gd name="T49" fmla="*/ 709 h 709"/>
              <a:gd name="T50" fmla="*/ 708 w 708"/>
              <a:gd name="T51" fmla="*/ 503 h 709"/>
              <a:gd name="T52" fmla="*/ 708 w 708"/>
              <a:gd name="T53" fmla="*/ 0 h 709"/>
              <a:gd name="T54" fmla="*/ 503 w 708"/>
              <a:gd name="T55" fmla="*/ 0 h 709"/>
              <a:gd name="T56" fmla="*/ 503 w 708"/>
              <a:gd name="T57" fmla="*/ 206 h 709"/>
              <a:gd name="T58" fmla="*/ 708 w 708"/>
              <a:gd name="T59" fmla="*/ 206 h 709"/>
              <a:gd name="T60" fmla="*/ 708 w 708"/>
              <a:gd name="T61" fmla="*/ 0 h 709"/>
              <a:gd name="T62" fmla="*/ 708 w 708"/>
              <a:gd name="T63" fmla="*/ 251 h 709"/>
              <a:gd name="T64" fmla="*/ 503 w 708"/>
              <a:gd name="T65" fmla="*/ 251 h 709"/>
              <a:gd name="T66" fmla="*/ 503 w 708"/>
              <a:gd name="T67" fmla="*/ 456 h 709"/>
              <a:gd name="T68" fmla="*/ 708 w 708"/>
              <a:gd name="T69" fmla="*/ 456 h 709"/>
              <a:gd name="T70" fmla="*/ 708 w 708"/>
              <a:gd name="T71" fmla="*/ 251 h 709"/>
              <a:gd name="T72" fmla="*/ 455 w 708"/>
              <a:gd name="T73" fmla="*/ 251 h 709"/>
              <a:gd name="T74" fmla="*/ 250 w 708"/>
              <a:gd name="T75" fmla="*/ 251 h 709"/>
              <a:gd name="T76" fmla="*/ 250 w 708"/>
              <a:gd name="T77" fmla="*/ 456 h 709"/>
              <a:gd name="T78" fmla="*/ 455 w 708"/>
              <a:gd name="T79" fmla="*/ 456 h 709"/>
              <a:gd name="T80" fmla="*/ 455 w 708"/>
              <a:gd name="T81" fmla="*/ 251 h 709"/>
              <a:gd name="T82" fmla="*/ 455 w 708"/>
              <a:gd name="T83" fmla="*/ 503 h 709"/>
              <a:gd name="T84" fmla="*/ 250 w 708"/>
              <a:gd name="T85" fmla="*/ 503 h 709"/>
              <a:gd name="T86" fmla="*/ 250 w 708"/>
              <a:gd name="T87" fmla="*/ 709 h 709"/>
              <a:gd name="T88" fmla="*/ 455 w 708"/>
              <a:gd name="T89" fmla="*/ 709 h 709"/>
              <a:gd name="T90" fmla="*/ 455 w 708"/>
              <a:gd name="T91" fmla="*/ 503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8" h="709">
                <a:moveTo>
                  <a:pt x="455" y="121"/>
                </a:moveTo>
                <a:lnTo>
                  <a:pt x="392" y="121"/>
                </a:lnTo>
                <a:lnTo>
                  <a:pt x="392" y="206"/>
                </a:lnTo>
                <a:lnTo>
                  <a:pt x="316" y="206"/>
                </a:lnTo>
                <a:lnTo>
                  <a:pt x="316" y="121"/>
                </a:lnTo>
                <a:lnTo>
                  <a:pt x="250" y="121"/>
                </a:lnTo>
                <a:lnTo>
                  <a:pt x="354" y="0"/>
                </a:lnTo>
                <a:lnTo>
                  <a:pt x="455" y="121"/>
                </a:lnTo>
                <a:close/>
                <a:moveTo>
                  <a:pt x="205" y="371"/>
                </a:moveTo>
                <a:lnTo>
                  <a:pt x="139" y="371"/>
                </a:lnTo>
                <a:lnTo>
                  <a:pt x="139" y="456"/>
                </a:lnTo>
                <a:lnTo>
                  <a:pt x="63" y="456"/>
                </a:lnTo>
                <a:lnTo>
                  <a:pt x="63" y="371"/>
                </a:lnTo>
                <a:lnTo>
                  <a:pt x="0" y="371"/>
                </a:lnTo>
                <a:lnTo>
                  <a:pt x="101" y="251"/>
                </a:lnTo>
                <a:lnTo>
                  <a:pt x="205" y="371"/>
                </a:lnTo>
                <a:close/>
                <a:moveTo>
                  <a:pt x="205" y="503"/>
                </a:moveTo>
                <a:lnTo>
                  <a:pt x="0" y="503"/>
                </a:lnTo>
                <a:lnTo>
                  <a:pt x="0" y="709"/>
                </a:lnTo>
                <a:lnTo>
                  <a:pt x="205" y="709"/>
                </a:lnTo>
                <a:lnTo>
                  <a:pt x="205" y="503"/>
                </a:lnTo>
                <a:close/>
                <a:moveTo>
                  <a:pt x="708" y="503"/>
                </a:moveTo>
                <a:lnTo>
                  <a:pt x="503" y="503"/>
                </a:lnTo>
                <a:lnTo>
                  <a:pt x="503" y="709"/>
                </a:lnTo>
                <a:lnTo>
                  <a:pt x="708" y="709"/>
                </a:lnTo>
                <a:lnTo>
                  <a:pt x="708" y="503"/>
                </a:lnTo>
                <a:close/>
                <a:moveTo>
                  <a:pt x="708" y="0"/>
                </a:moveTo>
                <a:lnTo>
                  <a:pt x="503" y="0"/>
                </a:lnTo>
                <a:lnTo>
                  <a:pt x="503" y="206"/>
                </a:lnTo>
                <a:lnTo>
                  <a:pt x="708" y="206"/>
                </a:lnTo>
                <a:lnTo>
                  <a:pt x="708" y="0"/>
                </a:lnTo>
                <a:close/>
                <a:moveTo>
                  <a:pt x="708" y="251"/>
                </a:moveTo>
                <a:lnTo>
                  <a:pt x="503" y="251"/>
                </a:lnTo>
                <a:lnTo>
                  <a:pt x="503" y="456"/>
                </a:lnTo>
                <a:lnTo>
                  <a:pt x="708" y="456"/>
                </a:lnTo>
                <a:lnTo>
                  <a:pt x="708" y="251"/>
                </a:lnTo>
                <a:close/>
                <a:moveTo>
                  <a:pt x="455" y="251"/>
                </a:moveTo>
                <a:lnTo>
                  <a:pt x="250" y="251"/>
                </a:lnTo>
                <a:lnTo>
                  <a:pt x="250" y="456"/>
                </a:lnTo>
                <a:lnTo>
                  <a:pt x="455" y="456"/>
                </a:lnTo>
                <a:lnTo>
                  <a:pt x="455" y="251"/>
                </a:lnTo>
                <a:close/>
                <a:moveTo>
                  <a:pt x="455" y="503"/>
                </a:moveTo>
                <a:lnTo>
                  <a:pt x="250" y="503"/>
                </a:lnTo>
                <a:lnTo>
                  <a:pt x="250" y="709"/>
                </a:lnTo>
                <a:lnTo>
                  <a:pt x="455" y="709"/>
                </a:lnTo>
                <a:lnTo>
                  <a:pt x="455" y="503"/>
                </a:lnTo>
                <a:close/>
              </a:path>
            </a:pathLst>
          </a:custGeom>
          <a:solidFill>
            <a:srgbClr val="FFFFFF"/>
          </a:solidFill>
          <a:ln>
            <a:noFill/>
          </a:ln>
        </p:spPr>
        <p:txBody>
          <a:bodyPr vert="horz" wrap="square" lIns="83943" tIns="41972" rIns="83943" bIns="41972"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32" b="0" i="0" u="none" strike="noStrike" kern="0" cap="none" spc="0" normalizeH="0" baseline="0" noProof="0" dirty="0">
              <a:ln>
                <a:noFill/>
              </a:ln>
              <a:solidFill>
                <a:sysClr val="windowText" lastClr="000000"/>
              </a:solidFill>
              <a:effectLst/>
              <a:uLnTx/>
              <a:uFillTx/>
            </a:endParaRPr>
          </a:p>
        </p:txBody>
      </p:sp>
      <p:grpSp>
        <p:nvGrpSpPr>
          <p:cNvPr id="28" name="Group 27"/>
          <p:cNvGrpSpPr/>
          <p:nvPr/>
        </p:nvGrpSpPr>
        <p:grpSpPr bwMode="black">
          <a:xfrm>
            <a:off x="3668696" y="1288024"/>
            <a:ext cx="631718" cy="594691"/>
            <a:chOff x="3422650" y="3467100"/>
            <a:chExt cx="533400" cy="549275"/>
          </a:xfrm>
          <a:solidFill>
            <a:srgbClr val="FFFFFF"/>
          </a:solidFill>
        </p:grpSpPr>
        <p:sp>
          <p:nvSpPr>
            <p:cNvPr id="29" name="Freeform 82"/>
            <p:cNvSpPr>
              <a:spLocks noEditPoints="1"/>
            </p:cNvSpPr>
            <p:nvPr/>
          </p:nvSpPr>
          <p:spPr bwMode="black">
            <a:xfrm>
              <a:off x="3422650" y="3467100"/>
              <a:ext cx="533400" cy="533400"/>
            </a:xfrm>
            <a:custGeom>
              <a:avLst/>
              <a:gdLst>
                <a:gd name="T0" fmla="*/ 590 w 2193"/>
                <a:gd name="T1" fmla="*/ 531 h 2197"/>
                <a:gd name="T2" fmla="*/ 1140 w 2193"/>
                <a:gd name="T3" fmla="*/ 364 h 2197"/>
                <a:gd name="T4" fmla="*/ 1100 w 2193"/>
                <a:gd name="T5" fmla="*/ 435 h 2197"/>
                <a:gd name="T6" fmla="*/ 1066 w 2193"/>
                <a:gd name="T7" fmla="*/ 405 h 2197"/>
                <a:gd name="T8" fmla="*/ 1025 w 2193"/>
                <a:gd name="T9" fmla="*/ 503 h 2197"/>
                <a:gd name="T10" fmla="*/ 951 w 2193"/>
                <a:gd name="T11" fmla="*/ 405 h 2197"/>
                <a:gd name="T12" fmla="*/ 992 w 2193"/>
                <a:gd name="T13" fmla="*/ 503 h 2197"/>
                <a:gd name="T14" fmla="*/ 877 w 2193"/>
                <a:gd name="T15" fmla="*/ 364 h 2197"/>
                <a:gd name="T16" fmla="*/ 917 w 2193"/>
                <a:gd name="T17" fmla="*/ 544 h 2197"/>
                <a:gd name="T18" fmla="*/ 802 w 2193"/>
                <a:gd name="T19" fmla="*/ 435 h 2197"/>
                <a:gd name="T20" fmla="*/ 802 w 2193"/>
                <a:gd name="T21" fmla="*/ 544 h 2197"/>
                <a:gd name="T22" fmla="*/ 768 w 2193"/>
                <a:gd name="T23" fmla="*/ 435 h 2197"/>
                <a:gd name="T24" fmla="*/ 727 w 2193"/>
                <a:gd name="T25" fmla="*/ 503 h 2197"/>
                <a:gd name="T26" fmla="*/ 693 w 2193"/>
                <a:gd name="T27" fmla="*/ 476 h 2197"/>
                <a:gd name="T28" fmla="*/ 655 w 2193"/>
                <a:gd name="T29" fmla="*/ 282 h 2197"/>
                <a:gd name="T30" fmla="*/ 655 w 2193"/>
                <a:gd name="T31" fmla="*/ 282 h 2197"/>
                <a:gd name="T32" fmla="*/ 1140 w 2193"/>
                <a:gd name="T33" fmla="*/ 92 h 2197"/>
                <a:gd name="T34" fmla="*/ 1100 w 2193"/>
                <a:gd name="T35" fmla="*/ 191 h 2197"/>
                <a:gd name="T36" fmla="*/ 1025 w 2193"/>
                <a:gd name="T37" fmla="*/ 92 h 2197"/>
                <a:gd name="T38" fmla="*/ 1066 w 2193"/>
                <a:gd name="T39" fmla="*/ 191 h 2197"/>
                <a:gd name="T40" fmla="*/ 951 w 2193"/>
                <a:gd name="T41" fmla="*/ 52 h 2197"/>
                <a:gd name="T42" fmla="*/ 992 w 2193"/>
                <a:gd name="T43" fmla="*/ 231 h 2197"/>
                <a:gd name="T44" fmla="*/ 877 w 2193"/>
                <a:gd name="T45" fmla="*/ 123 h 2197"/>
                <a:gd name="T46" fmla="*/ 877 w 2193"/>
                <a:gd name="T47" fmla="*/ 231 h 2197"/>
                <a:gd name="T48" fmla="*/ 842 w 2193"/>
                <a:gd name="T49" fmla="*/ 123 h 2197"/>
                <a:gd name="T50" fmla="*/ 802 w 2193"/>
                <a:gd name="T51" fmla="*/ 191 h 2197"/>
                <a:gd name="T52" fmla="*/ 768 w 2193"/>
                <a:gd name="T53" fmla="*/ 163 h 2197"/>
                <a:gd name="T54" fmla="*/ 653 w 2193"/>
                <a:gd name="T55" fmla="*/ 52 h 2197"/>
                <a:gd name="T56" fmla="*/ 653 w 2193"/>
                <a:gd name="T57" fmla="*/ 163 h 2197"/>
                <a:gd name="T58" fmla="*/ 1315 w 2193"/>
                <a:gd name="T59" fmla="*/ 2023 h 2197"/>
                <a:gd name="T60" fmla="*/ 1444 w 2193"/>
                <a:gd name="T61" fmla="*/ 2179 h 2197"/>
                <a:gd name="T62" fmla="*/ 1597 w 2193"/>
                <a:gd name="T63" fmla="*/ 1488 h 2197"/>
                <a:gd name="T64" fmla="*/ 2182 w 2193"/>
                <a:gd name="T65" fmla="*/ 1590 h 2197"/>
                <a:gd name="T66" fmla="*/ 925 w 2193"/>
                <a:gd name="T67" fmla="*/ 1617 h 2197"/>
                <a:gd name="T68" fmla="*/ 1137 w 2193"/>
                <a:gd name="T69" fmla="*/ 1617 h 2197"/>
                <a:gd name="T70" fmla="*/ 2090 w 2193"/>
                <a:gd name="T71" fmla="*/ 1142 h 2197"/>
                <a:gd name="T72" fmla="*/ 1538 w 2193"/>
                <a:gd name="T73" fmla="*/ 908 h 2197"/>
                <a:gd name="T74" fmla="*/ 1043 w 2193"/>
                <a:gd name="T75" fmla="*/ 908 h 2197"/>
                <a:gd name="T76" fmla="*/ 103 w 2193"/>
                <a:gd name="T77" fmla="*/ 1377 h 2197"/>
                <a:gd name="T78" fmla="*/ 1675 w 2193"/>
                <a:gd name="T79" fmla="*/ 1407 h 2197"/>
                <a:gd name="T80" fmla="*/ 1268 w 2193"/>
                <a:gd name="T81" fmla="*/ 1660 h 2197"/>
                <a:gd name="T82" fmla="*/ 1268 w 2193"/>
                <a:gd name="T83" fmla="*/ 1660 h 2197"/>
                <a:gd name="T84" fmla="*/ 1140 w 2193"/>
                <a:gd name="T85" fmla="*/ 788 h 2197"/>
                <a:gd name="T86" fmla="*/ 1025 w 2193"/>
                <a:gd name="T87" fmla="*/ 677 h 2197"/>
                <a:gd name="T88" fmla="*/ 1025 w 2193"/>
                <a:gd name="T89" fmla="*/ 788 h 2197"/>
                <a:gd name="T90" fmla="*/ 653 w 2193"/>
                <a:gd name="T91" fmla="*/ 788 h 2197"/>
                <a:gd name="T92" fmla="*/ 693 w 2193"/>
                <a:gd name="T93" fmla="*/ 717 h 2197"/>
                <a:gd name="T94" fmla="*/ 727 w 2193"/>
                <a:gd name="T95" fmla="*/ 748 h 2197"/>
                <a:gd name="T96" fmla="*/ 842 w 2193"/>
                <a:gd name="T97" fmla="*/ 856 h 2197"/>
                <a:gd name="T98" fmla="*/ 842 w 2193"/>
                <a:gd name="T99" fmla="*/ 748 h 2197"/>
                <a:gd name="T100" fmla="*/ 877 w 2193"/>
                <a:gd name="T101" fmla="*/ 856 h 2197"/>
                <a:gd name="T102" fmla="*/ 917 w 2193"/>
                <a:gd name="T103" fmla="*/ 788 h 2197"/>
                <a:gd name="T104" fmla="*/ 951 w 2193"/>
                <a:gd name="T105" fmla="*/ 816 h 2197"/>
                <a:gd name="T106" fmla="*/ 992 w 2193"/>
                <a:gd name="T107" fmla="*/ 717 h 2197"/>
                <a:gd name="T108" fmla="*/ 1066 w 2193"/>
                <a:gd name="T109" fmla="*/ 856 h 2197"/>
                <a:gd name="T110" fmla="*/ 176 w 2193"/>
                <a:gd name="T111" fmla="*/ 1407 h 2197"/>
                <a:gd name="T112" fmla="*/ 0 w 2193"/>
                <a:gd name="T113" fmla="*/ 1622 h 2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93" h="2197">
                  <a:moveTo>
                    <a:pt x="655" y="595"/>
                  </a:moveTo>
                  <a:cubicBezTo>
                    <a:pt x="1538" y="595"/>
                    <a:pt x="1538" y="595"/>
                    <a:pt x="1538" y="595"/>
                  </a:cubicBezTo>
                  <a:cubicBezTo>
                    <a:pt x="1574" y="595"/>
                    <a:pt x="1603" y="566"/>
                    <a:pt x="1603" y="531"/>
                  </a:cubicBezTo>
                  <a:cubicBezTo>
                    <a:pt x="1603" y="377"/>
                    <a:pt x="1603" y="377"/>
                    <a:pt x="1603" y="377"/>
                  </a:cubicBezTo>
                  <a:cubicBezTo>
                    <a:pt x="1603" y="342"/>
                    <a:pt x="1574" y="313"/>
                    <a:pt x="1538" y="313"/>
                  </a:cubicBezTo>
                  <a:cubicBezTo>
                    <a:pt x="655" y="313"/>
                    <a:pt x="655" y="313"/>
                    <a:pt x="655" y="313"/>
                  </a:cubicBezTo>
                  <a:cubicBezTo>
                    <a:pt x="619" y="313"/>
                    <a:pt x="590" y="342"/>
                    <a:pt x="590" y="377"/>
                  </a:cubicBezTo>
                  <a:cubicBezTo>
                    <a:pt x="590" y="531"/>
                    <a:pt x="590" y="531"/>
                    <a:pt x="590" y="531"/>
                  </a:cubicBezTo>
                  <a:cubicBezTo>
                    <a:pt x="590" y="566"/>
                    <a:pt x="619" y="595"/>
                    <a:pt x="655" y="595"/>
                  </a:cubicBezTo>
                  <a:close/>
                  <a:moveTo>
                    <a:pt x="1464" y="403"/>
                  </a:moveTo>
                  <a:cubicBezTo>
                    <a:pt x="1492" y="403"/>
                    <a:pt x="1515" y="426"/>
                    <a:pt x="1515" y="454"/>
                  </a:cubicBezTo>
                  <a:cubicBezTo>
                    <a:pt x="1515" y="482"/>
                    <a:pt x="1492" y="505"/>
                    <a:pt x="1464" y="505"/>
                  </a:cubicBezTo>
                  <a:cubicBezTo>
                    <a:pt x="1436" y="505"/>
                    <a:pt x="1413" y="482"/>
                    <a:pt x="1413" y="454"/>
                  </a:cubicBezTo>
                  <a:cubicBezTo>
                    <a:pt x="1413" y="426"/>
                    <a:pt x="1436" y="403"/>
                    <a:pt x="1464" y="403"/>
                  </a:cubicBezTo>
                  <a:close/>
                  <a:moveTo>
                    <a:pt x="1100" y="364"/>
                  </a:moveTo>
                  <a:cubicBezTo>
                    <a:pt x="1140" y="364"/>
                    <a:pt x="1140" y="364"/>
                    <a:pt x="1140" y="364"/>
                  </a:cubicBezTo>
                  <a:cubicBezTo>
                    <a:pt x="1140" y="405"/>
                    <a:pt x="1140" y="405"/>
                    <a:pt x="1140" y="405"/>
                  </a:cubicBezTo>
                  <a:cubicBezTo>
                    <a:pt x="1100" y="405"/>
                    <a:pt x="1100" y="405"/>
                    <a:pt x="1100" y="405"/>
                  </a:cubicBezTo>
                  <a:lnTo>
                    <a:pt x="1100" y="364"/>
                  </a:lnTo>
                  <a:close/>
                  <a:moveTo>
                    <a:pt x="1100" y="435"/>
                  </a:moveTo>
                  <a:cubicBezTo>
                    <a:pt x="1140" y="435"/>
                    <a:pt x="1140" y="435"/>
                    <a:pt x="1140" y="435"/>
                  </a:cubicBezTo>
                  <a:cubicBezTo>
                    <a:pt x="1140" y="476"/>
                    <a:pt x="1140" y="476"/>
                    <a:pt x="1140" y="476"/>
                  </a:cubicBezTo>
                  <a:cubicBezTo>
                    <a:pt x="1100" y="476"/>
                    <a:pt x="1100" y="476"/>
                    <a:pt x="1100" y="476"/>
                  </a:cubicBezTo>
                  <a:lnTo>
                    <a:pt x="1100" y="435"/>
                  </a:lnTo>
                  <a:close/>
                  <a:moveTo>
                    <a:pt x="1100" y="503"/>
                  </a:moveTo>
                  <a:cubicBezTo>
                    <a:pt x="1140" y="503"/>
                    <a:pt x="1140" y="503"/>
                    <a:pt x="1140" y="503"/>
                  </a:cubicBezTo>
                  <a:cubicBezTo>
                    <a:pt x="1140" y="544"/>
                    <a:pt x="1140" y="544"/>
                    <a:pt x="1140" y="544"/>
                  </a:cubicBezTo>
                  <a:cubicBezTo>
                    <a:pt x="1100" y="544"/>
                    <a:pt x="1100" y="544"/>
                    <a:pt x="1100" y="544"/>
                  </a:cubicBezTo>
                  <a:lnTo>
                    <a:pt x="1100" y="503"/>
                  </a:lnTo>
                  <a:close/>
                  <a:moveTo>
                    <a:pt x="1025" y="364"/>
                  </a:moveTo>
                  <a:cubicBezTo>
                    <a:pt x="1066" y="364"/>
                    <a:pt x="1066" y="364"/>
                    <a:pt x="1066" y="364"/>
                  </a:cubicBezTo>
                  <a:cubicBezTo>
                    <a:pt x="1066" y="405"/>
                    <a:pt x="1066" y="405"/>
                    <a:pt x="1066" y="405"/>
                  </a:cubicBezTo>
                  <a:cubicBezTo>
                    <a:pt x="1025" y="405"/>
                    <a:pt x="1025" y="405"/>
                    <a:pt x="1025" y="405"/>
                  </a:cubicBezTo>
                  <a:lnTo>
                    <a:pt x="1025" y="364"/>
                  </a:lnTo>
                  <a:close/>
                  <a:moveTo>
                    <a:pt x="1025" y="435"/>
                  </a:moveTo>
                  <a:cubicBezTo>
                    <a:pt x="1066" y="435"/>
                    <a:pt x="1066" y="435"/>
                    <a:pt x="1066" y="435"/>
                  </a:cubicBezTo>
                  <a:cubicBezTo>
                    <a:pt x="1066" y="476"/>
                    <a:pt x="1066" y="476"/>
                    <a:pt x="1066" y="476"/>
                  </a:cubicBezTo>
                  <a:cubicBezTo>
                    <a:pt x="1025" y="476"/>
                    <a:pt x="1025" y="476"/>
                    <a:pt x="1025" y="476"/>
                  </a:cubicBezTo>
                  <a:lnTo>
                    <a:pt x="1025" y="435"/>
                  </a:lnTo>
                  <a:close/>
                  <a:moveTo>
                    <a:pt x="1025" y="503"/>
                  </a:moveTo>
                  <a:cubicBezTo>
                    <a:pt x="1066" y="503"/>
                    <a:pt x="1066" y="503"/>
                    <a:pt x="1066" y="503"/>
                  </a:cubicBezTo>
                  <a:cubicBezTo>
                    <a:pt x="1066" y="544"/>
                    <a:pt x="1066" y="544"/>
                    <a:pt x="1066" y="544"/>
                  </a:cubicBezTo>
                  <a:cubicBezTo>
                    <a:pt x="1025" y="544"/>
                    <a:pt x="1025" y="544"/>
                    <a:pt x="1025" y="544"/>
                  </a:cubicBezTo>
                  <a:lnTo>
                    <a:pt x="1025" y="503"/>
                  </a:lnTo>
                  <a:close/>
                  <a:moveTo>
                    <a:pt x="951" y="364"/>
                  </a:moveTo>
                  <a:cubicBezTo>
                    <a:pt x="992" y="364"/>
                    <a:pt x="992" y="364"/>
                    <a:pt x="992" y="364"/>
                  </a:cubicBezTo>
                  <a:cubicBezTo>
                    <a:pt x="992" y="405"/>
                    <a:pt x="992" y="405"/>
                    <a:pt x="992" y="405"/>
                  </a:cubicBezTo>
                  <a:cubicBezTo>
                    <a:pt x="951" y="405"/>
                    <a:pt x="951" y="405"/>
                    <a:pt x="951" y="405"/>
                  </a:cubicBezTo>
                  <a:lnTo>
                    <a:pt x="951" y="364"/>
                  </a:lnTo>
                  <a:close/>
                  <a:moveTo>
                    <a:pt x="951" y="435"/>
                  </a:moveTo>
                  <a:cubicBezTo>
                    <a:pt x="992" y="435"/>
                    <a:pt x="992" y="435"/>
                    <a:pt x="992" y="435"/>
                  </a:cubicBezTo>
                  <a:cubicBezTo>
                    <a:pt x="992" y="476"/>
                    <a:pt x="992" y="476"/>
                    <a:pt x="992" y="476"/>
                  </a:cubicBezTo>
                  <a:cubicBezTo>
                    <a:pt x="951" y="476"/>
                    <a:pt x="951" y="476"/>
                    <a:pt x="951" y="476"/>
                  </a:cubicBezTo>
                  <a:lnTo>
                    <a:pt x="951" y="435"/>
                  </a:lnTo>
                  <a:close/>
                  <a:moveTo>
                    <a:pt x="951" y="503"/>
                  </a:moveTo>
                  <a:cubicBezTo>
                    <a:pt x="992" y="503"/>
                    <a:pt x="992" y="503"/>
                    <a:pt x="992" y="503"/>
                  </a:cubicBezTo>
                  <a:cubicBezTo>
                    <a:pt x="992" y="544"/>
                    <a:pt x="992" y="544"/>
                    <a:pt x="992" y="544"/>
                  </a:cubicBezTo>
                  <a:cubicBezTo>
                    <a:pt x="951" y="544"/>
                    <a:pt x="951" y="544"/>
                    <a:pt x="951" y="544"/>
                  </a:cubicBezTo>
                  <a:lnTo>
                    <a:pt x="951" y="503"/>
                  </a:lnTo>
                  <a:close/>
                  <a:moveTo>
                    <a:pt x="877" y="364"/>
                  </a:moveTo>
                  <a:cubicBezTo>
                    <a:pt x="917" y="364"/>
                    <a:pt x="917" y="364"/>
                    <a:pt x="917" y="364"/>
                  </a:cubicBezTo>
                  <a:cubicBezTo>
                    <a:pt x="917" y="405"/>
                    <a:pt x="917" y="405"/>
                    <a:pt x="917" y="405"/>
                  </a:cubicBezTo>
                  <a:cubicBezTo>
                    <a:pt x="877" y="405"/>
                    <a:pt x="877" y="405"/>
                    <a:pt x="877" y="405"/>
                  </a:cubicBezTo>
                  <a:lnTo>
                    <a:pt x="877" y="364"/>
                  </a:lnTo>
                  <a:close/>
                  <a:moveTo>
                    <a:pt x="877" y="435"/>
                  </a:moveTo>
                  <a:cubicBezTo>
                    <a:pt x="917" y="435"/>
                    <a:pt x="917" y="435"/>
                    <a:pt x="917" y="435"/>
                  </a:cubicBezTo>
                  <a:cubicBezTo>
                    <a:pt x="917" y="476"/>
                    <a:pt x="917" y="476"/>
                    <a:pt x="917" y="476"/>
                  </a:cubicBezTo>
                  <a:cubicBezTo>
                    <a:pt x="877" y="476"/>
                    <a:pt x="877" y="476"/>
                    <a:pt x="877" y="476"/>
                  </a:cubicBezTo>
                  <a:lnTo>
                    <a:pt x="877" y="435"/>
                  </a:lnTo>
                  <a:close/>
                  <a:moveTo>
                    <a:pt x="877" y="503"/>
                  </a:moveTo>
                  <a:cubicBezTo>
                    <a:pt x="917" y="503"/>
                    <a:pt x="917" y="503"/>
                    <a:pt x="917" y="503"/>
                  </a:cubicBezTo>
                  <a:cubicBezTo>
                    <a:pt x="917" y="544"/>
                    <a:pt x="917" y="544"/>
                    <a:pt x="917" y="544"/>
                  </a:cubicBezTo>
                  <a:cubicBezTo>
                    <a:pt x="877" y="544"/>
                    <a:pt x="877" y="544"/>
                    <a:pt x="877" y="544"/>
                  </a:cubicBezTo>
                  <a:lnTo>
                    <a:pt x="877" y="503"/>
                  </a:lnTo>
                  <a:close/>
                  <a:moveTo>
                    <a:pt x="802" y="364"/>
                  </a:moveTo>
                  <a:cubicBezTo>
                    <a:pt x="842" y="364"/>
                    <a:pt x="842" y="364"/>
                    <a:pt x="842" y="364"/>
                  </a:cubicBezTo>
                  <a:cubicBezTo>
                    <a:pt x="842" y="405"/>
                    <a:pt x="842" y="405"/>
                    <a:pt x="842" y="405"/>
                  </a:cubicBezTo>
                  <a:cubicBezTo>
                    <a:pt x="802" y="405"/>
                    <a:pt x="802" y="405"/>
                    <a:pt x="802" y="405"/>
                  </a:cubicBezTo>
                  <a:lnTo>
                    <a:pt x="802" y="364"/>
                  </a:lnTo>
                  <a:close/>
                  <a:moveTo>
                    <a:pt x="802" y="435"/>
                  </a:moveTo>
                  <a:cubicBezTo>
                    <a:pt x="842" y="435"/>
                    <a:pt x="842" y="435"/>
                    <a:pt x="842" y="435"/>
                  </a:cubicBezTo>
                  <a:cubicBezTo>
                    <a:pt x="842" y="476"/>
                    <a:pt x="842" y="476"/>
                    <a:pt x="842" y="476"/>
                  </a:cubicBezTo>
                  <a:cubicBezTo>
                    <a:pt x="802" y="476"/>
                    <a:pt x="802" y="476"/>
                    <a:pt x="802" y="476"/>
                  </a:cubicBezTo>
                  <a:lnTo>
                    <a:pt x="802" y="435"/>
                  </a:lnTo>
                  <a:close/>
                  <a:moveTo>
                    <a:pt x="802" y="503"/>
                  </a:moveTo>
                  <a:cubicBezTo>
                    <a:pt x="842" y="503"/>
                    <a:pt x="842" y="503"/>
                    <a:pt x="842" y="503"/>
                  </a:cubicBezTo>
                  <a:cubicBezTo>
                    <a:pt x="842" y="544"/>
                    <a:pt x="842" y="544"/>
                    <a:pt x="842" y="544"/>
                  </a:cubicBezTo>
                  <a:cubicBezTo>
                    <a:pt x="802" y="544"/>
                    <a:pt x="802" y="544"/>
                    <a:pt x="802" y="544"/>
                  </a:cubicBezTo>
                  <a:lnTo>
                    <a:pt x="802" y="503"/>
                  </a:lnTo>
                  <a:close/>
                  <a:moveTo>
                    <a:pt x="727" y="364"/>
                  </a:moveTo>
                  <a:cubicBezTo>
                    <a:pt x="768" y="364"/>
                    <a:pt x="768" y="364"/>
                    <a:pt x="768" y="364"/>
                  </a:cubicBezTo>
                  <a:cubicBezTo>
                    <a:pt x="768" y="405"/>
                    <a:pt x="768" y="405"/>
                    <a:pt x="768" y="405"/>
                  </a:cubicBezTo>
                  <a:cubicBezTo>
                    <a:pt x="727" y="405"/>
                    <a:pt x="727" y="405"/>
                    <a:pt x="727" y="405"/>
                  </a:cubicBezTo>
                  <a:lnTo>
                    <a:pt x="727" y="364"/>
                  </a:lnTo>
                  <a:close/>
                  <a:moveTo>
                    <a:pt x="727" y="435"/>
                  </a:moveTo>
                  <a:cubicBezTo>
                    <a:pt x="768" y="435"/>
                    <a:pt x="768" y="435"/>
                    <a:pt x="768" y="435"/>
                  </a:cubicBezTo>
                  <a:cubicBezTo>
                    <a:pt x="768" y="476"/>
                    <a:pt x="768" y="476"/>
                    <a:pt x="768" y="476"/>
                  </a:cubicBezTo>
                  <a:cubicBezTo>
                    <a:pt x="727" y="476"/>
                    <a:pt x="727" y="476"/>
                    <a:pt x="727" y="476"/>
                  </a:cubicBezTo>
                  <a:lnTo>
                    <a:pt x="727" y="435"/>
                  </a:lnTo>
                  <a:close/>
                  <a:moveTo>
                    <a:pt x="727" y="503"/>
                  </a:moveTo>
                  <a:cubicBezTo>
                    <a:pt x="768" y="503"/>
                    <a:pt x="768" y="503"/>
                    <a:pt x="768" y="503"/>
                  </a:cubicBezTo>
                  <a:cubicBezTo>
                    <a:pt x="768" y="544"/>
                    <a:pt x="768" y="544"/>
                    <a:pt x="768" y="544"/>
                  </a:cubicBezTo>
                  <a:cubicBezTo>
                    <a:pt x="727" y="544"/>
                    <a:pt x="727" y="544"/>
                    <a:pt x="727" y="544"/>
                  </a:cubicBezTo>
                  <a:lnTo>
                    <a:pt x="727" y="503"/>
                  </a:lnTo>
                  <a:close/>
                  <a:moveTo>
                    <a:pt x="653" y="364"/>
                  </a:moveTo>
                  <a:cubicBezTo>
                    <a:pt x="693" y="364"/>
                    <a:pt x="693" y="364"/>
                    <a:pt x="693" y="364"/>
                  </a:cubicBezTo>
                  <a:cubicBezTo>
                    <a:pt x="693" y="405"/>
                    <a:pt x="693" y="405"/>
                    <a:pt x="693" y="405"/>
                  </a:cubicBezTo>
                  <a:cubicBezTo>
                    <a:pt x="653" y="405"/>
                    <a:pt x="653" y="405"/>
                    <a:pt x="653" y="405"/>
                  </a:cubicBezTo>
                  <a:lnTo>
                    <a:pt x="653" y="364"/>
                  </a:lnTo>
                  <a:close/>
                  <a:moveTo>
                    <a:pt x="653" y="435"/>
                  </a:moveTo>
                  <a:cubicBezTo>
                    <a:pt x="693" y="435"/>
                    <a:pt x="693" y="435"/>
                    <a:pt x="693" y="435"/>
                  </a:cubicBezTo>
                  <a:cubicBezTo>
                    <a:pt x="693" y="476"/>
                    <a:pt x="693" y="476"/>
                    <a:pt x="693" y="476"/>
                  </a:cubicBezTo>
                  <a:cubicBezTo>
                    <a:pt x="653" y="476"/>
                    <a:pt x="653" y="476"/>
                    <a:pt x="653" y="476"/>
                  </a:cubicBezTo>
                  <a:lnTo>
                    <a:pt x="653" y="435"/>
                  </a:lnTo>
                  <a:close/>
                  <a:moveTo>
                    <a:pt x="653" y="503"/>
                  </a:moveTo>
                  <a:cubicBezTo>
                    <a:pt x="693" y="503"/>
                    <a:pt x="693" y="503"/>
                    <a:pt x="693" y="503"/>
                  </a:cubicBezTo>
                  <a:cubicBezTo>
                    <a:pt x="693" y="544"/>
                    <a:pt x="693" y="544"/>
                    <a:pt x="693" y="544"/>
                  </a:cubicBezTo>
                  <a:cubicBezTo>
                    <a:pt x="653" y="544"/>
                    <a:pt x="653" y="544"/>
                    <a:pt x="653" y="544"/>
                  </a:cubicBezTo>
                  <a:lnTo>
                    <a:pt x="653" y="503"/>
                  </a:lnTo>
                  <a:close/>
                  <a:moveTo>
                    <a:pt x="655" y="282"/>
                  </a:moveTo>
                  <a:cubicBezTo>
                    <a:pt x="1538" y="282"/>
                    <a:pt x="1538" y="282"/>
                    <a:pt x="1538" y="282"/>
                  </a:cubicBezTo>
                  <a:cubicBezTo>
                    <a:pt x="1574" y="282"/>
                    <a:pt x="1603" y="254"/>
                    <a:pt x="1603" y="218"/>
                  </a:cubicBezTo>
                  <a:cubicBezTo>
                    <a:pt x="1603" y="65"/>
                    <a:pt x="1603" y="65"/>
                    <a:pt x="1603" y="65"/>
                  </a:cubicBezTo>
                  <a:cubicBezTo>
                    <a:pt x="1603" y="29"/>
                    <a:pt x="1574" y="0"/>
                    <a:pt x="1538" y="0"/>
                  </a:cubicBezTo>
                  <a:cubicBezTo>
                    <a:pt x="655" y="0"/>
                    <a:pt x="655" y="0"/>
                    <a:pt x="655" y="0"/>
                  </a:cubicBezTo>
                  <a:cubicBezTo>
                    <a:pt x="619" y="0"/>
                    <a:pt x="590" y="29"/>
                    <a:pt x="590" y="65"/>
                  </a:cubicBezTo>
                  <a:cubicBezTo>
                    <a:pt x="590" y="218"/>
                    <a:pt x="590" y="218"/>
                    <a:pt x="590" y="218"/>
                  </a:cubicBezTo>
                  <a:cubicBezTo>
                    <a:pt x="590" y="254"/>
                    <a:pt x="619" y="282"/>
                    <a:pt x="655" y="282"/>
                  </a:cubicBezTo>
                  <a:close/>
                  <a:moveTo>
                    <a:pt x="1464" y="90"/>
                  </a:moveTo>
                  <a:cubicBezTo>
                    <a:pt x="1492" y="90"/>
                    <a:pt x="1515" y="113"/>
                    <a:pt x="1515" y="141"/>
                  </a:cubicBezTo>
                  <a:cubicBezTo>
                    <a:pt x="1515" y="170"/>
                    <a:pt x="1492" y="192"/>
                    <a:pt x="1464" y="192"/>
                  </a:cubicBezTo>
                  <a:cubicBezTo>
                    <a:pt x="1436" y="192"/>
                    <a:pt x="1413" y="170"/>
                    <a:pt x="1413" y="141"/>
                  </a:cubicBezTo>
                  <a:cubicBezTo>
                    <a:pt x="1413" y="113"/>
                    <a:pt x="1436" y="90"/>
                    <a:pt x="1464" y="90"/>
                  </a:cubicBezTo>
                  <a:close/>
                  <a:moveTo>
                    <a:pt x="1100" y="52"/>
                  </a:moveTo>
                  <a:cubicBezTo>
                    <a:pt x="1140" y="52"/>
                    <a:pt x="1140" y="52"/>
                    <a:pt x="1140" y="52"/>
                  </a:cubicBezTo>
                  <a:cubicBezTo>
                    <a:pt x="1140" y="92"/>
                    <a:pt x="1140" y="92"/>
                    <a:pt x="1140" y="92"/>
                  </a:cubicBezTo>
                  <a:cubicBezTo>
                    <a:pt x="1100" y="92"/>
                    <a:pt x="1100" y="92"/>
                    <a:pt x="1100" y="92"/>
                  </a:cubicBezTo>
                  <a:lnTo>
                    <a:pt x="1100" y="52"/>
                  </a:lnTo>
                  <a:close/>
                  <a:moveTo>
                    <a:pt x="1100" y="123"/>
                  </a:moveTo>
                  <a:cubicBezTo>
                    <a:pt x="1140" y="123"/>
                    <a:pt x="1140" y="123"/>
                    <a:pt x="1140" y="123"/>
                  </a:cubicBezTo>
                  <a:cubicBezTo>
                    <a:pt x="1140" y="163"/>
                    <a:pt x="1140" y="163"/>
                    <a:pt x="1140" y="163"/>
                  </a:cubicBezTo>
                  <a:cubicBezTo>
                    <a:pt x="1100" y="163"/>
                    <a:pt x="1100" y="163"/>
                    <a:pt x="1100" y="163"/>
                  </a:cubicBezTo>
                  <a:lnTo>
                    <a:pt x="1100" y="123"/>
                  </a:lnTo>
                  <a:close/>
                  <a:moveTo>
                    <a:pt x="1100" y="191"/>
                  </a:moveTo>
                  <a:cubicBezTo>
                    <a:pt x="1140" y="191"/>
                    <a:pt x="1140" y="191"/>
                    <a:pt x="1140" y="191"/>
                  </a:cubicBezTo>
                  <a:cubicBezTo>
                    <a:pt x="1140" y="231"/>
                    <a:pt x="1140" y="231"/>
                    <a:pt x="1140" y="231"/>
                  </a:cubicBezTo>
                  <a:cubicBezTo>
                    <a:pt x="1100" y="231"/>
                    <a:pt x="1100" y="231"/>
                    <a:pt x="1100" y="231"/>
                  </a:cubicBezTo>
                  <a:lnTo>
                    <a:pt x="1100" y="191"/>
                  </a:lnTo>
                  <a:close/>
                  <a:moveTo>
                    <a:pt x="1025" y="52"/>
                  </a:moveTo>
                  <a:cubicBezTo>
                    <a:pt x="1066" y="52"/>
                    <a:pt x="1066" y="52"/>
                    <a:pt x="1066" y="52"/>
                  </a:cubicBezTo>
                  <a:cubicBezTo>
                    <a:pt x="1066" y="92"/>
                    <a:pt x="1066" y="92"/>
                    <a:pt x="1066" y="92"/>
                  </a:cubicBezTo>
                  <a:cubicBezTo>
                    <a:pt x="1025" y="92"/>
                    <a:pt x="1025" y="92"/>
                    <a:pt x="1025" y="92"/>
                  </a:cubicBezTo>
                  <a:lnTo>
                    <a:pt x="1025" y="52"/>
                  </a:lnTo>
                  <a:close/>
                  <a:moveTo>
                    <a:pt x="1025" y="123"/>
                  </a:moveTo>
                  <a:cubicBezTo>
                    <a:pt x="1066" y="123"/>
                    <a:pt x="1066" y="123"/>
                    <a:pt x="1066" y="123"/>
                  </a:cubicBezTo>
                  <a:cubicBezTo>
                    <a:pt x="1066" y="163"/>
                    <a:pt x="1066" y="163"/>
                    <a:pt x="1066" y="163"/>
                  </a:cubicBezTo>
                  <a:cubicBezTo>
                    <a:pt x="1025" y="163"/>
                    <a:pt x="1025" y="163"/>
                    <a:pt x="1025" y="163"/>
                  </a:cubicBezTo>
                  <a:lnTo>
                    <a:pt x="1025" y="123"/>
                  </a:lnTo>
                  <a:close/>
                  <a:moveTo>
                    <a:pt x="1025" y="191"/>
                  </a:moveTo>
                  <a:cubicBezTo>
                    <a:pt x="1066" y="191"/>
                    <a:pt x="1066" y="191"/>
                    <a:pt x="1066" y="191"/>
                  </a:cubicBezTo>
                  <a:cubicBezTo>
                    <a:pt x="1066" y="231"/>
                    <a:pt x="1066" y="231"/>
                    <a:pt x="1066" y="231"/>
                  </a:cubicBezTo>
                  <a:cubicBezTo>
                    <a:pt x="1025" y="231"/>
                    <a:pt x="1025" y="231"/>
                    <a:pt x="1025" y="231"/>
                  </a:cubicBezTo>
                  <a:lnTo>
                    <a:pt x="1025" y="191"/>
                  </a:lnTo>
                  <a:close/>
                  <a:moveTo>
                    <a:pt x="951" y="52"/>
                  </a:moveTo>
                  <a:cubicBezTo>
                    <a:pt x="992" y="52"/>
                    <a:pt x="992" y="52"/>
                    <a:pt x="992" y="52"/>
                  </a:cubicBezTo>
                  <a:cubicBezTo>
                    <a:pt x="992" y="92"/>
                    <a:pt x="992" y="92"/>
                    <a:pt x="992" y="92"/>
                  </a:cubicBezTo>
                  <a:cubicBezTo>
                    <a:pt x="951" y="92"/>
                    <a:pt x="951" y="92"/>
                    <a:pt x="951" y="92"/>
                  </a:cubicBezTo>
                  <a:lnTo>
                    <a:pt x="951" y="52"/>
                  </a:lnTo>
                  <a:close/>
                  <a:moveTo>
                    <a:pt x="951" y="123"/>
                  </a:moveTo>
                  <a:cubicBezTo>
                    <a:pt x="992" y="123"/>
                    <a:pt x="992" y="123"/>
                    <a:pt x="992" y="123"/>
                  </a:cubicBezTo>
                  <a:cubicBezTo>
                    <a:pt x="992" y="163"/>
                    <a:pt x="992" y="163"/>
                    <a:pt x="992" y="163"/>
                  </a:cubicBezTo>
                  <a:cubicBezTo>
                    <a:pt x="951" y="163"/>
                    <a:pt x="951" y="163"/>
                    <a:pt x="951" y="163"/>
                  </a:cubicBezTo>
                  <a:lnTo>
                    <a:pt x="951" y="123"/>
                  </a:lnTo>
                  <a:close/>
                  <a:moveTo>
                    <a:pt x="951" y="191"/>
                  </a:moveTo>
                  <a:cubicBezTo>
                    <a:pt x="992" y="191"/>
                    <a:pt x="992" y="191"/>
                    <a:pt x="992" y="191"/>
                  </a:cubicBezTo>
                  <a:cubicBezTo>
                    <a:pt x="992" y="231"/>
                    <a:pt x="992" y="231"/>
                    <a:pt x="992" y="231"/>
                  </a:cubicBezTo>
                  <a:cubicBezTo>
                    <a:pt x="951" y="231"/>
                    <a:pt x="951" y="231"/>
                    <a:pt x="951" y="231"/>
                  </a:cubicBezTo>
                  <a:lnTo>
                    <a:pt x="951" y="191"/>
                  </a:lnTo>
                  <a:close/>
                  <a:moveTo>
                    <a:pt x="877" y="52"/>
                  </a:moveTo>
                  <a:cubicBezTo>
                    <a:pt x="917" y="52"/>
                    <a:pt x="917" y="52"/>
                    <a:pt x="917" y="52"/>
                  </a:cubicBezTo>
                  <a:cubicBezTo>
                    <a:pt x="917" y="92"/>
                    <a:pt x="917" y="92"/>
                    <a:pt x="917" y="92"/>
                  </a:cubicBezTo>
                  <a:cubicBezTo>
                    <a:pt x="877" y="92"/>
                    <a:pt x="877" y="92"/>
                    <a:pt x="877" y="92"/>
                  </a:cubicBezTo>
                  <a:lnTo>
                    <a:pt x="877" y="52"/>
                  </a:lnTo>
                  <a:close/>
                  <a:moveTo>
                    <a:pt x="877" y="123"/>
                  </a:moveTo>
                  <a:cubicBezTo>
                    <a:pt x="917" y="123"/>
                    <a:pt x="917" y="123"/>
                    <a:pt x="917" y="123"/>
                  </a:cubicBezTo>
                  <a:cubicBezTo>
                    <a:pt x="917" y="163"/>
                    <a:pt x="917" y="163"/>
                    <a:pt x="917" y="163"/>
                  </a:cubicBezTo>
                  <a:cubicBezTo>
                    <a:pt x="877" y="163"/>
                    <a:pt x="877" y="163"/>
                    <a:pt x="877" y="163"/>
                  </a:cubicBezTo>
                  <a:lnTo>
                    <a:pt x="877" y="123"/>
                  </a:lnTo>
                  <a:close/>
                  <a:moveTo>
                    <a:pt x="877" y="191"/>
                  </a:moveTo>
                  <a:cubicBezTo>
                    <a:pt x="917" y="191"/>
                    <a:pt x="917" y="191"/>
                    <a:pt x="917" y="191"/>
                  </a:cubicBezTo>
                  <a:cubicBezTo>
                    <a:pt x="917" y="231"/>
                    <a:pt x="917" y="231"/>
                    <a:pt x="917" y="231"/>
                  </a:cubicBezTo>
                  <a:cubicBezTo>
                    <a:pt x="877" y="231"/>
                    <a:pt x="877" y="231"/>
                    <a:pt x="877" y="231"/>
                  </a:cubicBezTo>
                  <a:lnTo>
                    <a:pt x="877" y="191"/>
                  </a:lnTo>
                  <a:close/>
                  <a:moveTo>
                    <a:pt x="802" y="52"/>
                  </a:moveTo>
                  <a:cubicBezTo>
                    <a:pt x="842" y="52"/>
                    <a:pt x="842" y="52"/>
                    <a:pt x="842" y="52"/>
                  </a:cubicBezTo>
                  <a:cubicBezTo>
                    <a:pt x="842" y="92"/>
                    <a:pt x="842" y="92"/>
                    <a:pt x="842" y="92"/>
                  </a:cubicBezTo>
                  <a:cubicBezTo>
                    <a:pt x="802" y="92"/>
                    <a:pt x="802" y="92"/>
                    <a:pt x="802" y="92"/>
                  </a:cubicBezTo>
                  <a:lnTo>
                    <a:pt x="802" y="52"/>
                  </a:lnTo>
                  <a:close/>
                  <a:moveTo>
                    <a:pt x="802" y="123"/>
                  </a:moveTo>
                  <a:cubicBezTo>
                    <a:pt x="842" y="123"/>
                    <a:pt x="842" y="123"/>
                    <a:pt x="842" y="123"/>
                  </a:cubicBezTo>
                  <a:cubicBezTo>
                    <a:pt x="842" y="163"/>
                    <a:pt x="842" y="163"/>
                    <a:pt x="842" y="163"/>
                  </a:cubicBezTo>
                  <a:cubicBezTo>
                    <a:pt x="802" y="163"/>
                    <a:pt x="802" y="163"/>
                    <a:pt x="802" y="163"/>
                  </a:cubicBezTo>
                  <a:lnTo>
                    <a:pt x="802" y="123"/>
                  </a:lnTo>
                  <a:close/>
                  <a:moveTo>
                    <a:pt x="802" y="191"/>
                  </a:moveTo>
                  <a:cubicBezTo>
                    <a:pt x="842" y="191"/>
                    <a:pt x="842" y="191"/>
                    <a:pt x="842" y="191"/>
                  </a:cubicBezTo>
                  <a:cubicBezTo>
                    <a:pt x="842" y="231"/>
                    <a:pt x="842" y="231"/>
                    <a:pt x="842" y="231"/>
                  </a:cubicBezTo>
                  <a:cubicBezTo>
                    <a:pt x="802" y="231"/>
                    <a:pt x="802" y="231"/>
                    <a:pt x="802" y="231"/>
                  </a:cubicBezTo>
                  <a:lnTo>
                    <a:pt x="802" y="191"/>
                  </a:lnTo>
                  <a:close/>
                  <a:moveTo>
                    <a:pt x="727" y="52"/>
                  </a:moveTo>
                  <a:cubicBezTo>
                    <a:pt x="768" y="52"/>
                    <a:pt x="768" y="52"/>
                    <a:pt x="768" y="52"/>
                  </a:cubicBezTo>
                  <a:cubicBezTo>
                    <a:pt x="768" y="92"/>
                    <a:pt x="768" y="92"/>
                    <a:pt x="768" y="92"/>
                  </a:cubicBezTo>
                  <a:cubicBezTo>
                    <a:pt x="727" y="92"/>
                    <a:pt x="727" y="92"/>
                    <a:pt x="727" y="92"/>
                  </a:cubicBezTo>
                  <a:lnTo>
                    <a:pt x="727" y="52"/>
                  </a:lnTo>
                  <a:close/>
                  <a:moveTo>
                    <a:pt x="727" y="123"/>
                  </a:moveTo>
                  <a:cubicBezTo>
                    <a:pt x="768" y="123"/>
                    <a:pt x="768" y="123"/>
                    <a:pt x="768" y="123"/>
                  </a:cubicBezTo>
                  <a:cubicBezTo>
                    <a:pt x="768" y="163"/>
                    <a:pt x="768" y="163"/>
                    <a:pt x="768" y="163"/>
                  </a:cubicBezTo>
                  <a:cubicBezTo>
                    <a:pt x="727" y="163"/>
                    <a:pt x="727" y="163"/>
                    <a:pt x="727" y="163"/>
                  </a:cubicBezTo>
                  <a:lnTo>
                    <a:pt x="727" y="123"/>
                  </a:lnTo>
                  <a:close/>
                  <a:moveTo>
                    <a:pt x="727" y="191"/>
                  </a:moveTo>
                  <a:cubicBezTo>
                    <a:pt x="768" y="191"/>
                    <a:pt x="768" y="191"/>
                    <a:pt x="768" y="191"/>
                  </a:cubicBezTo>
                  <a:cubicBezTo>
                    <a:pt x="768" y="231"/>
                    <a:pt x="768" y="231"/>
                    <a:pt x="768" y="231"/>
                  </a:cubicBezTo>
                  <a:cubicBezTo>
                    <a:pt x="727" y="231"/>
                    <a:pt x="727" y="231"/>
                    <a:pt x="727" y="231"/>
                  </a:cubicBezTo>
                  <a:lnTo>
                    <a:pt x="727" y="191"/>
                  </a:lnTo>
                  <a:close/>
                  <a:moveTo>
                    <a:pt x="653" y="52"/>
                  </a:moveTo>
                  <a:cubicBezTo>
                    <a:pt x="693" y="52"/>
                    <a:pt x="693" y="52"/>
                    <a:pt x="693" y="52"/>
                  </a:cubicBezTo>
                  <a:cubicBezTo>
                    <a:pt x="693" y="92"/>
                    <a:pt x="693" y="92"/>
                    <a:pt x="693" y="92"/>
                  </a:cubicBezTo>
                  <a:cubicBezTo>
                    <a:pt x="653" y="92"/>
                    <a:pt x="653" y="92"/>
                    <a:pt x="653" y="92"/>
                  </a:cubicBezTo>
                  <a:lnTo>
                    <a:pt x="653" y="52"/>
                  </a:lnTo>
                  <a:close/>
                  <a:moveTo>
                    <a:pt x="653" y="123"/>
                  </a:moveTo>
                  <a:cubicBezTo>
                    <a:pt x="693" y="123"/>
                    <a:pt x="693" y="123"/>
                    <a:pt x="693" y="123"/>
                  </a:cubicBezTo>
                  <a:cubicBezTo>
                    <a:pt x="693" y="163"/>
                    <a:pt x="693" y="163"/>
                    <a:pt x="693" y="163"/>
                  </a:cubicBezTo>
                  <a:cubicBezTo>
                    <a:pt x="653" y="163"/>
                    <a:pt x="653" y="163"/>
                    <a:pt x="653" y="163"/>
                  </a:cubicBezTo>
                  <a:lnTo>
                    <a:pt x="653" y="123"/>
                  </a:lnTo>
                  <a:close/>
                  <a:moveTo>
                    <a:pt x="653" y="191"/>
                  </a:moveTo>
                  <a:cubicBezTo>
                    <a:pt x="693" y="191"/>
                    <a:pt x="693" y="191"/>
                    <a:pt x="693" y="191"/>
                  </a:cubicBezTo>
                  <a:cubicBezTo>
                    <a:pt x="693" y="231"/>
                    <a:pt x="693" y="231"/>
                    <a:pt x="693" y="231"/>
                  </a:cubicBezTo>
                  <a:cubicBezTo>
                    <a:pt x="653" y="231"/>
                    <a:pt x="653" y="231"/>
                    <a:pt x="653" y="231"/>
                  </a:cubicBezTo>
                  <a:lnTo>
                    <a:pt x="653" y="191"/>
                  </a:lnTo>
                  <a:close/>
                  <a:moveTo>
                    <a:pt x="1345" y="2036"/>
                  </a:moveTo>
                  <a:cubicBezTo>
                    <a:pt x="1339" y="2029"/>
                    <a:pt x="1325" y="2023"/>
                    <a:pt x="1315" y="2023"/>
                  </a:cubicBezTo>
                  <a:cubicBezTo>
                    <a:pt x="878" y="2023"/>
                    <a:pt x="878" y="2023"/>
                    <a:pt x="878" y="2023"/>
                  </a:cubicBezTo>
                  <a:cubicBezTo>
                    <a:pt x="868" y="2023"/>
                    <a:pt x="855" y="2029"/>
                    <a:pt x="848" y="2036"/>
                  </a:cubicBezTo>
                  <a:cubicBezTo>
                    <a:pt x="761" y="2138"/>
                    <a:pt x="761" y="2138"/>
                    <a:pt x="761" y="2138"/>
                  </a:cubicBezTo>
                  <a:cubicBezTo>
                    <a:pt x="755" y="2146"/>
                    <a:pt x="749" y="2160"/>
                    <a:pt x="749" y="2170"/>
                  </a:cubicBezTo>
                  <a:cubicBezTo>
                    <a:pt x="749" y="2179"/>
                    <a:pt x="749" y="2179"/>
                    <a:pt x="749" y="2179"/>
                  </a:cubicBezTo>
                  <a:cubicBezTo>
                    <a:pt x="749" y="2189"/>
                    <a:pt x="757" y="2197"/>
                    <a:pt x="767" y="2197"/>
                  </a:cubicBezTo>
                  <a:cubicBezTo>
                    <a:pt x="1426" y="2197"/>
                    <a:pt x="1426" y="2197"/>
                    <a:pt x="1426" y="2197"/>
                  </a:cubicBezTo>
                  <a:cubicBezTo>
                    <a:pt x="1436" y="2197"/>
                    <a:pt x="1444" y="2189"/>
                    <a:pt x="1444" y="2179"/>
                  </a:cubicBezTo>
                  <a:cubicBezTo>
                    <a:pt x="1444" y="2170"/>
                    <a:pt x="1444" y="2170"/>
                    <a:pt x="1444" y="2170"/>
                  </a:cubicBezTo>
                  <a:cubicBezTo>
                    <a:pt x="1444" y="2160"/>
                    <a:pt x="1439" y="2146"/>
                    <a:pt x="1432" y="2138"/>
                  </a:cubicBezTo>
                  <a:lnTo>
                    <a:pt x="1345" y="2036"/>
                  </a:lnTo>
                  <a:close/>
                  <a:moveTo>
                    <a:pt x="2182" y="1590"/>
                  </a:moveTo>
                  <a:cubicBezTo>
                    <a:pt x="2095" y="1488"/>
                    <a:pt x="2095" y="1488"/>
                    <a:pt x="2095" y="1488"/>
                  </a:cubicBezTo>
                  <a:cubicBezTo>
                    <a:pt x="2088" y="1480"/>
                    <a:pt x="2075" y="1474"/>
                    <a:pt x="2065" y="1474"/>
                  </a:cubicBezTo>
                  <a:cubicBezTo>
                    <a:pt x="1627" y="1474"/>
                    <a:pt x="1627" y="1474"/>
                    <a:pt x="1627" y="1474"/>
                  </a:cubicBezTo>
                  <a:cubicBezTo>
                    <a:pt x="1617" y="1474"/>
                    <a:pt x="1604" y="1480"/>
                    <a:pt x="1597" y="1488"/>
                  </a:cubicBezTo>
                  <a:cubicBezTo>
                    <a:pt x="1510" y="1590"/>
                    <a:pt x="1510" y="1590"/>
                    <a:pt x="1510" y="1590"/>
                  </a:cubicBezTo>
                  <a:cubicBezTo>
                    <a:pt x="1504" y="1598"/>
                    <a:pt x="1499" y="1612"/>
                    <a:pt x="1499" y="1622"/>
                  </a:cubicBezTo>
                  <a:cubicBezTo>
                    <a:pt x="1499" y="1630"/>
                    <a:pt x="1499" y="1630"/>
                    <a:pt x="1499" y="1630"/>
                  </a:cubicBezTo>
                  <a:cubicBezTo>
                    <a:pt x="1499" y="1640"/>
                    <a:pt x="1507" y="1649"/>
                    <a:pt x="1517" y="1649"/>
                  </a:cubicBezTo>
                  <a:cubicBezTo>
                    <a:pt x="2175" y="1649"/>
                    <a:pt x="2175" y="1649"/>
                    <a:pt x="2175" y="1649"/>
                  </a:cubicBezTo>
                  <a:cubicBezTo>
                    <a:pt x="2185" y="1649"/>
                    <a:pt x="2193" y="1640"/>
                    <a:pt x="2193" y="1630"/>
                  </a:cubicBezTo>
                  <a:cubicBezTo>
                    <a:pt x="2193" y="1622"/>
                    <a:pt x="2193" y="1622"/>
                    <a:pt x="2193" y="1622"/>
                  </a:cubicBezTo>
                  <a:cubicBezTo>
                    <a:pt x="2193" y="1612"/>
                    <a:pt x="2188" y="1598"/>
                    <a:pt x="2182" y="1590"/>
                  </a:cubicBezTo>
                  <a:close/>
                  <a:moveTo>
                    <a:pt x="176" y="1449"/>
                  </a:moveTo>
                  <a:cubicBezTo>
                    <a:pt x="519" y="1449"/>
                    <a:pt x="519" y="1449"/>
                    <a:pt x="519" y="1449"/>
                  </a:cubicBezTo>
                  <a:cubicBezTo>
                    <a:pt x="559" y="1449"/>
                    <a:pt x="591" y="1417"/>
                    <a:pt x="591" y="1377"/>
                  </a:cubicBezTo>
                  <a:cubicBezTo>
                    <a:pt x="591" y="1322"/>
                    <a:pt x="591" y="1322"/>
                    <a:pt x="591" y="1322"/>
                  </a:cubicBezTo>
                  <a:cubicBezTo>
                    <a:pt x="920" y="1322"/>
                    <a:pt x="920" y="1322"/>
                    <a:pt x="920" y="1322"/>
                  </a:cubicBezTo>
                  <a:cubicBezTo>
                    <a:pt x="936" y="1388"/>
                    <a:pt x="990" y="1440"/>
                    <a:pt x="1057" y="1455"/>
                  </a:cubicBezTo>
                  <a:cubicBezTo>
                    <a:pt x="1057" y="1617"/>
                    <a:pt x="1057" y="1617"/>
                    <a:pt x="1057" y="1617"/>
                  </a:cubicBezTo>
                  <a:cubicBezTo>
                    <a:pt x="925" y="1617"/>
                    <a:pt x="925" y="1617"/>
                    <a:pt x="925" y="1617"/>
                  </a:cubicBezTo>
                  <a:cubicBezTo>
                    <a:pt x="885" y="1617"/>
                    <a:pt x="853" y="1650"/>
                    <a:pt x="853" y="1690"/>
                  </a:cubicBezTo>
                  <a:cubicBezTo>
                    <a:pt x="853" y="1925"/>
                    <a:pt x="853" y="1925"/>
                    <a:pt x="853" y="1925"/>
                  </a:cubicBezTo>
                  <a:cubicBezTo>
                    <a:pt x="853" y="1965"/>
                    <a:pt x="885" y="1997"/>
                    <a:pt x="925" y="1997"/>
                  </a:cubicBezTo>
                  <a:cubicBezTo>
                    <a:pt x="1268" y="1997"/>
                    <a:pt x="1268" y="1997"/>
                    <a:pt x="1268" y="1997"/>
                  </a:cubicBezTo>
                  <a:cubicBezTo>
                    <a:pt x="1308" y="1997"/>
                    <a:pt x="1341" y="1965"/>
                    <a:pt x="1341" y="1925"/>
                  </a:cubicBezTo>
                  <a:cubicBezTo>
                    <a:pt x="1341" y="1690"/>
                    <a:pt x="1341" y="1690"/>
                    <a:pt x="1341" y="1690"/>
                  </a:cubicBezTo>
                  <a:cubicBezTo>
                    <a:pt x="1341" y="1650"/>
                    <a:pt x="1308" y="1617"/>
                    <a:pt x="1268" y="1617"/>
                  </a:cubicBezTo>
                  <a:cubicBezTo>
                    <a:pt x="1137" y="1617"/>
                    <a:pt x="1137" y="1617"/>
                    <a:pt x="1137" y="1617"/>
                  </a:cubicBezTo>
                  <a:cubicBezTo>
                    <a:pt x="1137" y="1455"/>
                    <a:pt x="1137" y="1455"/>
                    <a:pt x="1137" y="1455"/>
                  </a:cubicBezTo>
                  <a:cubicBezTo>
                    <a:pt x="1204" y="1440"/>
                    <a:pt x="1257" y="1388"/>
                    <a:pt x="1273" y="1322"/>
                  </a:cubicBezTo>
                  <a:cubicBezTo>
                    <a:pt x="1602" y="1322"/>
                    <a:pt x="1602" y="1322"/>
                    <a:pt x="1602" y="1322"/>
                  </a:cubicBezTo>
                  <a:cubicBezTo>
                    <a:pt x="1602" y="1377"/>
                    <a:pt x="1602" y="1377"/>
                    <a:pt x="1602" y="1377"/>
                  </a:cubicBezTo>
                  <a:cubicBezTo>
                    <a:pt x="1602" y="1417"/>
                    <a:pt x="1634" y="1449"/>
                    <a:pt x="1675" y="1449"/>
                  </a:cubicBezTo>
                  <a:cubicBezTo>
                    <a:pt x="2018" y="1449"/>
                    <a:pt x="2018" y="1449"/>
                    <a:pt x="2018" y="1449"/>
                  </a:cubicBezTo>
                  <a:cubicBezTo>
                    <a:pt x="2058" y="1449"/>
                    <a:pt x="2090" y="1417"/>
                    <a:pt x="2090" y="1377"/>
                  </a:cubicBezTo>
                  <a:cubicBezTo>
                    <a:pt x="2090" y="1142"/>
                    <a:pt x="2090" y="1142"/>
                    <a:pt x="2090" y="1142"/>
                  </a:cubicBezTo>
                  <a:cubicBezTo>
                    <a:pt x="2090" y="1102"/>
                    <a:pt x="2058" y="1069"/>
                    <a:pt x="2018" y="1069"/>
                  </a:cubicBezTo>
                  <a:cubicBezTo>
                    <a:pt x="1675" y="1069"/>
                    <a:pt x="1675" y="1069"/>
                    <a:pt x="1675" y="1069"/>
                  </a:cubicBezTo>
                  <a:cubicBezTo>
                    <a:pt x="1634" y="1069"/>
                    <a:pt x="1602" y="1102"/>
                    <a:pt x="1602" y="1142"/>
                  </a:cubicBezTo>
                  <a:cubicBezTo>
                    <a:pt x="1602" y="1242"/>
                    <a:pt x="1602" y="1242"/>
                    <a:pt x="1602" y="1242"/>
                  </a:cubicBezTo>
                  <a:cubicBezTo>
                    <a:pt x="1275" y="1242"/>
                    <a:pt x="1275" y="1242"/>
                    <a:pt x="1275" y="1242"/>
                  </a:cubicBezTo>
                  <a:cubicBezTo>
                    <a:pt x="1262" y="1176"/>
                    <a:pt x="1214" y="1122"/>
                    <a:pt x="1150" y="1103"/>
                  </a:cubicBezTo>
                  <a:cubicBezTo>
                    <a:pt x="1150" y="908"/>
                    <a:pt x="1150" y="908"/>
                    <a:pt x="1150" y="908"/>
                  </a:cubicBezTo>
                  <a:cubicBezTo>
                    <a:pt x="1538" y="908"/>
                    <a:pt x="1538" y="908"/>
                    <a:pt x="1538" y="908"/>
                  </a:cubicBezTo>
                  <a:cubicBezTo>
                    <a:pt x="1574" y="908"/>
                    <a:pt x="1603" y="879"/>
                    <a:pt x="1603" y="843"/>
                  </a:cubicBezTo>
                  <a:cubicBezTo>
                    <a:pt x="1603" y="690"/>
                    <a:pt x="1603" y="690"/>
                    <a:pt x="1603" y="690"/>
                  </a:cubicBezTo>
                  <a:cubicBezTo>
                    <a:pt x="1603" y="654"/>
                    <a:pt x="1574" y="625"/>
                    <a:pt x="1538" y="625"/>
                  </a:cubicBezTo>
                  <a:cubicBezTo>
                    <a:pt x="655" y="625"/>
                    <a:pt x="655" y="625"/>
                    <a:pt x="655" y="625"/>
                  </a:cubicBezTo>
                  <a:cubicBezTo>
                    <a:pt x="619" y="625"/>
                    <a:pt x="590" y="654"/>
                    <a:pt x="590" y="690"/>
                  </a:cubicBezTo>
                  <a:cubicBezTo>
                    <a:pt x="590" y="843"/>
                    <a:pt x="590" y="843"/>
                    <a:pt x="590" y="843"/>
                  </a:cubicBezTo>
                  <a:cubicBezTo>
                    <a:pt x="590" y="879"/>
                    <a:pt x="619" y="908"/>
                    <a:pt x="655" y="908"/>
                  </a:cubicBezTo>
                  <a:cubicBezTo>
                    <a:pt x="1043" y="908"/>
                    <a:pt x="1043" y="908"/>
                    <a:pt x="1043" y="908"/>
                  </a:cubicBezTo>
                  <a:cubicBezTo>
                    <a:pt x="1043" y="1103"/>
                    <a:pt x="1043" y="1103"/>
                    <a:pt x="1043" y="1103"/>
                  </a:cubicBezTo>
                  <a:cubicBezTo>
                    <a:pt x="980" y="1122"/>
                    <a:pt x="931" y="1176"/>
                    <a:pt x="918" y="1242"/>
                  </a:cubicBezTo>
                  <a:cubicBezTo>
                    <a:pt x="591" y="1242"/>
                    <a:pt x="591" y="1242"/>
                    <a:pt x="591" y="1242"/>
                  </a:cubicBezTo>
                  <a:cubicBezTo>
                    <a:pt x="591" y="1142"/>
                    <a:pt x="591" y="1142"/>
                    <a:pt x="591" y="1142"/>
                  </a:cubicBezTo>
                  <a:cubicBezTo>
                    <a:pt x="591" y="1102"/>
                    <a:pt x="559" y="1069"/>
                    <a:pt x="519" y="1069"/>
                  </a:cubicBezTo>
                  <a:cubicBezTo>
                    <a:pt x="176" y="1069"/>
                    <a:pt x="176" y="1069"/>
                    <a:pt x="176" y="1069"/>
                  </a:cubicBezTo>
                  <a:cubicBezTo>
                    <a:pt x="136" y="1069"/>
                    <a:pt x="103" y="1102"/>
                    <a:pt x="103" y="1142"/>
                  </a:cubicBezTo>
                  <a:cubicBezTo>
                    <a:pt x="103" y="1377"/>
                    <a:pt x="103" y="1377"/>
                    <a:pt x="103" y="1377"/>
                  </a:cubicBezTo>
                  <a:cubicBezTo>
                    <a:pt x="103" y="1417"/>
                    <a:pt x="136" y="1449"/>
                    <a:pt x="176" y="1449"/>
                  </a:cubicBezTo>
                  <a:close/>
                  <a:moveTo>
                    <a:pt x="1644" y="1142"/>
                  </a:moveTo>
                  <a:cubicBezTo>
                    <a:pt x="1644" y="1125"/>
                    <a:pt x="1658" y="1111"/>
                    <a:pt x="1675" y="1111"/>
                  </a:cubicBezTo>
                  <a:cubicBezTo>
                    <a:pt x="2018" y="1111"/>
                    <a:pt x="2018" y="1111"/>
                    <a:pt x="2018" y="1111"/>
                  </a:cubicBezTo>
                  <a:cubicBezTo>
                    <a:pt x="2034" y="1111"/>
                    <a:pt x="2048" y="1125"/>
                    <a:pt x="2048" y="1142"/>
                  </a:cubicBezTo>
                  <a:cubicBezTo>
                    <a:pt x="2048" y="1377"/>
                    <a:pt x="2048" y="1377"/>
                    <a:pt x="2048" y="1377"/>
                  </a:cubicBezTo>
                  <a:cubicBezTo>
                    <a:pt x="2048" y="1393"/>
                    <a:pt x="2034" y="1407"/>
                    <a:pt x="2018" y="1407"/>
                  </a:cubicBezTo>
                  <a:cubicBezTo>
                    <a:pt x="1675" y="1407"/>
                    <a:pt x="1675" y="1407"/>
                    <a:pt x="1675" y="1407"/>
                  </a:cubicBezTo>
                  <a:cubicBezTo>
                    <a:pt x="1658" y="1407"/>
                    <a:pt x="1644" y="1393"/>
                    <a:pt x="1644" y="1377"/>
                  </a:cubicBezTo>
                  <a:lnTo>
                    <a:pt x="1644" y="1142"/>
                  </a:lnTo>
                  <a:close/>
                  <a:moveTo>
                    <a:pt x="1464" y="715"/>
                  </a:moveTo>
                  <a:cubicBezTo>
                    <a:pt x="1492" y="715"/>
                    <a:pt x="1515" y="738"/>
                    <a:pt x="1515" y="766"/>
                  </a:cubicBezTo>
                  <a:cubicBezTo>
                    <a:pt x="1515" y="795"/>
                    <a:pt x="1492" y="818"/>
                    <a:pt x="1464" y="818"/>
                  </a:cubicBezTo>
                  <a:cubicBezTo>
                    <a:pt x="1436" y="818"/>
                    <a:pt x="1413" y="795"/>
                    <a:pt x="1413" y="766"/>
                  </a:cubicBezTo>
                  <a:cubicBezTo>
                    <a:pt x="1413" y="738"/>
                    <a:pt x="1436" y="715"/>
                    <a:pt x="1464" y="715"/>
                  </a:cubicBezTo>
                  <a:close/>
                  <a:moveTo>
                    <a:pt x="1268" y="1660"/>
                  </a:moveTo>
                  <a:cubicBezTo>
                    <a:pt x="1285" y="1660"/>
                    <a:pt x="1298" y="1673"/>
                    <a:pt x="1298" y="1690"/>
                  </a:cubicBezTo>
                  <a:cubicBezTo>
                    <a:pt x="1298" y="1925"/>
                    <a:pt x="1298" y="1925"/>
                    <a:pt x="1298" y="1925"/>
                  </a:cubicBezTo>
                  <a:cubicBezTo>
                    <a:pt x="1298" y="1942"/>
                    <a:pt x="1285" y="1955"/>
                    <a:pt x="1268" y="1955"/>
                  </a:cubicBezTo>
                  <a:cubicBezTo>
                    <a:pt x="925" y="1955"/>
                    <a:pt x="925" y="1955"/>
                    <a:pt x="925" y="1955"/>
                  </a:cubicBezTo>
                  <a:cubicBezTo>
                    <a:pt x="908" y="1955"/>
                    <a:pt x="895" y="1942"/>
                    <a:pt x="895" y="1925"/>
                  </a:cubicBezTo>
                  <a:cubicBezTo>
                    <a:pt x="895" y="1690"/>
                    <a:pt x="895" y="1690"/>
                    <a:pt x="895" y="1690"/>
                  </a:cubicBezTo>
                  <a:cubicBezTo>
                    <a:pt x="895" y="1673"/>
                    <a:pt x="908" y="1660"/>
                    <a:pt x="925" y="1660"/>
                  </a:cubicBezTo>
                  <a:lnTo>
                    <a:pt x="1268" y="1660"/>
                  </a:lnTo>
                  <a:close/>
                  <a:moveTo>
                    <a:pt x="1100" y="677"/>
                  </a:moveTo>
                  <a:cubicBezTo>
                    <a:pt x="1140" y="677"/>
                    <a:pt x="1140" y="677"/>
                    <a:pt x="1140" y="677"/>
                  </a:cubicBezTo>
                  <a:cubicBezTo>
                    <a:pt x="1140" y="717"/>
                    <a:pt x="1140" y="717"/>
                    <a:pt x="1140" y="717"/>
                  </a:cubicBezTo>
                  <a:cubicBezTo>
                    <a:pt x="1100" y="717"/>
                    <a:pt x="1100" y="717"/>
                    <a:pt x="1100" y="717"/>
                  </a:cubicBezTo>
                  <a:lnTo>
                    <a:pt x="1100" y="677"/>
                  </a:lnTo>
                  <a:close/>
                  <a:moveTo>
                    <a:pt x="1100" y="748"/>
                  </a:moveTo>
                  <a:cubicBezTo>
                    <a:pt x="1140" y="748"/>
                    <a:pt x="1140" y="748"/>
                    <a:pt x="1140" y="748"/>
                  </a:cubicBezTo>
                  <a:cubicBezTo>
                    <a:pt x="1140" y="788"/>
                    <a:pt x="1140" y="788"/>
                    <a:pt x="1140" y="788"/>
                  </a:cubicBezTo>
                  <a:cubicBezTo>
                    <a:pt x="1100" y="788"/>
                    <a:pt x="1100" y="788"/>
                    <a:pt x="1100" y="788"/>
                  </a:cubicBezTo>
                  <a:lnTo>
                    <a:pt x="1100" y="748"/>
                  </a:lnTo>
                  <a:close/>
                  <a:moveTo>
                    <a:pt x="1100" y="816"/>
                  </a:moveTo>
                  <a:cubicBezTo>
                    <a:pt x="1140" y="816"/>
                    <a:pt x="1140" y="816"/>
                    <a:pt x="1140" y="816"/>
                  </a:cubicBezTo>
                  <a:cubicBezTo>
                    <a:pt x="1140" y="856"/>
                    <a:pt x="1140" y="856"/>
                    <a:pt x="1140" y="856"/>
                  </a:cubicBezTo>
                  <a:cubicBezTo>
                    <a:pt x="1100" y="856"/>
                    <a:pt x="1100" y="856"/>
                    <a:pt x="1100" y="856"/>
                  </a:cubicBezTo>
                  <a:lnTo>
                    <a:pt x="1100" y="816"/>
                  </a:lnTo>
                  <a:close/>
                  <a:moveTo>
                    <a:pt x="1025" y="677"/>
                  </a:moveTo>
                  <a:cubicBezTo>
                    <a:pt x="1066" y="677"/>
                    <a:pt x="1066" y="677"/>
                    <a:pt x="1066" y="677"/>
                  </a:cubicBezTo>
                  <a:cubicBezTo>
                    <a:pt x="1066" y="717"/>
                    <a:pt x="1066" y="717"/>
                    <a:pt x="1066" y="717"/>
                  </a:cubicBezTo>
                  <a:cubicBezTo>
                    <a:pt x="1025" y="717"/>
                    <a:pt x="1025" y="717"/>
                    <a:pt x="1025" y="717"/>
                  </a:cubicBezTo>
                  <a:lnTo>
                    <a:pt x="1025" y="677"/>
                  </a:lnTo>
                  <a:close/>
                  <a:moveTo>
                    <a:pt x="1025" y="748"/>
                  </a:moveTo>
                  <a:cubicBezTo>
                    <a:pt x="1066" y="748"/>
                    <a:pt x="1066" y="748"/>
                    <a:pt x="1066" y="748"/>
                  </a:cubicBezTo>
                  <a:cubicBezTo>
                    <a:pt x="1066" y="788"/>
                    <a:pt x="1066" y="788"/>
                    <a:pt x="1066" y="788"/>
                  </a:cubicBezTo>
                  <a:cubicBezTo>
                    <a:pt x="1025" y="788"/>
                    <a:pt x="1025" y="788"/>
                    <a:pt x="1025" y="788"/>
                  </a:cubicBezTo>
                  <a:lnTo>
                    <a:pt x="1025" y="748"/>
                  </a:lnTo>
                  <a:close/>
                  <a:moveTo>
                    <a:pt x="693" y="856"/>
                  </a:moveTo>
                  <a:cubicBezTo>
                    <a:pt x="653" y="856"/>
                    <a:pt x="653" y="856"/>
                    <a:pt x="653" y="856"/>
                  </a:cubicBezTo>
                  <a:cubicBezTo>
                    <a:pt x="653" y="816"/>
                    <a:pt x="653" y="816"/>
                    <a:pt x="653" y="816"/>
                  </a:cubicBezTo>
                  <a:cubicBezTo>
                    <a:pt x="693" y="816"/>
                    <a:pt x="693" y="816"/>
                    <a:pt x="693" y="816"/>
                  </a:cubicBezTo>
                  <a:lnTo>
                    <a:pt x="693" y="856"/>
                  </a:lnTo>
                  <a:close/>
                  <a:moveTo>
                    <a:pt x="693" y="788"/>
                  </a:moveTo>
                  <a:cubicBezTo>
                    <a:pt x="653" y="788"/>
                    <a:pt x="653" y="788"/>
                    <a:pt x="653" y="788"/>
                  </a:cubicBezTo>
                  <a:cubicBezTo>
                    <a:pt x="653" y="748"/>
                    <a:pt x="653" y="748"/>
                    <a:pt x="653" y="748"/>
                  </a:cubicBezTo>
                  <a:cubicBezTo>
                    <a:pt x="693" y="748"/>
                    <a:pt x="693" y="748"/>
                    <a:pt x="693" y="748"/>
                  </a:cubicBezTo>
                  <a:lnTo>
                    <a:pt x="693" y="788"/>
                  </a:lnTo>
                  <a:close/>
                  <a:moveTo>
                    <a:pt x="693" y="717"/>
                  </a:moveTo>
                  <a:cubicBezTo>
                    <a:pt x="653" y="717"/>
                    <a:pt x="653" y="717"/>
                    <a:pt x="653" y="717"/>
                  </a:cubicBezTo>
                  <a:cubicBezTo>
                    <a:pt x="653" y="677"/>
                    <a:pt x="653" y="677"/>
                    <a:pt x="653" y="677"/>
                  </a:cubicBezTo>
                  <a:cubicBezTo>
                    <a:pt x="693" y="677"/>
                    <a:pt x="693" y="677"/>
                    <a:pt x="693" y="677"/>
                  </a:cubicBezTo>
                  <a:lnTo>
                    <a:pt x="693" y="717"/>
                  </a:lnTo>
                  <a:close/>
                  <a:moveTo>
                    <a:pt x="768" y="856"/>
                  </a:moveTo>
                  <a:cubicBezTo>
                    <a:pt x="727" y="856"/>
                    <a:pt x="727" y="856"/>
                    <a:pt x="727" y="856"/>
                  </a:cubicBezTo>
                  <a:cubicBezTo>
                    <a:pt x="727" y="816"/>
                    <a:pt x="727" y="816"/>
                    <a:pt x="727" y="816"/>
                  </a:cubicBezTo>
                  <a:cubicBezTo>
                    <a:pt x="768" y="816"/>
                    <a:pt x="768" y="816"/>
                    <a:pt x="768" y="816"/>
                  </a:cubicBezTo>
                  <a:lnTo>
                    <a:pt x="768" y="856"/>
                  </a:lnTo>
                  <a:close/>
                  <a:moveTo>
                    <a:pt x="768" y="788"/>
                  </a:moveTo>
                  <a:cubicBezTo>
                    <a:pt x="727" y="788"/>
                    <a:pt x="727" y="788"/>
                    <a:pt x="727" y="788"/>
                  </a:cubicBezTo>
                  <a:cubicBezTo>
                    <a:pt x="727" y="748"/>
                    <a:pt x="727" y="748"/>
                    <a:pt x="727" y="748"/>
                  </a:cubicBezTo>
                  <a:cubicBezTo>
                    <a:pt x="768" y="748"/>
                    <a:pt x="768" y="748"/>
                    <a:pt x="768" y="748"/>
                  </a:cubicBezTo>
                  <a:lnTo>
                    <a:pt x="768" y="788"/>
                  </a:lnTo>
                  <a:close/>
                  <a:moveTo>
                    <a:pt x="768" y="717"/>
                  </a:moveTo>
                  <a:cubicBezTo>
                    <a:pt x="727" y="717"/>
                    <a:pt x="727" y="717"/>
                    <a:pt x="727" y="717"/>
                  </a:cubicBezTo>
                  <a:cubicBezTo>
                    <a:pt x="727" y="677"/>
                    <a:pt x="727" y="677"/>
                    <a:pt x="727" y="677"/>
                  </a:cubicBezTo>
                  <a:cubicBezTo>
                    <a:pt x="768" y="677"/>
                    <a:pt x="768" y="677"/>
                    <a:pt x="768" y="677"/>
                  </a:cubicBezTo>
                  <a:lnTo>
                    <a:pt x="768" y="717"/>
                  </a:lnTo>
                  <a:close/>
                  <a:moveTo>
                    <a:pt x="842" y="856"/>
                  </a:moveTo>
                  <a:cubicBezTo>
                    <a:pt x="802" y="856"/>
                    <a:pt x="802" y="856"/>
                    <a:pt x="802" y="856"/>
                  </a:cubicBezTo>
                  <a:cubicBezTo>
                    <a:pt x="802" y="816"/>
                    <a:pt x="802" y="816"/>
                    <a:pt x="802" y="816"/>
                  </a:cubicBezTo>
                  <a:cubicBezTo>
                    <a:pt x="842" y="816"/>
                    <a:pt x="842" y="816"/>
                    <a:pt x="842" y="816"/>
                  </a:cubicBezTo>
                  <a:lnTo>
                    <a:pt x="842" y="856"/>
                  </a:lnTo>
                  <a:close/>
                  <a:moveTo>
                    <a:pt x="842" y="788"/>
                  </a:moveTo>
                  <a:cubicBezTo>
                    <a:pt x="802" y="788"/>
                    <a:pt x="802" y="788"/>
                    <a:pt x="802" y="788"/>
                  </a:cubicBezTo>
                  <a:cubicBezTo>
                    <a:pt x="802" y="748"/>
                    <a:pt x="802" y="748"/>
                    <a:pt x="802" y="748"/>
                  </a:cubicBezTo>
                  <a:cubicBezTo>
                    <a:pt x="842" y="748"/>
                    <a:pt x="842" y="748"/>
                    <a:pt x="842" y="748"/>
                  </a:cubicBezTo>
                  <a:lnTo>
                    <a:pt x="842" y="788"/>
                  </a:lnTo>
                  <a:close/>
                  <a:moveTo>
                    <a:pt x="842" y="717"/>
                  </a:moveTo>
                  <a:cubicBezTo>
                    <a:pt x="802" y="717"/>
                    <a:pt x="802" y="717"/>
                    <a:pt x="802" y="717"/>
                  </a:cubicBezTo>
                  <a:cubicBezTo>
                    <a:pt x="802" y="677"/>
                    <a:pt x="802" y="677"/>
                    <a:pt x="802" y="677"/>
                  </a:cubicBezTo>
                  <a:cubicBezTo>
                    <a:pt x="842" y="677"/>
                    <a:pt x="842" y="677"/>
                    <a:pt x="842" y="677"/>
                  </a:cubicBezTo>
                  <a:lnTo>
                    <a:pt x="842" y="717"/>
                  </a:lnTo>
                  <a:close/>
                  <a:moveTo>
                    <a:pt x="917" y="856"/>
                  </a:moveTo>
                  <a:cubicBezTo>
                    <a:pt x="877" y="856"/>
                    <a:pt x="877" y="856"/>
                    <a:pt x="877" y="856"/>
                  </a:cubicBezTo>
                  <a:cubicBezTo>
                    <a:pt x="877" y="816"/>
                    <a:pt x="877" y="816"/>
                    <a:pt x="877" y="816"/>
                  </a:cubicBezTo>
                  <a:cubicBezTo>
                    <a:pt x="917" y="816"/>
                    <a:pt x="917" y="816"/>
                    <a:pt x="917" y="816"/>
                  </a:cubicBezTo>
                  <a:lnTo>
                    <a:pt x="917" y="856"/>
                  </a:lnTo>
                  <a:close/>
                  <a:moveTo>
                    <a:pt x="917" y="788"/>
                  </a:moveTo>
                  <a:cubicBezTo>
                    <a:pt x="877" y="788"/>
                    <a:pt x="877" y="788"/>
                    <a:pt x="877" y="788"/>
                  </a:cubicBezTo>
                  <a:cubicBezTo>
                    <a:pt x="877" y="748"/>
                    <a:pt x="877" y="748"/>
                    <a:pt x="877" y="748"/>
                  </a:cubicBezTo>
                  <a:cubicBezTo>
                    <a:pt x="917" y="748"/>
                    <a:pt x="917" y="748"/>
                    <a:pt x="917" y="748"/>
                  </a:cubicBezTo>
                  <a:lnTo>
                    <a:pt x="917" y="788"/>
                  </a:lnTo>
                  <a:close/>
                  <a:moveTo>
                    <a:pt x="917" y="717"/>
                  </a:moveTo>
                  <a:cubicBezTo>
                    <a:pt x="877" y="717"/>
                    <a:pt x="877" y="717"/>
                    <a:pt x="877" y="717"/>
                  </a:cubicBezTo>
                  <a:cubicBezTo>
                    <a:pt x="877" y="677"/>
                    <a:pt x="877" y="677"/>
                    <a:pt x="877" y="677"/>
                  </a:cubicBezTo>
                  <a:cubicBezTo>
                    <a:pt x="917" y="677"/>
                    <a:pt x="917" y="677"/>
                    <a:pt x="917" y="677"/>
                  </a:cubicBezTo>
                  <a:lnTo>
                    <a:pt x="917" y="717"/>
                  </a:lnTo>
                  <a:close/>
                  <a:moveTo>
                    <a:pt x="992" y="856"/>
                  </a:moveTo>
                  <a:cubicBezTo>
                    <a:pt x="951" y="856"/>
                    <a:pt x="951" y="856"/>
                    <a:pt x="951" y="856"/>
                  </a:cubicBezTo>
                  <a:cubicBezTo>
                    <a:pt x="951" y="816"/>
                    <a:pt x="951" y="816"/>
                    <a:pt x="951" y="816"/>
                  </a:cubicBezTo>
                  <a:cubicBezTo>
                    <a:pt x="992" y="816"/>
                    <a:pt x="992" y="816"/>
                    <a:pt x="992" y="816"/>
                  </a:cubicBezTo>
                  <a:lnTo>
                    <a:pt x="992" y="856"/>
                  </a:lnTo>
                  <a:close/>
                  <a:moveTo>
                    <a:pt x="992" y="788"/>
                  </a:moveTo>
                  <a:cubicBezTo>
                    <a:pt x="951" y="788"/>
                    <a:pt x="951" y="788"/>
                    <a:pt x="951" y="788"/>
                  </a:cubicBezTo>
                  <a:cubicBezTo>
                    <a:pt x="951" y="748"/>
                    <a:pt x="951" y="748"/>
                    <a:pt x="951" y="748"/>
                  </a:cubicBezTo>
                  <a:cubicBezTo>
                    <a:pt x="992" y="748"/>
                    <a:pt x="992" y="748"/>
                    <a:pt x="992" y="748"/>
                  </a:cubicBezTo>
                  <a:lnTo>
                    <a:pt x="992" y="788"/>
                  </a:lnTo>
                  <a:close/>
                  <a:moveTo>
                    <a:pt x="992" y="717"/>
                  </a:moveTo>
                  <a:cubicBezTo>
                    <a:pt x="951" y="717"/>
                    <a:pt x="951" y="717"/>
                    <a:pt x="951" y="717"/>
                  </a:cubicBezTo>
                  <a:cubicBezTo>
                    <a:pt x="951" y="677"/>
                    <a:pt x="951" y="677"/>
                    <a:pt x="951" y="677"/>
                  </a:cubicBezTo>
                  <a:cubicBezTo>
                    <a:pt x="992" y="677"/>
                    <a:pt x="992" y="677"/>
                    <a:pt x="992" y="677"/>
                  </a:cubicBezTo>
                  <a:lnTo>
                    <a:pt x="992" y="717"/>
                  </a:lnTo>
                  <a:close/>
                  <a:moveTo>
                    <a:pt x="1025" y="856"/>
                  </a:moveTo>
                  <a:cubicBezTo>
                    <a:pt x="1025" y="816"/>
                    <a:pt x="1025" y="816"/>
                    <a:pt x="1025" y="816"/>
                  </a:cubicBezTo>
                  <a:cubicBezTo>
                    <a:pt x="1066" y="816"/>
                    <a:pt x="1066" y="816"/>
                    <a:pt x="1066" y="816"/>
                  </a:cubicBezTo>
                  <a:cubicBezTo>
                    <a:pt x="1066" y="856"/>
                    <a:pt x="1066" y="856"/>
                    <a:pt x="1066" y="856"/>
                  </a:cubicBezTo>
                  <a:lnTo>
                    <a:pt x="1025" y="856"/>
                  </a:lnTo>
                  <a:close/>
                  <a:moveTo>
                    <a:pt x="145" y="1142"/>
                  </a:moveTo>
                  <a:cubicBezTo>
                    <a:pt x="145" y="1125"/>
                    <a:pt x="159" y="1111"/>
                    <a:pt x="176" y="1111"/>
                  </a:cubicBezTo>
                  <a:cubicBezTo>
                    <a:pt x="519" y="1111"/>
                    <a:pt x="519" y="1111"/>
                    <a:pt x="519" y="1111"/>
                  </a:cubicBezTo>
                  <a:cubicBezTo>
                    <a:pt x="535" y="1111"/>
                    <a:pt x="549" y="1125"/>
                    <a:pt x="549" y="1142"/>
                  </a:cubicBezTo>
                  <a:cubicBezTo>
                    <a:pt x="549" y="1377"/>
                    <a:pt x="549" y="1377"/>
                    <a:pt x="549" y="1377"/>
                  </a:cubicBezTo>
                  <a:cubicBezTo>
                    <a:pt x="549" y="1393"/>
                    <a:pt x="535" y="1407"/>
                    <a:pt x="519" y="1407"/>
                  </a:cubicBezTo>
                  <a:cubicBezTo>
                    <a:pt x="176" y="1407"/>
                    <a:pt x="176" y="1407"/>
                    <a:pt x="176" y="1407"/>
                  </a:cubicBezTo>
                  <a:cubicBezTo>
                    <a:pt x="159" y="1407"/>
                    <a:pt x="145" y="1393"/>
                    <a:pt x="145" y="1377"/>
                  </a:cubicBezTo>
                  <a:lnTo>
                    <a:pt x="145" y="1142"/>
                  </a:lnTo>
                  <a:close/>
                  <a:moveTo>
                    <a:pt x="596" y="1488"/>
                  </a:moveTo>
                  <a:cubicBezTo>
                    <a:pt x="589" y="1480"/>
                    <a:pt x="576" y="1474"/>
                    <a:pt x="566" y="1474"/>
                  </a:cubicBezTo>
                  <a:cubicBezTo>
                    <a:pt x="128" y="1474"/>
                    <a:pt x="128" y="1474"/>
                    <a:pt x="128" y="1474"/>
                  </a:cubicBezTo>
                  <a:cubicBezTo>
                    <a:pt x="118" y="1474"/>
                    <a:pt x="105" y="1480"/>
                    <a:pt x="99" y="1488"/>
                  </a:cubicBezTo>
                  <a:cubicBezTo>
                    <a:pt x="12" y="1590"/>
                    <a:pt x="12" y="1590"/>
                    <a:pt x="12" y="1590"/>
                  </a:cubicBezTo>
                  <a:cubicBezTo>
                    <a:pt x="5" y="1598"/>
                    <a:pt x="0" y="1612"/>
                    <a:pt x="0" y="1622"/>
                  </a:cubicBezTo>
                  <a:cubicBezTo>
                    <a:pt x="0" y="1630"/>
                    <a:pt x="0" y="1630"/>
                    <a:pt x="0" y="1630"/>
                  </a:cubicBezTo>
                  <a:cubicBezTo>
                    <a:pt x="0" y="1640"/>
                    <a:pt x="8" y="1649"/>
                    <a:pt x="18" y="1649"/>
                  </a:cubicBezTo>
                  <a:cubicBezTo>
                    <a:pt x="676" y="1649"/>
                    <a:pt x="676" y="1649"/>
                    <a:pt x="676" y="1649"/>
                  </a:cubicBezTo>
                  <a:cubicBezTo>
                    <a:pt x="686" y="1649"/>
                    <a:pt x="694" y="1640"/>
                    <a:pt x="694" y="1630"/>
                  </a:cubicBezTo>
                  <a:cubicBezTo>
                    <a:pt x="694" y="1622"/>
                    <a:pt x="694" y="1622"/>
                    <a:pt x="694" y="1622"/>
                  </a:cubicBezTo>
                  <a:cubicBezTo>
                    <a:pt x="694" y="1612"/>
                    <a:pt x="689" y="1598"/>
                    <a:pt x="683" y="1590"/>
                  </a:cubicBezTo>
                  <a:lnTo>
                    <a:pt x="596" y="1488"/>
                  </a:lnTo>
                  <a:close/>
                </a:path>
              </a:pathLst>
            </a:custGeom>
            <a:grpFill/>
            <a:ln>
              <a:noFill/>
            </a:ln>
          </p:spPr>
          <p:txBody>
            <a:bodyPr vert="horz" wrap="square" lIns="93260" tIns="46630" rIns="93260" bIns="4663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32" b="0" i="0" u="none" strike="noStrike" kern="0" cap="none" spc="0" normalizeH="0" baseline="0" noProof="0" dirty="0">
                <a:ln>
                  <a:noFill/>
                </a:ln>
                <a:solidFill>
                  <a:sysClr val="windowText" lastClr="000000"/>
                </a:solidFill>
                <a:effectLst/>
                <a:uLnTx/>
                <a:uFillTx/>
              </a:endParaRPr>
            </a:p>
          </p:txBody>
        </p:sp>
        <p:sp>
          <p:nvSpPr>
            <p:cNvPr id="30" name="Freeform 86"/>
            <p:cNvSpPr>
              <a:spLocks noEditPoints="1"/>
            </p:cNvSpPr>
            <p:nvPr/>
          </p:nvSpPr>
          <p:spPr bwMode="black">
            <a:xfrm>
              <a:off x="3422650" y="3873500"/>
              <a:ext cx="168275" cy="142875"/>
            </a:xfrm>
            <a:custGeom>
              <a:avLst/>
              <a:gdLst>
                <a:gd name="T0" fmla="*/ 682 w 694"/>
                <a:gd name="T1" fmla="*/ 58 h 588"/>
                <a:gd name="T2" fmla="*/ 694 w 694"/>
                <a:gd name="T3" fmla="*/ 26 h 588"/>
                <a:gd name="T4" fmla="*/ 694 w 694"/>
                <a:gd name="T5" fmla="*/ 18 h 588"/>
                <a:gd name="T6" fmla="*/ 676 w 694"/>
                <a:gd name="T7" fmla="*/ 0 h 588"/>
                <a:gd name="T8" fmla="*/ 18 w 694"/>
                <a:gd name="T9" fmla="*/ 0 h 588"/>
                <a:gd name="T10" fmla="*/ 0 w 694"/>
                <a:gd name="T11" fmla="*/ 18 h 588"/>
                <a:gd name="T12" fmla="*/ 0 w 694"/>
                <a:gd name="T13" fmla="*/ 26 h 588"/>
                <a:gd name="T14" fmla="*/ 11 w 694"/>
                <a:gd name="T15" fmla="*/ 58 h 588"/>
                <a:gd name="T16" fmla="*/ 98 w 694"/>
                <a:gd name="T17" fmla="*/ 160 h 588"/>
                <a:gd name="T18" fmla="*/ 128 w 694"/>
                <a:gd name="T19" fmla="*/ 174 h 588"/>
                <a:gd name="T20" fmla="*/ 565 w 694"/>
                <a:gd name="T21" fmla="*/ 174 h 588"/>
                <a:gd name="T22" fmla="*/ 595 w 694"/>
                <a:gd name="T23" fmla="*/ 160 h 588"/>
                <a:gd name="T24" fmla="*/ 682 w 694"/>
                <a:gd name="T25" fmla="*/ 58 h 588"/>
                <a:gd name="T26" fmla="*/ 387 w 694"/>
                <a:gd name="T27" fmla="*/ 588 h 588"/>
                <a:gd name="T28" fmla="*/ 387 w 694"/>
                <a:gd name="T29" fmla="*/ 579 h 588"/>
                <a:gd name="T30" fmla="*/ 518 w 694"/>
                <a:gd name="T31" fmla="*/ 579 h 588"/>
                <a:gd name="T32" fmla="*/ 591 w 694"/>
                <a:gd name="T33" fmla="*/ 507 h 588"/>
                <a:gd name="T34" fmla="*/ 591 w 694"/>
                <a:gd name="T35" fmla="*/ 272 h 588"/>
                <a:gd name="T36" fmla="*/ 518 w 694"/>
                <a:gd name="T37" fmla="*/ 199 h 588"/>
                <a:gd name="T38" fmla="*/ 175 w 694"/>
                <a:gd name="T39" fmla="*/ 199 h 588"/>
                <a:gd name="T40" fmla="*/ 103 w 694"/>
                <a:gd name="T41" fmla="*/ 272 h 588"/>
                <a:gd name="T42" fmla="*/ 103 w 694"/>
                <a:gd name="T43" fmla="*/ 507 h 588"/>
                <a:gd name="T44" fmla="*/ 175 w 694"/>
                <a:gd name="T45" fmla="*/ 579 h 588"/>
                <a:gd name="T46" fmla="*/ 307 w 694"/>
                <a:gd name="T47" fmla="*/ 579 h 588"/>
                <a:gd name="T48" fmla="*/ 307 w 694"/>
                <a:gd name="T49" fmla="*/ 588 h 588"/>
                <a:gd name="T50" fmla="*/ 387 w 694"/>
                <a:gd name="T51" fmla="*/ 588 h 588"/>
                <a:gd name="T52" fmla="*/ 175 w 694"/>
                <a:gd name="T53" fmla="*/ 537 h 588"/>
                <a:gd name="T54" fmla="*/ 145 w 694"/>
                <a:gd name="T55" fmla="*/ 507 h 588"/>
                <a:gd name="T56" fmla="*/ 145 w 694"/>
                <a:gd name="T57" fmla="*/ 272 h 588"/>
                <a:gd name="T58" fmla="*/ 175 w 694"/>
                <a:gd name="T59" fmla="*/ 242 h 588"/>
                <a:gd name="T60" fmla="*/ 518 w 694"/>
                <a:gd name="T61" fmla="*/ 242 h 588"/>
                <a:gd name="T62" fmla="*/ 549 w 694"/>
                <a:gd name="T63" fmla="*/ 272 h 588"/>
                <a:gd name="T64" fmla="*/ 549 w 694"/>
                <a:gd name="T65" fmla="*/ 507 h 588"/>
                <a:gd name="T66" fmla="*/ 518 w 694"/>
                <a:gd name="T67" fmla="*/ 537 h 588"/>
                <a:gd name="T68" fmla="*/ 175 w 694"/>
                <a:gd name="T69" fmla="*/ 537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94" h="588">
                  <a:moveTo>
                    <a:pt x="682" y="58"/>
                  </a:moveTo>
                  <a:cubicBezTo>
                    <a:pt x="689" y="51"/>
                    <a:pt x="694" y="36"/>
                    <a:pt x="694" y="26"/>
                  </a:cubicBezTo>
                  <a:cubicBezTo>
                    <a:pt x="694" y="18"/>
                    <a:pt x="694" y="18"/>
                    <a:pt x="694" y="18"/>
                  </a:cubicBezTo>
                  <a:cubicBezTo>
                    <a:pt x="694" y="8"/>
                    <a:pt x="686" y="0"/>
                    <a:pt x="676" y="0"/>
                  </a:cubicBezTo>
                  <a:cubicBezTo>
                    <a:pt x="18" y="0"/>
                    <a:pt x="18" y="0"/>
                    <a:pt x="18" y="0"/>
                  </a:cubicBezTo>
                  <a:cubicBezTo>
                    <a:pt x="8" y="0"/>
                    <a:pt x="0" y="8"/>
                    <a:pt x="0" y="18"/>
                  </a:cubicBezTo>
                  <a:cubicBezTo>
                    <a:pt x="0" y="26"/>
                    <a:pt x="0" y="26"/>
                    <a:pt x="0" y="26"/>
                  </a:cubicBezTo>
                  <a:cubicBezTo>
                    <a:pt x="0" y="36"/>
                    <a:pt x="5" y="51"/>
                    <a:pt x="11" y="58"/>
                  </a:cubicBezTo>
                  <a:cubicBezTo>
                    <a:pt x="98" y="160"/>
                    <a:pt x="98" y="160"/>
                    <a:pt x="98" y="160"/>
                  </a:cubicBezTo>
                  <a:cubicBezTo>
                    <a:pt x="105" y="168"/>
                    <a:pt x="118" y="174"/>
                    <a:pt x="128" y="174"/>
                  </a:cubicBezTo>
                  <a:cubicBezTo>
                    <a:pt x="565" y="174"/>
                    <a:pt x="565" y="174"/>
                    <a:pt x="565" y="174"/>
                  </a:cubicBezTo>
                  <a:cubicBezTo>
                    <a:pt x="575" y="174"/>
                    <a:pt x="589" y="168"/>
                    <a:pt x="595" y="160"/>
                  </a:cubicBezTo>
                  <a:lnTo>
                    <a:pt x="682" y="58"/>
                  </a:lnTo>
                  <a:close/>
                  <a:moveTo>
                    <a:pt x="387" y="588"/>
                  </a:moveTo>
                  <a:cubicBezTo>
                    <a:pt x="387" y="582"/>
                    <a:pt x="387" y="579"/>
                    <a:pt x="387" y="579"/>
                  </a:cubicBezTo>
                  <a:cubicBezTo>
                    <a:pt x="518" y="579"/>
                    <a:pt x="518" y="579"/>
                    <a:pt x="518" y="579"/>
                  </a:cubicBezTo>
                  <a:cubicBezTo>
                    <a:pt x="558" y="579"/>
                    <a:pt x="591" y="547"/>
                    <a:pt x="591" y="507"/>
                  </a:cubicBezTo>
                  <a:cubicBezTo>
                    <a:pt x="591" y="272"/>
                    <a:pt x="591" y="272"/>
                    <a:pt x="591" y="272"/>
                  </a:cubicBezTo>
                  <a:cubicBezTo>
                    <a:pt x="591" y="232"/>
                    <a:pt x="558" y="199"/>
                    <a:pt x="518" y="199"/>
                  </a:cubicBezTo>
                  <a:cubicBezTo>
                    <a:pt x="175" y="199"/>
                    <a:pt x="175" y="199"/>
                    <a:pt x="175" y="199"/>
                  </a:cubicBezTo>
                  <a:cubicBezTo>
                    <a:pt x="135" y="199"/>
                    <a:pt x="103" y="232"/>
                    <a:pt x="103" y="272"/>
                  </a:cubicBezTo>
                  <a:cubicBezTo>
                    <a:pt x="103" y="507"/>
                    <a:pt x="103" y="507"/>
                    <a:pt x="103" y="507"/>
                  </a:cubicBezTo>
                  <a:cubicBezTo>
                    <a:pt x="103" y="547"/>
                    <a:pt x="135" y="579"/>
                    <a:pt x="175" y="579"/>
                  </a:cubicBezTo>
                  <a:cubicBezTo>
                    <a:pt x="307" y="579"/>
                    <a:pt x="307" y="579"/>
                    <a:pt x="307" y="579"/>
                  </a:cubicBezTo>
                  <a:cubicBezTo>
                    <a:pt x="307" y="579"/>
                    <a:pt x="307" y="582"/>
                    <a:pt x="307" y="588"/>
                  </a:cubicBezTo>
                  <a:lnTo>
                    <a:pt x="387" y="588"/>
                  </a:lnTo>
                  <a:close/>
                  <a:moveTo>
                    <a:pt x="175" y="537"/>
                  </a:moveTo>
                  <a:cubicBezTo>
                    <a:pt x="159" y="537"/>
                    <a:pt x="145" y="523"/>
                    <a:pt x="145" y="507"/>
                  </a:cubicBezTo>
                  <a:cubicBezTo>
                    <a:pt x="145" y="272"/>
                    <a:pt x="145" y="272"/>
                    <a:pt x="145" y="272"/>
                  </a:cubicBezTo>
                  <a:cubicBezTo>
                    <a:pt x="145" y="255"/>
                    <a:pt x="159" y="242"/>
                    <a:pt x="175" y="242"/>
                  </a:cubicBezTo>
                  <a:cubicBezTo>
                    <a:pt x="518" y="242"/>
                    <a:pt x="518" y="242"/>
                    <a:pt x="518" y="242"/>
                  </a:cubicBezTo>
                  <a:cubicBezTo>
                    <a:pt x="535" y="242"/>
                    <a:pt x="549" y="255"/>
                    <a:pt x="549" y="272"/>
                  </a:cubicBezTo>
                  <a:cubicBezTo>
                    <a:pt x="549" y="507"/>
                    <a:pt x="549" y="507"/>
                    <a:pt x="549" y="507"/>
                  </a:cubicBezTo>
                  <a:cubicBezTo>
                    <a:pt x="549" y="523"/>
                    <a:pt x="535" y="537"/>
                    <a:pt x="518" y="537"/>
                  </a:cubicBezTo>
                  <a:lnTo>
                    <a:pt x="175" y="537"/>
                  </a:lnTo>
                  <a:close/>
                </a:path>
              </a:pathLst>
            </a:custGeom>
            <a:grpFill/>
            <a:ln>
              <a:noFill/>
            </a:ln>
          </p:spPr>
          <p:txBody>
            <a:bodyPr vert="horz" wrap="square" lIns="93260" tIns="46630" rIns="93260" bIns="4663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32" b="0" i="0" u="none" strike="noStrike" kern="0" cap="none" spc="0" normalizeH="0" baseline="0" noProof="0" dirty="0">
                <a:ln>
                  <a:noFill/>
                </a:ln>
                <a:solidFill>
                  <a:sysClr val="windowText" lastClr="000000"/>
                </a:solidFill>
                <a:effectLst/>
                <a:uLnTx/>
                <a:uFillTx/>
              </a:endParaRPr>
            </a:p>
          </p:txBody>
        </p:sp>
      </p:grpSp>
      <p:sp>
        <p:nvSpPr>
          <p:cNvPr id="31" name="Freeform 9"/>
          <p:cNvSpPr>
            <a:spLocks noChangeAspect="1" noEditPoints="1"/>
          </p:cNvSpPr>
          <p:nvPr/>
        </p:nvSpPr>
        <p:spPr bwMode="auto">
          <a:xfrm>
            <a:off x="1794461" y="1261666"/>
            <a:ext cx="550135" cy="450434"/>
          </a:xfrm>
          <a:custGeom>
            <a:avLst/>
            <a:gdLst>
              <a:gd name="T0" fmla="*/ 116 w 128"/>
              <a:gd name="T1" fmla="*/ 36 h 104"/>
              <a:gd name="T2" fmla="*/ 124 w 128"/>
              <a:gd name="T3" fmla="*/ 20 h 104"/>
              <a:gd name="T4" fmla="*/ 104 w 128"/>
              <a:gd name="T5" fmla="*/ 0 h 104"/>
              <a:gd name="T6" fmla="*/ 84 w 128"/>
              <a:gd name="T7" fmla="*/ 20 h 104"/>
              <a:gd name="T8" fmla="*/ 92 w 128"/>
              <a:gd name="T9" fmla="*/ 36 h 104"/>
              <a:gd name="T10" fmla="*/ 84 w 128"/>
              <a:gd name="T11" fmla="*/ 43 h 104"/>
              <a:gd name="T12" fmla="*/ 64 w 128"/>
              <a:gd name="T13" fmla="*/ 32 h 104"/>
              <a:gd name="T14" fmla="*/ 44 w 128"/>
              <a:gd name="T15" fmla="*/ 43 h 104"/>
              <a:gd name="T16" fmla="*/ 36 w 128"/>
              <a:gd name="T17" fmla="*/ 36 h 104"/>
              <a:gd name="T18" fmla="*/ 44 w 128"/>
              <a:gd name="T19" fmla="*/ 20 h 104"/>
              <a:gd name="T20" fmla="*/ 24 w 128"/>
              <a:gd name="T21" fmla="*/ 0 h 104"/>
              <a:gd name="T22" fmla="*/ 4 w 128"/>
              <a:gd name="T23" fmla="*/ 20 h 104"/>
              <a:gd name="T24" fmla="*/ 12 w 128"/>
              <a:gd name="T25" fmla="*/ 36 h 104"/>
              <a:gd name="T26" fmla="*/ 0 w 128"/>
              <a:gd name="T27" fmla="*/ 56 h 104"/>
              <a:gd name="T28" fmla="*/ 8 w 128"/>
              <a:gd name="T29" fmla="*/ 56 h 104"/>
              <a:gd name="T30" fmla="*/ 24 w 128"/>
              <a:gd name="T31" fmla="*/ 40 h 104"/>
              <a:gd name="T32" fmla="*/ 40 w 128"/>
              <a:gd name="T33" fmla="*/ 56 h 104"/>
              <a:gd name="T34" fmla="*/ 50 w 128"/>
              <a:gd name="T35" fmla="*/ 76 h 104"/>
              <a:gd name="T36" fmla="*/ 32 w 128"/>
              <a:gd name="T37" fmla="*/ 104 h 104"/>
              <a:gd name="T38" fmla="*/ 40 w 128"/>
              <a:gd name="T39" fmla="*/ 104 h 104"/>
              <a:gd name="T40" fmla="*/ 64 w 128"/>
              <a:gd name="T41" fmla="*/ 80 h 104"/>
              <a:gd name="T42" fmla="*/ 88 w 128"/>
              <a:gd name="T43" fmla="*/ 104 h 104"/>
              <a:gd name="T44" fmla="*/ 96 w 128"/>
              <a:gd name="T45" fmla="*/ 104 h 104"/>
              <a:gd name="T46" fmla="*/ 78 w 128"/>
              <a:gd name="T47" fmla="*/ 76 h 104"/>
              <a:gd name="T48" fmla="*/ 88 w 128"/>
              <a:gd name="T49" fmla="*/ 56 h 104"/>
              <a:gd name="T50" fmla="*/ 104 w 128"/>
              <a:gd name="T51" fmla="*/ 40 h 104"/>
              <a:gd name="T52" fmla="*/ 120 w 128"/>
              <a:gd name="T53" fmla="*/ 56 h 104"/>
              <a:gd name="T54" fmla="*/ 128 w 128"/>
              <a:gd name="T55" fmla="*/ 56 h 104"/>
              <a:gd name="T56" fmla="*/ 116 w 128"/>
              <a:gd name="T57" fmla="*/ 36 h 104"/>
              <a:gd name="T58" fmla="*/ 12 w 128"/>
              <a:gd name="T59" fmla="*/ 20 h 104"/>
              <a:gd name="T60" fmla="*/ 24 w 128"/>
              <a:gd name="T61" fmla="*/ 8 h 104"/>
              <a:gd name="T62" fmla="*/ 36 w 128"/>
              <a:gd name="T63" fmla="*/ 20 h 104"/>
              <a:gd name="T64" fmla="*/ 24 w 128"/>
              <a:gd name="T65" fmla="*/ 32 h 104"/>
              <a:gd name="T66" fmla="*/ 12 w 128"/>
              <a:gd name="T67" fmla="*/ 20 h 104"/>
              <a:gd name="T68" fmla="*/ 64 w 128"/>
              <a:gd name="T69" fmla="*/ 72 h 104"/>
              <a:gd name="T70" fmla="*/ 48 w 128"/>
              <a:gd name="T71" fmla="*/ 56 h 104"/>
              <a:gd name="T72" fmla="*/ 64 w 128"/>
              <a:gd name="T73" fmla="*/ 40 h 104"/>
              <a:gd name="T74" fmla="*/ 80 w 128"/>
              <a:gd name="T75" fmla="*/ 56 h 104"/>
              <a:gd name="T76" fmla="*/ 64 w 128"/>
              <a:gd name="T77" fmla="*/ 72 h 104"/>
              <a:gd name="T78" fmla="*/ 92 w 128"/>
              <a:gd name="T79" fmla="*/ 20 h 104"/>
              <a:gd name="T80" fmla="*/ 104 w 128"/>
              <a:gd name="T81" fmla="*/ 8 h 104"/>
              <a:gd name="T82" fmla="*/ 116 w 128"/>
              <a:gd name="T83" fmla="*/ 20 h 104"/>
              <a:gd name="T84" fmla="*/ 104 w 128"/>
              <a:gd name="T85" fmla="*/ 32 h 104"/>
              <a:gd name="T86" fmla="*/ 92 w 128"/>
              <a:gd name="T87"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8" h="104">
                <a:moveTo>
                  <a:pt x="116" y="36"/>
                </a:moveTo>
                <a:cubicBezTo>
                  <a:pt x="121" y="32"/>
                  <a:pt x="124" y="26"/>
                  <a:pt x="124" y="20"/>
                </a:cubicBezTo>
                <a:cubicBezTo>
                  <a:pt x="124" y="9"/>
                  <a:pt x="115" y="0"/>
                  <a:pt x="104" y="0"/>
                </a:cubicBezTo>
                <a:cubicBezTo>
                  <a:pt x="93" y="0"/>
                  <a:pt x="84" y="9"/>
                  <a:pt x="84" y="20"/>
                </a:cubicBezTo>
                <a:cubicBezTo>
                  <a:pt x="84" y="26"/>
                  <a:pt x="87" y="32"/>
                  <a:pt x="92" y="36"/>
                </a:cubicBezTo>
                <a:cubicBezTo>
                  <a:pt x="89" y="38"/>
                  <a:pt x="86" y="40"/>
                  <a:pt x="84" y="43"/>
                </a:cubicBezTo>
                <a:cubicBezTo>
                  <a:pt x="80" y="36"/>
                  <a:pt x="72" y="32"/>
                  <a:pt x="64" y="32"/>
                </a:cubicBezTo>
                <a:cubicBezTo>
                  <a:pt x="56" y="32"/>
                  <a:pt x="48" y="36"/>
                  <a:pt x="44" y="43"/>
                </a:cubicBezTo>
                <a:cubicBezTo>
                  <a:pt x="42" y="40"/>
                  <a:pt x="39" y="38"/>
                  <a:pt x="36" y="36"/>
                </a:cubicBezTo>
                <a:cubicBezTo>
                  <a:pt x="41" y="32"/>
                  <a:pt x="44" y="26"/>
                  <a:pt x="44" y="20"/>
                </a:cubicBezTo>
                <a:cubicBezTo>
                  <a:pt x="44" y="9"/>
                  <a:pt x="35" y="0"/>
                  <a:pt x="24" y="0"/>
                </a:cubicBezTo>
                <a:cubicBezTo>
                  <a:pt x="13" y="0"/>
                  <a:pt x="4" y="9"/>
                  <a:pt x="4" y="20"/>
                </a:cubicBezTo>
                <a:cubicBezTo>
                  <a:pt x="4" y="26"/>
                  <a:pt x="7" y="32"/>
                  <a:pt x="12" y="36"/>
                </a:cubicBezTo>
                <a:cubicBezTo>
                  <a:pt x="5" y="40"/>
                  <a:pt x="0" y="48"/>
                  <a:pt x="0" y="56"/>
                </a:cubicBezTo>
                <a:cubicBezTo>
                  <a:pt x="8" y="56"/>
                  <a:pt x="8" y="56"/>
                  <a:pt x="8" y="56"/>
                </a:cubicBezTo>
                <a:cubicBezTo>
                  <a:pt x="8" y="47"/>
                  <a:pt x="15" y="40"/>
                  <a:pt x="24" y="40"/>
                </a:cubicBezTo>
                <a:cubicBezTo>
                  <a:pt x="33" y="40"/>
                  <a:pt x="40" y="47"/>
                  <a:pt x="40" y="56"/>
                </a:cubicBezTo>
                <a:cubicBezTo>
                  <a:pt x="40" y="64"/>
                  <a:pt x="44" y="71"/>
                  <a:pt x="50" y="76"/>
                </a:cubicBezTo>
                <a:cubicBezTo>
                  <a:pt x="39" y="81"/>
                  <a:pt x="32" y="92"/>
                  <a:pt x="32" y="104"/>
                </a:cubicBezTo>
                <a:cubicBezTo>
                  <a:pt x="40" y="104"/>
                  <a:pt x="40" y="104"/>
                  <a:pt x="40" y="104"/>
                </a:cubicBezTo>
                <a:cubicBezTo>
                  <a:pt x="40" y="91"/>
                  <a:pt x="51" y="80"/>
                  <a:pt x="64" y="80"/>
                </a:cubicBezTo>
                <a:cubicBezTo>
                  <a:pt x="77" y="80"/>
                  <a:pt x="88" y="91"/>
                  <a:pt x="88" y="104"/>
                </a:cubicBezTo>
                <a:cubicBezTo>
                  <a:pt x="96" y="104"/>
                  <a:pt x="96" y="104"/>
                  <a:pt x="96" y="104"/>
                </a:cubicBezTo>
                <a:cubicBezTo>
                  <a:pt x="96" y="92"/>
                  <a:pt x="89" y="81"/>
                  <a:pt x="78" y="76"/>
                </a:cubicBezTo>
                <a:cubicBezTo>
                  <a:pt x="84" y="71"/>
                  <a:pt x="88" y="64"/>
                  <a:pt x="88" y="56"/>
                </a:cubicBezTo>
                <a:cubicBezTo>
                  <a:pt x="88" y="47"/>
                  <a:pt x="95" y="40"/>
                  <a:pt x="104" y="40"/>
                </a:cubicBezTo>
                <a:cubicBezTo>
                  <a:pt x="113" y="40"/>
                  <a:pt x="120" y="47"/>
                  <a:pt x="120" y="56"/>
                </a:cubicBezTo>
                <a:cubicBezTo>
                  <a:pt x="128" y="56"/>
                  <a:pt x="128" y="56"/>
                  <a:pt x="128" y="56"/>
                </a:cubicBezTo>
                <a:cubicBezTo>
                  <a:pt x="128" y="48"/>
                  <a:pt x="123" y="40"/>
                  <a:pt x="116" y="36"/>
                </a:cubicBezTo>
                <a:moveTo>
                  <a:pt x="12" y="20"/>
                </a:moveTo>
                <a:cubicBezTo>
                  <a:pt x="12" y="14"/>
                  <a:pt x="17" y="8"/>
                  <a:pt x="24" y="8"/>
                </a:cubicBezTo>
                <a:cubicBezTo>
                  <a:pt x="31" y="8"/>
                  <a:pt x="36" y="14"/>
                  <a:pt x="36" y="20"/>
                </a:cubicBezTo>
                <a:cubicBezTo>
                  <a:pt x="36" y="27"/>
                  <a:pt x="31" y="32"/>
                  <a:pt x="24" y="32"/>
                </a:cubicBezTo>
                <a:cubicBezTo>
                  <a:pt x="17" y="32"/>
                  <a:pt x="12" y="27"/>
                  <a:pt x="12" y="20"/>
                </a:cubicBezTo>
                <a:moveTo>
                  <a:pt x="64" y="72"/>
                </a:moveTo>
                <a:cubicBezTo>
                  <a:pt x="55" y="72"/>
                  <a:pt x="48" y="65"/>
                  <a:pt x="48" y="56"/>
                </a:cubicBezTo>
                <a:cubicBezTo>
                  <a:pt x="48" y="47"/>
                  <a:pt x="55" y="40"/>
                  <a:pt x="64" y="40"/>
                </a:cubicBezTo>
                <a:cubicBezTo>
                  <a:pt x="73" y="40"/>
                  <a:pt x="80" y="47"/>
                  <a:pt x="80" y="56"/>
                </a:cubicBezTo>
                <a:cubicBezTo>
                  <a:pt x="80" y="65"/>
                  <a:pt x="73" y="72"/>
                  <a:pt x="64" y="72"/>
                </a:cubicBezTo>
                <a:moveTo>
                  <a:pt x="92" y="20"/>
                </a:moveTo>
                <a:cubicBezTo>
                  <a:pt x="92" y="14"/>
                  <a:pt x="97" y="8"/>
                  <a:pt x="104" y="8"/>
                </a:cubicBezTo>
                <a:cubicBezTo>
                  <a:pt x="111" y="8"/>
                  <a:pt x="116" y="14"/>
                  <a:pt x="116" y="20"/>
                </a:cubicBezTo>
                <a:cubicBezTo>
                  <a:pt x="116" y="27"/>
                  <a:pt x="111" y="32"/>
                  <a:pt x="104" y="32"/>
                </a:cubicBezTo>
                <a:cubicBezTo>
                  <a:pt x="97" y="32"/>
                  <a:pt x="92" y="27"/>
                  <a:pt x="92" y="20"/>
                </a:cubicBezTo>
              </a:path>
            </a:pathLst>
          </a:custGeom>
          <a:solidFill>
            <a:srgbClr val="FFFFFF"/>
          </a:solidFill>
          <a:ln>
            <a:noFill/>
          </a:ln>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ndParaRPr>
          </a:p>
        </p:txBody>
      </p:sp>
      <p:sp>
        <p:nvSpPr>
          <p:cNvPr id="32" name="TextBox 31"/>
          <p:cNvSpPr txBox="1"/>
          <p:nvPr/>
        </p:nvSpPr>
        <p:spPr>
          <a:xfrm>
            <a:off x="424628" y="2211399"/>
            <a:ext cx="1927594" cy="4165005"/>
          </a:xfrm>
          <a:prstGeom prst="rect">
            <a:avLst/>
          </a:prstGeom>
          <a:solidFill>
            <a:schemeClr val="tx1">
              <a:lumMod val="5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54" tIns="146283" rIns="182854" bIns="146283" rtlCol="0" anchor="t"/>
          <a:lstStyle>
            <a:defPPr>
              <a:defRPr lang="en-US"/>
            </a:defPPr>
            <a:lvl1pPr algn="ctr">
              <a:defRPr>
                <a:gradFill>
                  <a:gsLst>
                    <a:gs pos="0">
                      <a:srgbClr val="000000"/>
                    </a:gs>
                    <a:gs pos="100000">
                      <a:srgbClr val="000000"/>
                    </a:gs>
                  </a:gsLst>
                  <a:lin ang="5400000" scaled="0"/>
                </a:gra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293" eaLnBrk="1" fontAlgn="base" latinLnBrk="0" hangingPunct="1">
              <a:lnSpc>
                <a:spcPct val="100000"/>
              </a:lnSpc>
              <a:spcBef>
                <a:spcPct val="0"/>
              </a:spcBef>
              <a:spcAft>
                <a:spcPct val="0"/>
              </a:spcAft>
              <a:buClrTx/>
              <a:buSzTx/>
              <a:buFontTx/>
              <a:buNone/>
              <a:tabLst/>
              <a:defRPr/>
            </a:pPr>
            <a:r>
              <a:rPr kumimoji="0" lang="en-US" sz="1326" b="0" i="0" u="none" strike="noStrike" kern="0" cap="none" spc="0" normalizeH="0" baseline="0" noProof="0" dirty="0">
                <a:ln>
                  <a:noFill/>
                </a:ln>
                <a:solidFill>
                  <a:schemeClr val="bg1"/>
                </a:solidFill>
                <a:effectLst/>
                <a:uLnTx/>
                <a:uFillTx/>
                <a:latin typeface="Segoe UI"/>
                <a:ea typeface="Segoe UI" pitchFamily="34" charset="0"/>
                <a:cs typeface="Segoe UI" pitchFamily="34" charset="0"/>
              </a:rPr>
              <a:t>Data change Alerts</a:t>
            </a:r>
          </a:p>
          <a:p>
            <a:pPr marL="0" marR="0" lvl="0" indent="0" algn="l" defTabSz="932293" eaLnBrk="1" fontAlgn="base" latinLnBrk="0" hangingPunct="1">
              <a:lnSpc>
                <a:spcPct val="100000"/>
              </a:lnSpc>
              <a:spcBef>
                <a:spcPct val="0"/>
              </a:spcBef>
              <a:spcAft>
                <a:spcPct val="0"/>
              </a:spcAft>
              <a:buClrTx/>
              <a:buSzTx/>
              <a:buFontTx/>
              <a:buNone/>
              <a:tabLst/>
              <a:defRPr/>
            </a:pPr>
            <a:endParaRPr kumimoji="0" lang="en-US" sz="1326" b="0" i="0" u="none" strike="noStrike" kern="0" cap="none" spc="0" normalizeH="0" baseline="0" noProof="0" dirty="0">
              <a:ln>
                <a:noFill/>
              </a:ln>
              <a:solidFill>
                <a:schemeClr val="bg1"/>
              </a:solidFill>
              <a:effectLst/>
              <a:uLnTx/>
              <a:uFillTx/>
              <a:latin typeface="Segoe UI"/>
              <a:ea typeface="Segoe UI" pitchFamily="34" charset="0"/>
              <a:cs typeface="Segoe UI" pitchFamily="34" charset="0"/>
            </a:endParaRPr>
          </a:p>
          <a:p>
            <a:pPr marL="0" marR="0" lvl="0" indent="0" algn="l" defTabSz="932293" eaLnBrk="1" fontAlgn="base" latinLnBrk="0" hangingPunct="1">
              <a:lnSpc>
                <a:spcPct val="100000"/>
              </a:lnSpc>
              <a:spcBef>
                <a:spcPct val="0"/>
              </a:spcBef>
              <a:spcAft>
                <a:spcPct val="0"/>
              </a:spcAft>
              <a:buClrTx/>
              <a:buSzTx/>
              <a:buFontTx/>
              <a:buNone/>
              <a:tabLst/>
              <a:defRPr/>
            </a:pPr>
            <a:r>
              <a:rPr kumimoji="0" lang="en-US" sz="1326" b="0" i="0" u="none" strike="noStrike" kern="0" cap="none" spc="0" normalizeH="0" baseline="0" noProof="0" dirty="0">
                <a:ln>
                  <a:noFill/>
                </a:ln>
                <a:solidFill>
                  <a:schemeClr val="bg1"/>
                </a:solidFill>
                <a:effectLst/>
                <a:uLnTx/>
                <a:uFillTx/>
                <a:latin typeface="Segoe UI"/>
                <a:ea typeface="Segoe UI" pitchFamily="34" charset="0"/>
                <a:cs typeface="Segoe UI" pitchFamily="34" charset="0"/>
              </a:rPr>
              <a:t>Productivity Improvements</a:t>
            </a:r>
          </a:p>
          <a:p>
            <a:pPr marL="285750" marR="0" lvl="0" indent="-285750" algn="l" defTabSz="932293"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326" b="0" i="0" u="none" strike="noStrike" kern="0" cap="none" spc="0" normalizeH="0" baseline="0" noProof="0" dirty="0">
                <a:ln>
                  <a:noFill/>
                </a:ln>
                <a:solidFill>
                  <a:schemeClr val="bg1"/>
                </a:solidFill>
                <a:effectLst/>
                <a:uLnTx/>
                <a:uFillTx/>
                <a:latin typeface="Segoe UI"/>
                <a:ea typeface="Segoe UI" pitchFamily="34" charset="0"/>
                <a:cs typeface="Segoe UI" pitchFamily="34" charset="0"/>
              </a:rPr>
              <a:t>Grid data entry</a:t>
            </a:r>
          </a:p>
          <a:p>
            <a:pPr marL="285750" marR="0" lvl="0" indent="-285750" algn="l" defTabSz="932293"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326" b="0" i="0" u="none" strike="noStrike" kern="0" cap="none" spc="0" normalizeH="0" baseline="0" noProof="0" dirty="0">
                <a:ln>
                  <a:noFill/>
                </a:ln>
                <a:solidFill>
                  <a:schemeClr val="bg1"/>
                </a:solidFill>
                <a:effectLst/>
                <a:uLnTx/>
                <a:uFillTx/>
                <a:latin typeface="Segoe UI"/>
                <a:ea typeface="Segoe UI" pitchFamily="34" charset="0"/>
                <a:cs typeface="Segoe UI" pitchFamily="34" charset="0"/>
              </a:rPr>
              <a:t>Personalization features</a:t>
            </a:r>
          </a:p>
          <a:p>
            <a:pPr marL="285750" marR="0" lvl="0" indent="-285750" algn="l" defTabSz="932293"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326" b="0" i="0" u="none" strike="noStrike" kern="0" cap="none" spc="0" normalizeH="0" baseline="0" noProof="0" dirty="0">
                <a:ln>
                  <a:noFill/>
                </a:ln>
                <a:solidFill>
                  <a:schemeClr val="bg1"/>
                </a:solidFill>
                <a:effectLst/>
                <a:uLnTx/>
                <a:uFillTx/>
                <a:latin typeface="Segoe UI"/>
                <a:ea typeface="Segoe UI" pitchFamily="34" charset="0"/>
                <a:cs typeface="Segoe UI" pitchFamily="34" charset="0"/>
              </a:rPr>
              <a:t>Keystroke analysis and improved efficiency</a:t>
            </a:r>
          </a:p>
          <a:p>
            <a:pPr marL="0" marR="0" lvl="0" indent="0" algn="l" defTabSz="932293" eaLnBrk="1" fontAlgn="base" latinLnBrk="0" hangingPunct="1">
              <a:lnSpc>
                <a:spcPct val="100000"/>
              </a:lnSpc>
              <a:spcBef>
                <a:spcPct val="0"/>
              </a:spcBef>
              <a:spcAft>
                <a:spcPct val="0"/>
              </a:spcAft>
              <a:buClrTx/>
              <a:buSzTx/>
              <a:buFontTx/>
              <a:buNone/>
              <a:tabLst/>
              <a:defRPr/>
            </a:pPr>
            <a:endParaRPr kumimoji="0" lang="en-US" sz="1326" b="0" i="0" u="none" strike="noStrike" kern="0" cap="none" spc="0" normalizeH="0" baseline="0" noProof="0" dirty="0">
              <a:ln>
                <a:noFill/>
              </a:ln>
              <a:solidFill>
                <a:schemeClr val="bg1"/>
              </a:solidFill>
              <a:effectLst/>
              <a:uLnTx/>
              <a:uFillTx/>
              <a:latin typeface="Segoe UI"/>
              <a:ea typeface="Segoe UI" pitchFamily="34" charset="0"/>
              <a:cs typeface="Segoe UI" pitchFamily="34" charset="0"/>
            </a:endParaRPr>
          </a:p>
          <a:p>
            <a:pPr marL="0" marR="0" lvl="0" indent="0" algn="l" defTabSz="932293" eaLnBrk="1" fontAlgn="base" latinLnBrk="0" hangingPunct="1">
              <a:lnSpc>
                <a:spcPct val="100000"/>
              </a:lnSpc>
              <a:spcBef>
                <a:spcPct val="0"/>
              </a:spcBef>
              <a:spcAft>
                <a:spcPct val="0"/>
              </a:spcAft>
              <a:buClrTx/>
              <a:buSzTx/>
              <a:buFontTx/>
              <a:buNone/>
              <a:tabLst/>
              <a:defRPr/>
            </a:pPr>
            <a:r>
              <a:rPr kumimoji="0" lang="en-US" sz="1326" b="0" i="0" u="none" strike="noStrike" kern="0" cap="none" spc="0" normalizeH="0" baseline="0" noProof="0" dirty="0">
                <a:ln>
                  <a:noFill/>
                </a:ln>
                <a:solidFill>
                  <a:schemeClr val="bg1"/>
                </a:solidFill>
                <a:effectLst/>
                <a:uLnTx/>
                <a:uFillTx/>
                <a:latin typeface="Segoe UI"/>
                <a:ea typeface="Segoe UI" pitchFamily="34" charset="0"/>
                <a:cs typeface="Segoe UI" pitchFamily="34" charset="0"/>
              </a:rPr>
              <a:t>Outlook integration via CDM</a:t>
            </a:r>
          </a:p>
        </p:txBody>
      </p:sp>
      <p:sp>
        <p:nvSpPr>
          <p:cNvPr id="33" name="TextBox 32"/>
          <p:cNvSpPr txBox="1"/>
          <p:nvPr/>
        </p:nvSpPr>
        <p:spPr>
          <a:xfrm>
            <a:off x="8405443" y="2211399"/>
            <a:ext cx="1927594" cy="4165005"/>
          </a:xfrm>
          <a:prstGeom prst="rect">
            <a:avLst/>
          </a:prstGeom>
          <a:solidFill>
            <a:schemeClr val="tx1">
              <a:lumMod val="5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54" tIns="146283" rIns="182854" bIns="146283" rtlCol="0" anchor="t"/>
          <a:lstStyle>
            <a:defPPr>
              <a:defRPr lang="en-US"/>
            </a:defPPr>
            <a:lvl1pPr algn="ctr">
              <a:defRPr>
                <a:gradFill>
                  <a:gsLst>
                    <a:gs pos="0">
                      <a:srgbClr val="000000"/>
                    </a:gs>
                    <a:gs pos="100000">
                      <a:srgbClr val="000000"/>
                    </a:gs>
                  </a:gsLst>
                  <a:lin ang="5400000" scaled="0"/>
                </a:gra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293" eaLnBrk="1" fontAlgn="base" latinLnBrk="0" hangingPunct="1">
              <a:lnSpc>
                <a:spcPct val="100000"/>
              </a:lnSpc>
              <a:spcBef>
                <a:spcPct val="0"/>
              </a:spcBef>
              <a:spcAft>
                <a:spcPct val="0"/>
              </a:spcAft>
              <a:buClrTx/>
              <a:buSzTx/>
              <a:buFontTx/>
              <a:buNone/>
              <a:tabLst/>
              <a:defRPr/>
            </a:pPr>
            <a:r>
              <a:rPr kumimoji="0" lang="en-US" sz="1326" b="0" i="0" u="none" strike="noStrike" kern="0" cap="none" spc="0" normalizeH="0" baseline="0" noProof="0" dirty="0">
                <a:ln>
                  <a:noFill/>
                </a:ln>
                <a:solidFill>
                  <a:schemeClr val="bg1"/>
                </a:solidFill>
                <a:effectLst/>
                <a:uLnTx/>
                <a:uFillTx/>
                <a:latin typeface="Segoe UI"/>
                <a:ea typeface="Segoe UI" pitchFamily="34" charset="0"/>
                <a:cs typeface="Segoe UI" pitchFamily="34" charset="0"/>
              </a:rPr>
              <a:t>Customer self service</a:t>
            </a:r>
          </a:p>
        </p:txBody>
      </p:sp>
      <p:sp>
        <p:nvSpPr>
          <p:cNvPr id="34" name="TextBox 33"/>
          <p:cNvSpPr txBox="1"/>
          <p:nvPr/>
        </p:nvSpPr>
        <p:spPr>
          <a:xfrm>
            <a:off x="4431836" y="2235252"/>
            <a:ext cx="1927594" cy="4141151"/>
          </a:xfrm>
          <a:prstGeom prst="rect">
            <a:avLst/>
          </a:prstGeom>
          <a:solidFill>
            <a:schemeClr val="tx1">
              <a:lumMod val="5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54" tIns="146283" rIns="182854" bIns="146283" rtlCol="0" anchor="t"/>
          <a:lstStyle>
            <a:defPPr>
              <a:defRPr lang="en-US"/>
            </a:defPPr>
            <a:lvl1pPr algn="ctr">
              <a:defRPr>
                <a:gradFill>
                  <a:gsLst>
                    <a:gs pos="0">
                      <a:srgbClr val="000000"/>
                    </a:gs>
                    <a:gs pos="100000">
                      <a:srgbClr val="000000"/>
                    </a:gs>
                  </a:gsLst>
                  <a:lin ang="5400000" scaled="0"/>
                </a:gra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dirty="0">
                <a:ln>
                  <a:noFill/>
                </a:ln>
                <a:solidFill>
                  <a:schemeClr val="bg1"/>
                </a:solidFill>
                <a:effectLst/>
                <a:uLnTx/>
                <a:uFillTx/>
              </a:rPr>
              <a:t>Customer defined scale up and down schedule</a:t>
            </a:r>
          </a:p>
          <a:p>
            <a:pPr marL="0" marR="0" lvl="0" indent="0" algn="l" defTabSz="914400" eaLnBrk="1" fontAlgn="auto" latinLnBrk="0" hangingPunct="1">
              <a:lnSpc>
                <a:spcPct val="90000"/>
              </a:lnSpc>
              <a:spcBef>
                <a:spcPts val="0"/>
              </a:spcBef>
              <a:spcAft>
                <a:spcPts val="600"/>
              </a:spcAft>
              <a:buClrTx/>
              <a:buSzTx/>
              <a:buFontTx/>
              <a:buNone/>
              <a:tabLst/>
              <a:defRPr/>
            </a:pPr>
            <a:r>
              <a:rPr kumimoji="0" lang="en-US" sz="1326" b="0" i="0" u="none" strike="noStrike" kern="0" cap="none" spc="0" normalizeH="0" baseline="0" noProof="0" dirty="0">
                <a:ln>
                  <a:noFill/>
                </a:ln>
                <a:solidFill>
                  <a:schemeClr val="bg1"/>
                </a:solidFill>
                <a:effectLst/>
                <a:uLnTx/>
                <a:uFillTx/>
              </a:rPr>
              <a:t>Azure Scale set and Auto Scale Support</a:t>
            </a:r>
          </a:p>
          <a:p>
            <a:pPr marL="0" marR="0" lvl="0" indent="0" algn="l" defTabSz="914400" eaLnBrk="1" fontAlgn="auto" latinLnBrk="0" hangingPunct="1">
              <a:lnSpc>
                <a:spcPct val="90000"/>
              </a:lnSpc>
              <a:spcBef>
                <a:spcPts val="0"/>
              </a:spcBef>
              <a:spcAft>
                <a:spcPts val="600"/>
              </a:spcAft>
              <a:buClrTx/>
              <a:buSzTx/>
              <a:buFontTx/>
              <a:buNone/>
              <a:tabLst/>
              <a:defRPr/>
            </a:pPr>
            <a:r>
              <a:rPr kumimoji="0" lang="en-US" sz="1326" b="0" i="0" u="none" strike="noStrike" kern="0" cap="none" spc="0" normalizeH="0" baseline="0" noProof="0" dirty="0">
                <a:ln>
                  <a:noFill/>
                </a:ln>
                <a:solidFill>
                  <a:schemeClr val="bg1"/>
                </a:solidFill>
                <a:effectLst/>
                <a:uLnTx/>
                <a:uFillTx/>
              </a:rPr>
              <a:t>Enhanced Runbook Support</a:t>
            </a:r>
          </a:p>
          <a:p>
            <a:pPr marL="291436" marR="0" lvl="0" indent="-291436" algn="l" defTabSz="932293" eaLnBrk="1" fontAlgn="base" latinLnBrk="0" hangingPunct="1">
              <a:lnSpc>
                <a:spcPct val="100000"/>
              </a:lnSpc>
              <a:spcBef>
                <a:spcPct val="0"/>
              </a:spcBef>
              <a:spcAft>
                <a:spcPct val="0"/>
              </a:spcAft>
              <a:buClrTx/>
              <a:buSzTx/>
              <a:buFontTx/>
              <a:buChar char="-"/>
              <a:tabLst/>
              <a:defRPr/>
            </a:pPr>
            <a:endParaRPr kumimoji="0" lang="en-US" sz="1326" b="0" i="0" u="none" strike="noStrike" kern="0" cap="none" spc="0" normalizeH="0" baseline="0" noProof="0" dirty="0">
              <a:ln>
                <a:noFill/>
              </a:ln>
              <a:solidFill>
                <a:schemeClr val="bg1"/>
              </a:solidFill>
              <a:effectLst/>
              <a:uLnTx/>
              <a:uFillTx/>
              <a:ea typeface="Segoe UI" pitchFamily="34" charset="0"/>
              <a:cs typeface="Segoe UI" pitchFamily="34" charset="0"/>
            </a:endParaRPr>
          </a:p>
          <a:p>
            <a:pPr marL="0" marR="0" lvl="0" indent="0" algn="l" defTabSz="932293" eaLnBrk="1" fontAlgn="base" latinLnBrk="0" hangingPunct="1">
              <a:lnSpc>
                <a:spcPct val="100000"/>
              </a:lnSpc>
              <a:spcBef>
                <a:spcPct val="0"/>
              </a:spcBef>
              <a:spcAft>
                <a:spcPct val="0"/>
              </a:spcAft>
              <a:buClrTx/>
              <a:buSzTx/>
              <a:buFontTx/>
              <a:buNone/>
              <a:tabLst/>
              <a:defRPr/>
            </a:pPr>
            <a:endParaRPr kumimoji="0" lang="en-US" sz="1326" b="0" i="0" u="none" strike="noStrike" kern="0" cap="none" spc="0" normalizeH="0" baseline="0" noProof="0" dirty="0">
              <a:ln>
                <a:noFill/>
              </a:ln>
              <a:solidFill>
                <a:schemeClr val="bg1"/>
              </a:solidFill>
              <a:effectLst/>
              <a:uLnTx/>
              <a:uFillTx/>
              <a:ea typeface="Segoe UI" pitchFamily="34" charset="0"/>
              <a:cs typeface="Segoe UI" pitchFamily="34" charset="0"/>
            </a:endParaRPr>
          </a:p>
        </p:txBody>
      </p:sp>
      <p:sp>
        <p:nvSpPr>
          <p:cNvPr id="35" name="TextBox 34"/>
          <p:cNvSpPr txBox="1"/>
          <p:nvPr/>
        </p:nvSpPr>
        <p:spPr>
          <a:xfrm>
            <a:off x="2427636" y="2239962"/>
            <a:ext cx="1927594" cy="4128535"/>
          </a:xfrm>
          <a:prstGeom prst="rect">
            <a:avLst/>
          </a:prstGeom>
          <a:solidFill>
            <a:schemeClr val="tx1">
              <a:lumMod val="5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54" tIns="146283" rIns="182854" bIns="146283" rtlCol="0" anchor="t"/>
          <a:lstStyle>
            <a:defPPr>
              <a:defRPr lang="en-US"/>
            </a:defPPr>
            <a:lvl1pPr algn="ctr">
              <a:defRPr>
                <a:gradFill>
                  <a:gsLst>
                    <a:gs pos="0">
                      <a:srgbClr val="000000"/>
                    </a:gs>
                    <a:gs pos="100000">
                      <a:srgbClr val="000000"/>
                    </a:gs>
                  </a:gsLst>
                  <a:lin ang="5400000" scaled="0"/>
                </a:gra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293" eaLnBrk="1" fontAlgn="base" latinLnBrk="0" hangingPunct="1">
              <a:lnSpc>
                <a:spcPct val="100000"/>
              </a:lnSpc>
              <a:spcBef>
                <a:spcPct val="0"/>
              </a:spcBef>
              <a:spcAft>
                <a:spcPct val="0"/>
              </a:spcAft>
              <a:buClrTx/>
              <a:buSzTx/>
              <a:buFontTx/>
              <a:buNone/>
              <a:tabLst/>
              <a:defRPr/>
            </a:pPr>
            <a:r>
              <a:rPr kumimoji="0" lang="en-US" sz="1326" b="0" i="0" u="none" strike="noStrike" kern="0" cap="none" spc="0" normalizeH="0" baseline="0" noProof="0" dirty="0">
                <a:ln>
                  <a:noFill/>
                </a:ln>
                <a:solidFill>
                  <a:schemeClr val="bg1"/>
                </a:solidFill>
                <a:effectLst/>
                <a:uLnTx/>
                <a:uFillTx/>
                <a:ea typeface="Segoe UI" pitchFamily="34" charset="0"/>
                <a:cs typeface="Segoe UI" pitchFamily="34" charset="0"/>
              </a:rPr>
              <a:t>Incremental export to your own Data warehouse</a:t>
            </a:r>
          </a:p>
          <a:p>
            <a:pPr marL="0" marR="0" lvl="0" indent="0" algn="l" defTabSz="932293" eaLnBrk="1" fontAlgn="base" latinLnBrk="0" hangingPunct="1">
              <a:lnSpc>
                <a:spcPct val="100000"/>
              </a:lnSpc>
              <a:spcBef>
                <a:spcPct val="0"/>
              </a:spcBef>
              <a:spcAft>
                <a:spcPct val="0"/>
              </a:spcAft>
              <a:buClrTx/>
              <a:buSzTx/>
              <a:buFontTx/>
              <a:buNone/>
              <a:tabLst/>
              <a:defRPr/>
            </a:pPr>
            <a:endParaRPr kumimoji="0" lang="en-US" sz="1326" b="0" i="0" u="none" strike="noStrike" kern="0" cap="none" spc="0" normalizeH="0" baseline="0" noProof="0" dirty="0">
              <a:ln>
                <a:noFill/>
              </a:ln>
              <a:solidFill>
                <a:schemeClr val="bg1"/>
              </a:solidFill>
              <a:effectLst/>
              <a:uLnTx/>
              <a:uFillTx/>
              <a:ea typeface="Segoe UI" pitchFamily="34" charset="0"/>
              <a:cs typeface="Segoe UI" pitchFamily="34" charset="0"/>
            </a:endParaRPr>
          </a:p>
          <a:p>
            <a:pPr marL="0" marR="0" lvl="0" indent="0" algn="l" defTabSz="932293" eaLnBrk="1" fontAlgn="base" latinLnBrk="0" hangingPunct="1">
              <a:lnSpc>
                <a:spcPct val="100000"/>
              </a:lnSpc>
              <a:spcBef>
                <a:spcPct val="0"/>
              </a:spcBef>
              <a:spcAft>
                <a:spcPct val="0"/>
              </a:spcAft>
              <a:buClrTx/>
              <a:buSzTx/>
              <a:buFontTx/>
              <a:buNone/>
              <a:tabLst/>
              <a:defRPr/>
            </a:pPr>
            <a:r>
              <a:rPr kumimoji="0" lang="en-US" sz="1326" b="0" i="0" u="none" strike="noStrike" kern="0" cap="none" spc="0" normalizeH="0" baseline="0" noProof="0" dirty="0">
                <a:ln>
                  <a:noFill/>
                </a:ln>
                <a:solidFill>
                  <a:schemeClr val="bg1"/>
                </a:solidFill>
                <a:effectLst/>
                <a:uLnTx/>
                <a:uFillTx/>
                <a:ea typeface="Segoe UI" pitchFamily="34" charset="0"/>
                <a:cs typeface="Segoe UI" pitchFamily="34" charset="0"/>
              </a:rPr>
              <a:t>Embedded </a:t>
            </a:r>
            <a:r>
              <a:rPr kumimoji="0" lang="en-US" sz="1326" b="0" i="0" u="none" strike="noStrike" kern="0" cap="none" spc="0" normalizeH="0" baseline="0" noProof="0" dirty="0" err="1">
                <a:ln>
                  <a:noFill/>
                </a:ln>
                <a:solidFill>
                  <a:schemeClr val="bg1"/>
                </a:solidFill>
                <a:effectLst/>
                <a:uLnTx/>
                <a:uFillTx/>
                <a:ea typeface="Segoe UI" pitchFamily="34" charset="0"/>
                <a:cs typeface="Segoe UI" pitchFamily="34" charset="0"/>
              </a:rPr>
              <a:t>PowerBI</a:t>
            </a:r>
            <a:endParaRPr kumimoji="0" lang="en-US" sz="1326" b="0" i="0" u="none" strike="noStrike" kern="0" cap="none" spc="0" normalizeH="0" baseline="0" noProof="0" dirty="0">
              <a:ln>
                <a:noFill/>
              </a:ln>
              <a:solidFill>
                <a:schemeClr val="bg1"/>
              </a:solidFill>
              <a:effectLst/>
              <a:uLnTx/>
              <a:uFillTx/>
              <a:ea typeface="Segoe UI" pitchFamily="34" charset="0"/>
              <a:cs typeface="Segoe UI" pitchFamily="34" charset="0"/>
            </a:endParaRPr>
          </a:p>
          <a:p>
            <a:pPr marL="0" marR="0" lvl="0" indent="0" algn="l" defTabSz="932293" eaLnBrk="1" fontAlgn="base" latinLnBrk="0" hangingPunct="1">
              <a:lnSpc>
                <a:spcPct val="100000"/>
              </a:lnSpc>
              <a:spcBef>
                <a:spcPct val="0"/>
              </a:spcBef>
              <a:spcAft>
                <a:spcPct val="0"/>
              </a:spcAft>
              <a:buClrTx/>
              <a:buSzTx/>
              <a:buFontTx/>
              <a:buNone/>
              <a:tabLst/>
              <a:defRPr/>
            </a:pPr>
            <a:endParaRPr kumimoji="0" lang="en-US" sz="1326" b="0" i="0" u="none" strike="noStrike" kern="0" cap="none" spc="0" normalizeH="0" baseline="0" noProof="0" dirty="0">
              <a:ln>
                <a:noFill/>
              </a:ln>
              <a:solidFill>
                <a:schemeClr val="bg1"/>
              </a:solidFill>
              <a:effectLst/>
              <a:uLnTx/>
              <a:uFillTx/>
              <a:ea typeface="Segoe UI" pitchFamily="34" charset="0"/>
              <a:cs typeface="Segoe UI" pitchFamily="34" charset="0"/>
            </a:endParaRPr>
          </a:p>
          <a:p>
            <a:pPr marL="0" marR="0" lvl="0" indent="0" algn="l" defTabSz="932293" eaLnBrk="1" fontAlgn="base" latinLnBrk="0" hangingPunct="1">
              <a:lnSpc>
                <a:spcPct val="100000"/>
              </a:lnSpc>
              <a:spcBef>
                <a:spcPct val="0"/>
              </a:spcBef>
              <a:spcAft>
                <a:spcPct val="0"/>
              </a:spcAft>
              <a:buClrTx/>
              <a:buSzTx/>
              <a:buFontTx/>
              <a:buNone/>
              <a:tabLst/>
              <a:defRPr/>
            </a:pPr>
            <a:r>
              <a:rPr kumimoji="0" lang="en-US" sz="1326" b="0" i="0" u="none" strike="noStrike" kern="0" cap="none" spc="0" normalizeH="0" baseline="0" noProof="0" dirty="0">
                <a:ln>
                  <a:noFill/>
                </a:ln>
                <a:solidFill>
                  <a:schemeClr val="bg1"/>
                </a:solidFill>
                <a:effectLst/>
                <a:uLnTx/>
                <a:uFillTx/>
                <a:ea typeface="Segoe UI" pitchFamily="34" charset="0"/>
                <a:cs typeface="Segoe UI" pitchFamily="34" charset="0"/>
              </a:rPr>
              <a:t>CDM as Data warehouse</a:t>
            </a:r>
          </a:p>
          <a:p>
            <a:pPr marL="0" marR="0" lvl="0" indent="0" algn="l" defTabSz="932293" eaLnBrk="1" fontAlgn="base" latinLnBrk="0" hangingPunct="1">
              <a:lnSpc>
                <a:spcPct val="100000"/>
              </a:lnSpc>
              <a:spcBef>
                <a:spcPct val="0"/>
              </a:spcBef>
              <a:spcAft>
                <a:spcPct val="0"/>
              </a:spcAft>
              <a:buClrTx/>
              <a:buSzTx/>
              <a:buFontTx/>
              <a:buNone/>
              <a:tabLst/>
              <a:defRPr/>
            </a:pPr>
            <a:endParaRPr kumimoji="0" lang="en-US" sz="1326" b="0" i="0" u="none" strike="noStrike" kern="0" cap="none" spc="0" normalizeH="0" baseline="0" noProof="0" dirty="0">
              <a:ln>
                <a:noFill/>
              </a:ln>
              <a:solidFill>
                <a:schemeClr val="bg1"/>
              </a:solidFill>
              <a:effectLst/>
              <a:uLnTx/>
              <a:uFillTx/>
              <a:ea typeface="Segoe UI" pitchFamily="34" charset="0"/>
              <a:cs typeface="Segoe UI" pitchFamily="34" charset="0"/>
            </a:endParaRPr>
          </a:p>
          <a:p>
            <a:pPr marL="0" marR="0" lvl="0" indent="0" algn="l" defTabSz="932293" eaLnBrk="1" fontAlgn="base" latinLnBrk="0" hangingPunct="1">
              <a:lnSpc>
                <a:spcPct val="100000"/>
              </a:lnSpc>
              <a:spcBef>
                <a:spcPct val="0"/>
              </a:spcBef>
              <a:spcAft>
                <a:spcPct val="0"/>
              </a:spcAft>
              <a:buClrTx/>
              <a:buSzTx/>
              <a:buFontTx/>
              <a:buNone/>
              <a:tabLst/>
              <a:defRPr/>
            </a:pPr>
            <a:r>
              <a:rPr kumimoji="0" lang="en-US" sz="1326" b="0" i="0" u="none" strike="noStrike" kern="0" cap="none" spc="0" normalizeH="0" baseline="0" noProof="0" dirty="0">
                <a:ln>
                  <a:noFill/>
                </a:ln>
                <a:solidFill>
                  <a:schemeClr val="bg1"/>
                </a:solidFill>
                <a:effectLst/>
                <a:uLnTx/>
                <a:uFillTx/>
                <a:ea typeface="Segoe UI" pitchFamily="34" charset="0"/>
                <a:cs typeface="Segoe UI" pitchFamily="34" charset="0"/>
              </a:rPr>
              <a:t>Dynamics 365 first party integrations</a:t>
            </a:r>
          </a:p>
        </p:txBody>
      </p:sp>
      <p:sp>
        <p:nvSpPr>
          <p:cNvPr id="36" name="TextBox 35"/>
          <p:cNvSpPr txBox="1"/>
          <p:nvPr/>
        </p:nvSpPr>
        <p:spPr>
          <a:xfrm>
            <a:off x="6424243" y="2235253"/>
            <a:ext cx="1927594" cy="4141150"/>
          </a:xfrm>
          <a:prstGeom prst="rect">
            <a:avLst/>
          </a:prstGeom>
          <a:solidFill>
            <a:schemeClr val="tx1">
              <a:lumMod val="5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54" tIns="146283" rIns="182854" bIns="146283" rtlCol="0" anchor="t"/>
          <a:lstStyle>
            <a:defPPr>
              <a:defRPr lang="en-US"/>
            </a:defPPr>
            <a:lvl1pPr algn="ctr">
              <a:defRPr>
                <a:gradFill>
                  <a:gsLst>
                    <a:gs pos="0">
                      <a:srgbClr val="000000"/>
                    </a:gs>
                    <a:gs pos="100000">
                      <a:srgbClr val="000000"/>
                    </a:gs>
                  </a:gsLst>
                  <a:lin ang="5400000" scaled="0"/>
                </a:gra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293" eaLnBrk="1" fontAlgn="base" latinLnBrk="0" hangingPunct="1">
              <a:lnSpc>
                <a:spcPct val="100000"/>
              </a:lnSpc>
              <a:spcBef>
                <a:spcPct val="0"/>
              </a:spcBef>
              <a:spcAft>
                <a:spcPct val="0"/>
              </a:spcAft>
              <a:buClrTx/>
              <a:buSzTx/>
              <a:buFontTx/>
              <a:buNone/>
              <a:tabLst/>
              <a:defRPr/>
            </a:pPr>
            <a:r>
              <a:rPr kumimoji="0" lang="en-US" sz="1326" b="0" i="0" u="none" strike="noStrike" kern="0" cap="none" spc="0" normalizeH="0" baseline="0" noProof="0" dirty="0">
                <a:ln>
                  <a:noFill/>
                </a:ln>
                <a:solidFill>
                  <a:schemeClr val="bg1"/>
                </a:solidFill>
                <a:effectLst/>
                <a:uLnTx/>
                <a:uFillTx/>
                <a:ea typeface="Segoe UI" pitchFamily="34" charset="0"/>
                <a:cs typeface="Segoe UI" pitchFamily="34" charset="0"/>
              </a:rPr>
              <a:t>German Sovereign Cloud</a:t>
            </a:r>
          </a:p>
          <a:p>
            <a:pPr marL="0" marR="0" lvl="0" indent="0" algn="l" defTabSz="932293" eaLnBrk="1" fontAlgn="base" latinLnBrk="0" hangingPunct="1">
              <a:lnSpc>
                <a:spcPct val="100000"/>
              </a:lnSpc>
              <a:spcBef>
                <a:spcPct val="0"/>
              </a:spcBef>
              <a:spcAft>
                <a:spcPct val="0"/>
              </a:spcAft>
              <a:buClrTx/>
              <a:buSzTx/>
              <a:buFontTx/>
              <a:buNone/>
              <a:tabLst/>
              <a:defRPr/>
            </a:pPr>
            <a:endParaRPr kumimoji="0" lang="en-US" sz="1326" b="0" i="0" u="none" strike="noStrike" kern="0" cap="none" spc="0" normalizeH="0" baseline="0" noProof="0" dirty="0">
              <a:ln>
                <a:noFill/>
              </a:ln>
              <a:solidFill>
                <a:schemeClr val="bg1"/>
              </a:solidFill>
              <a:effectLst/>
              <a:uLnTx/>
              <a:uFillTx/>
              <a:ea typeface="Segoe UI" pitchFamily="34" charset="0"/>
              <a:cs typeface="Segoe UI" pitchFamily="34" charset="0"/>
            </a:endParaRPr>
          </a:p>
          <a:p>
            <a:pPr marL="0" marR="0" lvl="0" indent="0" algn="l" defTabSz="932293" eaLnBrk="1" fontAlgn="base" latinLnBrk="0" hangingPunct="1">
              <a:lnSpc>
                <a:spcPct val="100000"/>
              </a:lnSpc>
              <a:spcBef>
                <a:spcPct val="0"/>
              </a:spcBef>
              <a:spcAft>
                <a:spcPct val="0"/>
              </a:spcAft>
              <a:buClrTx/>
              <a:buSzTx/>
              <a:buFontTx/>
              <a:buNone/>
              <a:tabLst/>
              <a:defRPr/>
            </a:pPr>
            <a:r>
              <a:rPr kumimoji="0" lang="en-US" sz="1326" b="0" i="0" u="none" strike="noStrike" kern="0" cap="none" spc="0" normalizeH="0" baseline="0" noProof="0" dirty="0">
                <a:ln>
                  <a:noFill/>
                </a:ln>
                <a:solidFill>
                  <a:schemeClr val="bg1"/>
                </a:solidFill>
                <a:effectLst/>
                <a:uLnTx/>
                <a:uFillTx/>
                <a:ea typeface="Segoe UI" pitchFamily="34" charset="0"/>
                <a:cs typeface="Segoe UI" pitchFamily="34" charset="0"/>
              </a:rPr>
              <a:t>Chinese Sovereign Cloud</a:t>
            </a:r>
          </a:p>
          <a:p>
            <a:pPr marL="0" marR="0" lvl="0" indent="0" algn="l" defTabSz="932293" eaLnBrk="1" fontAlgn="base" latinLnBrk="0" hangingPunct="1">
              <a:lnSpc>
                <a:spcPct val="100000"/>
              </a:lnSpc>
              <a:spcBef>
                <a:spcPct val="0"/>
              </a:spcBef>
              <a:spcAft>
                <a:spcPts val="600"/>
              </a:spcAft>
              <a:buClrTx/>
              <a:buSzTx/>
              <a:buFontTx/>
              <a:buNone/>
              <a:tabLst/>
              <a:defRPr/>
            </a:pPr>
            <a:endParaRPr kumimoji="0" lang="en-US" sz="1326" b="0" i="0" u="none" strike="noStrike" kern="0" cap="none" spc="0" normalizeH="0" baseline="0" noProof="0" dirty="0">
              <a:ln>
                <a:noFill/>
              </a:ln>
              <a:solidFill>
                <a:schemeClr val="bg1"/>
              </a:solidFill>
              <a:effectLst/>
              <a:uLnTx/>
              <a:uFillTx/>
              <a:ea typeface="Segoe UI" pitchFamily="34" charset="0"/>
              <a:cs typeface="Segoe UI" pitchFamily="34" charset="0"/>
            </a:endParaRPr>
          </a:p>
          <a:p>
            <a:pPr marL="0" marR="0" lvl="0" indent="0" algn="l" defTabSz="932293"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Segoe" pitchFamily="34" charset="0"/>
              </a:rPr>
              <a:t>Additional sovereign clouds (UK, AU)</a:t>
            </a:r>
          </a:p>
          <a:p>
            <a:pPr marL="0" marR="0" lvl="0" indent="0" algn="l" defTabSz="914400" eaLnBrk="1" fontAlgn="auto" latinLnBrk="0" hangingPunct="1">
              <a:lnSpc>
                <a:spcPct val="90000"/>
              </a:lnSpc>
              <a:spcBef>
                <a:spcPts val="0"/>
              </a:spcBef>
              <a:spcAft>
                <a:spcPts val="600"/>
              </a:spcAft>
              <a:buClrTx/>
              <a:buSzTx/>
              <a:buFontTx/>
              <a:buNone/>
              <a:tabLst/>
              <a:defRPr/>
            </a:pPr>
            <a:endParaRPr kumimoji="0" lang="en-US" sz="1326" b="0" i="0" u="none" strike="noStrike" kern="0" cap="none" spc="0" normalizeH="0" baseline="0" noProof="0" dirty="0">
              <a:ln>
                <a:noFill/>
              </a:ln>
              <a:solidFill>
                <a:schemeClr val="bg1"/>
              </a:solidFill>
              <a:effectLst/>
              <a:uLnTx/>
              <a:uFillTx/>
            </a:endParaRPr>
          </a:p>
          <a:p>
            <a:pPr marL="0" marR="0" lvl="0" indent="0" algn="l" defTabSz="914400" eaLnBrk="1" fontAlgn="auto" latinLnBrk="0" hangingPunct="1">
              <a:lnSpc>
                <a:spcPct val="90000"/>
              </a:lnSpc>
              <a:spcBef>
                <a:spcPts val="0"/>
              </a:spcBef>
              <a:spcAft>
                <a:spcPts val="600"/>
              </a:spcAft>
              <a:buClrTx/>
              <a:buSzTx/>
              <a:buFontTx/>
              <a:buNone/>
              <a:tabLst/>
              <a:defRPr/>
            </a:pPr>
            <a:endParaRPr kumimoji="0" lang="en-US" sz="1326" b="0" i="0" u="none" strike="noStrike" kern="0" cap="none" spc="0" normalizeH="0" baseline="0" noProof="0" dirty="0">
              <a:ln>
                <a:noFill/>
              </a:ln>
              <a:solidFill>
                <a:schemeClr val="bg1"/>
              </a:solidFill>
              <a:effectLst/>
              <a:uLnTx/>
              <a:uFillTx/>
            </a:endParaRPr>
          </a:p>
        </p:txBody>
      </p:sp>
      <p:sp>
        <p:nvSpPr>
          <p:cNvPr id="37" name="TextBox 36"/>
          <p:cNvSpPr txBox="1"/>
          <p:nvPr/>
        </p:nvSpPr>
        <p:spPr>
          <a:xfrm>
            <a:off x="10416617" y="2235252"/>
            <a:ext cx="1933086" cy="4154661"/>
          </a:xfrm>
          <a:prstGeom prst="rect">
            <a:avLst/>
          </a:prstGeom>
          <a:solidFill>
            <a:schemeClr val="tx1">
              <a:lumMod val="5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54" tIns="146283" rIns="182854" bIns="146283" rtlCol="0" anchor="t"/>
          <a:lstStyle>
            <a:defPPr>
              <a:defRPr lang="en-US"/>
            </a:defPPr>
            <a:lvl1pPr algn="ctr">
              <a:defRPr>
                <a:gradFill>
                  <a:gsLst>
                    <a:gs pos="0">
                      <a:srgbClr val="000000"/>
                    </a:gs>
                    <a:gs pos="100000">
                      <a:srgbClr val="000000"/>
                    </a:gs>
                  </a:gsLst>
                  <a:lin ang="5400000" scaled="0"/>
                </a:gra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eaLnBrk="1" fontAlgn="auto" latinLnBrk="0" hangingPunct="1">
              <a:lnSpc>
                <a:spcPct val="90000"/>
              </a:lnSpc>
              <a:spcBef>
                <a:spcPts val="0"/>
              </a:spcBef>
              <a:spcAft>
                <a:spcPts val="600"/>
              </a:spcAft>
              <a:buClrTx/>
              <a:buSzTx/>
              <a:buFontTx/>
              <a:buNone/>
              <a:tabLst/>
              <a:defRPr/>
            </a:pPr>
            <a:r>
              <a:rPr kumimoji="0" lang="en-US" sz="1326" b="0" i="0" u="none" strike="noStrike" kern="0" cap="none" spc="0" normalizeH="0" baseline="0" noProof="0" dirty="0">
                <a:ln>
                  <a:noFill/>
                </a:ln>
                <a:solidFill>
                  <a:schemeClr val="bg1"/>
                </a:solidFill>
                <a:effectLst/>
                <a:uLnTx/>
                <a:uFillTx/>
              </a:rPr>
              <a:t>AX2012 Upgrade Toolkit</a:t>
            </a:r>
          </a:p>
          <a:p>
            <a:pPr marL="0" marR="0" lvl="0" indent="0" algn="l" defTabSz="914400" eaLnBrk="1" fontAlgn="auto" latinLnBrk="0" hangingPunct="1">
              <a:lnSpc>
                <a:spcPct val="90000"/>
              </a:lnSpc>
              <a:spcBef>
                <a:spcPts val="0"/>
              </a:spcBef>
              <a:spcAft>
                <a:spcPts val="600"/>
              </a:spcAft>
              <a:buClrTx/>
              <a:buSzTx/>
              <a:buFontTx/>
              <a:buNone/>
              <a:tabLst/>
              <a:defRPr/>
            </a:pPr>
            <a:endParaRPr kumimoji="0" lang="en-US" sz="1326" b="0" i="0" u="none" strike="noStrike" kern="0" cap="none" spc="0" normalizeH="0" baseline="0" noProof="0" dirty="0">
              <a:ln>
                <a:noFill/>
              </a:ln>
              <a:solidFill>
                <a:schemeClr val="bg1"/>
              </a:solidFill>
              <a:effectLst/>
              <a:uLnTx/>
              <a:uFillTx/>
            </a:endParaRPr>
          </a:p>
          <a:p>
            <a:pPr marL="0" marR="0" lvl="0" indent="0" algn="l" defTabSz="914400" eaLnBrk="1" fontAlgn="auto" latinLnBrk="0" hangingPunct="1">
              <a:lnSpc>
                <a:spcPct val="90000"/>
              </a:lnSpc>
              <a:spcBef>
                <a:spcPts val="0"/>
              </a:spcBef>
              <a:spcAft>
                <a:spcPts val="600"/>
              </a:spcAft>
              <a:buClrTx/>
              <a:buSzTx/>
              <a:buFontTx/>
              <a:buNone/>
              <a:tabLst/>
              <a:defRPr/>
            </a:pPr>
            <a:r>
              <a:rPr kumimoji="0" lang="en-US" sz="1326" b="0" i="0" u="none" strike="noStrike" kern="0" cap="none" spc="0" normalizeH="0" baseline="0" noProof="0" dirty="0">
                <a:ln>
                  <a:noFill/>
                </a:ln>
                <a:solidFill>
                  <a:schemeClr val="bg1"/>
                </a:solidFill>
                <a:effectLst/>
                <a:uLnTx/>
                <a:uFillTx/>
              </a:rPr>
              <a:t>AX Application Components evolve, beginning with common abstractions and Financials</a:t>
            </a:r>
          </a:p>
        </p:txBody>
      </p:sp>
      <p:sp>
        <p:nvSpPr>
          <p:cNvPr id="38" name="Rectangle 37"/>
          <p:cNvSpPr/>
          <p:nvPr/>
        </p:nvSpPr>
        <p:spPr bwMode="auto">
          <a:xfrm>
            <a:off x="2408237" y="1192419"/>
            <a:ext cx="1919968" cy="98214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3" rIns="91427" bIns="146283" numCol="1" spcCol="0" rtlCol="0" fromWordArt="0" anchor="ctr" anchorCtr="0" forceAA="0" compatLnSpc="1">
            <a:prstTxWarp prst="textNoShape">
              <a:avLst/>
            </a:prstTxWarp>
            <a:noAutofit/>
          </a:bodyPr>
          <a:lstStyle/>
          <a:p>
            <a:pPr marL="0" marR="0" lvl="0" indent="0"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small"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a:p>
            <a:pPr marL="0" marR="0" lvl="0" indent="0" defTabSz="932293" eaLnBrk="1" fontAlgn="base" latinLnBrk="0" hangingPunct="1">
              <a:lnSpc>
                <a:spcPct val="90000"/>
              </a:lnSpc>
              <a:spcBef>
                <a:spcPct val="0"/>
              </a:spcBef>
              <a:spcAft>
                <a:spcPct val="0"/>
              </a:spcAft>
              <a:buClrTx/>
              <a:buSzTx/>
              <a:buFontTx/>
              <a:buNone/>
              <a:tabLst/>
              <a:defRPr/>
            </a:pPr>
            <a:r>
              <a:rPr kumimoji="0" lang="en-US" sz="2400" b="0" i="0" u="none" strike="noStrike" kern="0" cap="small"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Analytics &amp; Integration </a:t>
            </a:r>
          </a:p>
        </p:txBody>
      </p:sp>
      <p:grpSp>
        <p:nvGrpSpPr>
          <p:cNvPr id="39" name="Group 38"/>
          <p:cNvGrpSpPr/>
          <p:nvPr/>
        </p:nvGrpSpPr>
        <p:grpSpPr bwMode="black">
          <a:xfrm>
            <a:off x="3841600" y="1288025"/>
            <a:ext cx="436940" cy="228037"/>
            <a:chOff x="3422650" y="3467100"/>
            <a:chExt cx="533400" cy="549275"/>
          </a:xfrm>
          <a:solidFill>
            <a:srgbClr val="FFFFFF"/>
          </a:solidFill>
        </p:grpSpPr>
        <p:sp>
          <p:nvSpPr>
            <p:cNvPr id="40" name="Freeform 82"/>
            <p:cNvSpPr>
              <a:spLocks noEditPoints="1"/>
            </p:cNvSpPr>
            <p:nvPr/>
          </p:nvSpPr>
          <p:spPr bwMode="black">
            <a:xfrm>
              <a:off x="3422650" y="3467100"/>
              <a:ext cx="533400" cy="533400"/>
            </a:xfrm>
            <a:custGeom>
              <a:avLst/>
              <a:gdLst>
                <a:gd name="T0" fmla="*/ 590 w 2193"/>
                <a:gd name="T1" fmla="*/ 531 h 2197"/>
                <a:gd name="T2" fmla="*/ 1140 w 2193"/>
                <a:gd name="T3" fmla="*/ 364 h 2197"/>
                <a:gd name="T4" fmla="*/ 1100 w 2193"/>
                <a:gd name="T5" fmla="*/ 435 h 2197"/>
                <a:gd name="T6" fmla="*/ 1066 w 2193"/>
                <a:gd name="T7" fmla="*/ 405 h 2197"/>
                <a:gd name="T8" fmla="*/ 1025 w 2193"/>
                <a:gd name="T9" fmla="*/ 503 h 2197"/>
                <a:gd name="T10" fmla="*/ 951 w 2193"/>
                <a:gd name="T11" fmla="*/ 405 h 2197"/>
                <a:gd name="T12" fmla="*/ 992 w 2193"/>
                <a:gd name="T13" fmla="*/ 503 h 2197"/>
                <a:gd name="T14" fmla="*/ 877 w 2193"/>
                <a:gd name="T15" fmla="*/ 364 h 2197"/>
                <a:gd name="T16" fmla="*/ 917 w 2193"/>
                <a:gd name="T17" fmla="*/ 544 h 2197"/>
                <a:gd name="T18" fmla="*/ 802 w 2193"/>
                <a:gd name="T19" fmla="*/ 435 h 2197"/>
                <a:gd name="T20" fmla="*/ 802 w 2193"/>
                <a:gd name="T21" fmla="*/ 544 h 2197"/>
                <a:gd name="T22" fmla="*/ 768 w 2193"/>
                <a:gd name="T23" fmla="*/ 435 h 2197"/>
                <a:gd name="T24" fmla="*/ 727 w 2193"/>
                <a:gd name="T25" fmla="*/ 503 h 2197"/>
                <a:gd name="T26" fmla="*/ 693 w 2193"/>
                <a:gd name="T27" fmla="*/ 476 h 2197"/>
                <a:gd name="T28" fmla="*/ 655 w 2193"/>
                <a:gd name="T29" fmla="*/ 282 h 2197"/>
                <a:gd name="T30" fmla="*/ 655 w 2193"/>
                <a:gd name="T31" fmla="*/ 282 h 2197"/>
                <a:gd name="T32" fmla="*/ 1140 w 2193"/>
                <a:gd name="T33" fmla="*/ 92 h 2197"/>
                <a:gd name="T34" fmla="*/ 1100 w 2193"/>
                <a:gd name="T35" fmla="*/ 191 h 2197"/>
                <a:gd name="T36" fmla="*/ 1025 w 2193"/>
                <a:gd name="T37" fmla="*/ 92 h 2197"/>
                <a:gd name="T38" fmla="*/ 1066 w 2193"/>
                <a:gd name="T39" fmla="*/ 191 h 2197"/>
                <a:gd name="T40" fmla="*/ 951 w 2193"/>
                <a:gd name="T41" fmla="*/ 52 h 2197"/>
                <a:gd name="T42" fmla="*/ 992 w 2193"/>
                <a:gd name="T43" fmla="*/ 231 h 2197"/>
                <a:gd name="T44" fmla="*/ 877 w 2193"/>
                <a:gd name="T45" fmla="*/ 123 h 2197"/>
                <a:gd name="T46" fmla="*/ 877 w 2193"/>
                <a:gd name="T47" fmla="*/ 231 h 2197"/>
                <a:gd name="T48" fmla="*/ 842 w 2193"/>
                <a:gd name="T49" fmla="*/ 123 h 2197"/>
                <a:gd name="T50" fmla="*/ 802 w 2193"/>
                <a:gd name="T51" fmla="*/ 191 h 2197"/>
                <a:gd name="T52" fmla="*/ 768 w 2193"/>
                <a:gd name="T53" fmla="*/ 163 h 2197"/>
                <a:gd name="T54" fmla="*/ 653 w 2193"/>
                <a:gd name="T55" fmla="*/ 52 h 2197"/>
                <a:gd name="T56" fmla="*/ 653 w 2193"/>
                <a:gd name="T57" fmla="*/ 163 h 2197"/>
                <a:gd name="T58" fmla="*/ 1315 w 2193"/>
                <a:gd name="T59" fmla="*/ 2023 h 2197"/>
                <a:gd name="T60" fmla="*/ 1444 w 2193"/>
                <a:gd name="T61" fmla="*/ 2179 h 2197"/>
                <a:gd name="T62" fmla="*/ 1597 w 2193"/>
                <a:gd name="T63" fmla="*/ 1488 h 2197"/>
                <a:gd name="T64" fmla="*/ 2182 w 2193"/>
                <a:gd name="T65" fmla="*/ 1590 h 2197"/>
                <a:gd name="T66" fmla="*/ 925 w 2193"/>
                <a:gd name="T67" fmla="*/ 1617 h 2197"/>
                <a:gd name="T68" fmla="*/ 1137 w 2193"/>
                <a:gd name="T69" fmla="*/ 1617 h 2197"/>
                <a:gd name="T70" fmla="*/ 2090 w 2193"/>
                <a:gd name="T71" fmla="*/ 1142 h 2197"/>
                <a:gd name="T72" fmla="*/ 1538 w 2193"/>
                <a:gd name="T73" fmla="*/ 908 h 2197"/>
                <a:gd name="T74" fmla="*/ 1043 w 2193"/>
                <a:gd name="T75" fmla="*/ 908 h 2197"/>
                <a:gd name="T76" fmla="*/ 103 w 2193"/>
                <a:gd name="T77" fmla="*/ 1377 h 2197"/>
                <a:gd name="T78" fmla="*/ 1675 w 2193"/>
                <a:gd name="T79" fmla="*/ 1407 h 2197"/>
                <a:gd name="T80" fmla="*/ 1268 w 2193"/>
                <a:gd name="T81" fmla="*/ 1660 h 2197"/>
                <a:gd name="T82" fmla="*/ 1268 w 2193"/>
                <a:gd name="T83" fmla="*/ 1660 h 2197"/>
                <a:gd name="T84" fmla="*/ 1140 w 2193"/>
                <a:gd name="T85" fmla="*/ 788 h 2197"/>
                <a:gd name="T86" fmla="*/ 1025 w 2193"/>
                <a:gd name="T87" fmla="*/ 677 h 2197"/>
                <a:gd name="T88" fmla="*/ 1025 w 2193"/>
                <a:gd name="T89" fmla="*/ 788 h 2197"/>
                <a:gd name="T90" fmla="*/ 653 w 2193"/>
                <a:gd name="T91" fmla="*/ 788 h 2197"/>
                <a:gd name="T92" fmla="*/ 693 w 2193"/>
                <a:gd name="T93" fmla="*/ 717 h 2197"/>
                <a:gd name="T94" fmla="*/ 727 w 2193"/>
                <a:gd name="T95" fmla="*/ 748 h 2197"/>
                <a:gd name="T96" fmla="*/ 842 w 2193"/>
                <a:gd name="T97" fmla="*/ 856 h 2197"/>
                <a:gd name="T98" fmla="*/ 842 w 2193"/>
                <a:gd name="T99" fmla="*/ 748 h 2197"/>
                <a:gd name="T100" fmla="*/ 877 w 2193"/>
                <a:gd name="T101" fmla="*/ 856 h 2197"/>
                <a:gd name="T102" fmla="*/ 917 w 2193"/>
                <a:gd name="T103" fmla="*/ 788 h 2197"/>
                <a:gd name="T104" fmla="*/ 951 w 2193"/>
                <a:gd name="T105" fmla="*/ 816 h 2197"/>
                <a:gd name="T106" fmla="*/ 992 w 2193"/>
                <a:gd name="T107" fmla="*/ 717 h 2197"/>
                <a:gd name="T108" fmla="*/ 1066 w 2193"/>
                <a:gd name="T109" fmla="*/ 856 h 2197"/>
                <a:gd name="T110" fmla="*/ 176 w 2193"/>
                <a:gd name="T111" fmla="*/ 1407 h 2197"/>
                <a:gd name="T112" fmla="*/ 0 w 2193"/>
                <a:gd name="T113" fmla="*/ 1622 h 2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93" h="2197">
                  <a:moveTo>
                    <a:pt x="655" y="595"/>
                  </a:moveTo>
                  <a:cubicBezTo>
                    <a:pt x="1538" y="595"/>
                    <a:pt x="1538" y="595"/>
                    <a:pt x="1538" y="595"/>
                  </a:cubicBezTo>
                  <a:cubicBezTo>
                    <a:pt x="1574" y="595"/>
                    <a:pt x="1603" y="566"/>
                    <a:pt x="1603" y="531"/>
                  </a:cubicBezTo>
                  <a:cubicBezTo>
                    <a:pt x="1603" y="377"/>
                    <a:pt x="1603" y="377"/>
                    <a:pt x="1603" y="377"/>
                  </a:cubicBezTo>
                  <a:cubicBezTo>
                    <a:pt x="1603" y="342"/>
                    <a:pt x="1574" y="313"/>
                    <a:pt x="1538" y="313"/>
                  </a:cubicBezTo>
                  <a:cubicBezTo>
                    <a:pt x="655" y="313"/>
                    <a:pt x="655" y="313"/>
                    <a:pt x="655" y="313"/>
                  </a:cubicBezTo>
                  <a:cubicBezTo>
                    <a:pt x="619" y="313"/>
                    <a:pt x="590" y="342"/>
                    <a:pt x="590" y="377"/>
                  </a:cubicBezTo>
                  <a:cubicBezTo>
                    <a:pt x="590" y="531"/>
                    <a:pt x="590" y="531"/>
                    <a:pt x="590" y="531"/>
                  </a:cubicBezTo>
                  <a:cubicBezTo>
                    <a:pt x="590" y="566"/>
                    <a:pt x="619" y="595"/>
                    <a:pt x="655" y="595"/>
                  </a:cubicBezTo>
                  <a:close/>
                  <a:moveTo>
                    <a:pt x="1464" y="403"/>
                  </a:moveTo>
                  <a:cubicBezTo>
                    <a:pt x="1492" y="403"/>
                    <a:pt x="1515" y="426"/>
                    <a:pt x="1515" y="454"/>
                  </a:cubicBezTo>
                  <a:cubicBezTo>
                    <a:pt x="1515" y="482"/>
                    <a:pt x="1492" y="505"/>
                    <a:pt x="1464" y="505"/>
                  </a:cubicBezTo>
                  <a:cubicBezTo>
                    <a:pt x="1436" y="505"/>
                    <a:pt x="1413" y="482"/>
                    <a:pt x="1413" y="454"/>
                  </a:cubicBezTo>
                  <a:cubicBezTo>
                    <a:pt x="1413" y="426"/>
                    <a:pt x="1436" y="403"/>
                    <a:pt x="1464" y="403"/>
                  </a:cubicBezTo>
                  <a:close/>
                  <a:moveTo>
                    <a:pt x="1100" y="364"/>
                  </a:moveTo>
                  <a:cubicBezTo>
                    <a:pt x="1140" y="364"/>
                    <a:pt x="1140" y="364"/>
                    <a:pt x="1140" y="364"/>
                  </a:cubicBezTo>
                  <a:cubicBezTo>
                    <a:pt x="1140" y="405"/>
                    <a:pt x="1140" y="405"/>
                    <a:pt x="1140" y="405"/>
                  </a:cubicBezTo>
                  <a:cubicBezTo>
                    <a:pt x="1100" y="405"/>
                    <a:pt x="1100" y="405"/>
                    <a:pt x="1100" y="405"/>
                  </a:cubicBezTo>
                  <a:lnTo>
                    <a:pt x="1100" y="364"/>
                  </a:lnTo>
                  <a:close/>
                  <a:moveTo>
                    <a:pt x="1100" y="435"/>
                  </a:moveTo>
                  <a:cubicBezTo>
                    <a:pt x="1140" y="435"/>
                    <a:pt x="1140" y="435"/>
                    <a:pt x="1140" y="435"/>
                  </a:cubicBezTo>
                  <a:cubicBezTo>
                    <a:pt x="1140" y="476"/>
                    <a:pt x="1140" y="476"/>
                    <a:pt x="1140" y="476"/>
                  </a:cubicBezTo>
                  <a:cubicBezTo>
                    <a:pt x="1100" y="476"/>
                    <a:pt x="1100" y="476"/>
                    <a:pt x="1100" y="476"/>
                  </a:cubicBezTo>
                  <a:lnTo>
                    <a:pt x="1100" y="435"/>
                  </a:lnTo>
                  <a:close/>
                  <a:moveTo>
                    <a:pt x="1100" y="503"/>
                  </a:moveTo>
                  <a:cubicBezTo>
                    <a:pt x="1140" y="503"/>
                    <a:pt x="1140" y="503"/>
                    <a:pt x="1140" y="503"/>
                  </a:cubicBezTo>
                  <a:cubicBezTo>
                    <a:pt x="1140" y="544"/>
                    <a:pt x="1140" y="544"/>
                    <a:pt x="1140" y="544"/>
                  </a:cubicBezTo>
                  <a:cubicBezTo>
                    <a:pt x="1100" y="544"/>
                    <a:pt x="1100" y="544"/>
                    <a:pt x="1100" y="544"/>
                  </a:cubicBezTo>
                  <a:lnTo>
                    <a:pt x="1100" y="503"/>
                  </a:lnTo>
                  <a:close/>
                  <a:moveTo>
                    <a:pt x="1025" y="364"/>
                  </a:moveTo>
                  <a:cubicBezTo>
                    <a:pt x="1066" y="364"/>
                    <a:pt x="1066" y="364"/>
                    <a:pt x="1066" y="364"/>
                  </a:cubicBezTo>
                  <a:cubicBezTo>
                    <a:pt x="1066" y="405"/>
                    <a:pt x="1066" y="405"/>
                    <a:pt x="1066" y="405"/>
                  </a:cubicBezTo>
                  <a:cubicBezTo>
                    <a:pt x="1025" y="405"/>
                    <a:pt x="1025" y="405"/>
                    <a:pt x="1025" y="405"/>
                  </a:cubicBezTo>
                  <a:lnTo>
                    <a:pt x="1025" y="364"/>
                  </a:lnTo>
                  <a:close/>
                  <a:moveTo>
                    <a:pt x="1025" y="435"/>
                  </a:moveTo>
                  <a:cubicBezTo>
                    <a:pt x="1066" y="435"/>
                    <a:pt x="1066" y="435"/>
                    <a:pt x="1066" y="435"/>
                  </a:cubicBezTo>
                  <a:cubicBezTo>
                    <a:pt x="1066" y="476"/>
                    <a:pt x="1066" y="476"/>
                    <a:pt x="1066" y="476"/>
                  </a:cubicBezTo>
                  <a:cubicBezTo>
                    <a:pt x="1025" y="476"/>
                    <a:pt x="1025" y="476"/>
                    <a:pt x="1025" y="476"/>
                  </a:cubicBezTo>
                  <a:lnTo>
                    <a:pt x="1025" y="435"/>
                  </a:lnTo>
                  <a:close/>
                  <a:moveTo>
                    <a:pt x="1025" y="503"/>
                  </a:moveTo>
                  <a:cubicBezTo>
                    <a:pt x="1066" y="503"/>
                    <a:pt x="1066" y="503"/>
                    <a:pt x="1066" y="503"/>
                  </a:cubicBezTo>
                  <a:cubicBezTo>
                    <a:pt x="1066" y="544"/>
                    <a:pt x="1066" y="544"/>
                    <a:pt x="1066" y="544"/>
                  </a:cubicBezTo>
                  <a:cubicBezTo>
                    <a:pt x="1025" y="544"/>
                    <a:pt x="1025" y="544"/>
                    <a:pt x="1025" y="544"/>
                  </a:cubicBezTo>
                  <a:lnTo>
                    <a:pt x="1025" y="503"/>
                  </a:lnTo>
                  <a:close/>
                  <a:moveTo>
                    <a:pt x="951" y="364"/>
                  </a:moveTo>
                  <a:cubicBezTo>
                    <a:pt x="992" y="364"/>
                    <a:pt x="992" y="364"/>
                    <a:pt x="992" y="364"/>
                  </a:cubicBezTo>
                  <a:cubicBezTo>
                    <a:pt x="992" y="405"/>
                    <a:pt x="992" y="405"/>
                    <a:pt x="992" y="405"/>
                  </a:cubicBezTo>
                  <a:cubicBezTo>
                    <a:pt x="951" y="405"/>
                    <a:pt x="951" y="405"/>
                    <a:pt x="951" y="405"/>
                  </a:cubicBezTo>
                  <a:lnTo>
                    <a:pt x="951" y="364"/>
                  </a:lnTo>
                  <a:close/>
                  <a:moveTo>
                    <a:pt x="951" y="435"/>
                  </a:moveTo>
                  <a:cubicBezTo>
                    <a:pt x="992" y="435"/>
                    <a:pt x="992" y="435"/>
                    <a:pt x="992" y="435"/>
                  </a:cubicBezTo>
                  <a:cubicBezTo>
                    <a:pt x="992" y="476"/>
                    <a:pt x="992" y="476"/>
                    <a:pt x="992" y="476"/>
                  </a:cubicBezTo>
                  <a:cubicBezTo>
                    <a:pt x="951" y="476"/>
                    <a:pt x="951" y="476"/>
                    <a:pt x="951" y="476"/>
                  </a:cubicBezTo>
                  <a:lnTo>
                    <a:pt x="951" y="435"/>
                  </a:lnTo>
                  <a:close/>
                  <a:moveTo>
                    <a:pt x="951" y="503"/>
                  </a:moveTo>
                  <a:cubicBezTo>
                    <a:pt x="992" y="503"/>
                    <a:pt x="992" y="503"/>
                    <a:pt x="992" y="503"/>
                  </a:cubicBezTo>
                  <a:cubicBezTo>
                    <a:pt x="992" y="544"/>
                    <a:pt x="992" y="544"/>
                    <a:pt x="992" y="544"/>
                  </a:cubicBezTo>
                  <a:cubicBezTo>
                    <a:pt x="951" y="544"/>
                    <a:pt x="951" y="544"/>
                    <a:pt x="951" y="544"/>
                  </a:cubicBezTo>
                  <a:lnTo>
                    <a:pt x="951" y="503"/>
                  </a:lnTo>
                  <a:close/>
                  <a:moveTo>
                    <a:pt x="877" y="364"/>
                  </a:moveTo>
                  <a:cubicBezTo>
                    <a:pt x="917" y="364"/>
                    <a:pt x="917" y="364"/>
                    <a:pt x="917" y="364"/>
                  </a:cubicBezTo>
                  <a:cubicBezTo>
                    <a:pt x="917" y="405"/>
                    <a:pt x="917" y="405"/>
                    <a:pt x="917" y="405"/>
                  </a:cubicBezTo>
                  <a:cubicBezTo>
                    <a:pt x="877" y="405"/>
                    <a:pt x="877" y="405"/>
                    <a:pt x="877" y="405"/>
                  </a:cubicBezTo>
                  <a:lnTo>
                    <a:pt x="877" y="364"/>
                  </a:lnTo>
                  <a:close/>
                  <a:moveTo>
                    <a:pt x="877" y="435"/>
                  </a:moveTo>
                  <a:cubicBezTo>
                    <a:pt x="917" y="435"/>
                    <a:pt x="917" y="435"/>
                    <a:pt x="917" y="435"/>
                  </a:cubicBezTo>
                  <a:cubicBezTo>
                    <a:pt x="917" y="476"/>
                    <a:pt x="917" y="476"/>
                    <a:pt x="917" y="476"/>
                  </a:cubicBezTo>
                  <a:cubicBezTo>
                    <a:pt x="877" y="476"/>
                    <a:pt x="877" y="476"/>
                    <a:pt x="877" y="476"/>
                  </a:cubicBezTo>
                  <a:lnTo>
                    <a:pt x="877" y="435"/>
                  </a:lnTo>
                  <a:close/>
                  <a:moveTo>
                    <a:pt x="877" y="503"/>
                  </a:moveTo>
                  <a:cubicBezTo>
                    <a:pt x="917" y="503"/>
                    <a:pt x="917" y="503"/>
                    <a:pt x="917" y="503"/>
                  </a:cubicBezTo>
                  <a:cubicBezTo>
                    <a:pt x="917" y="544"/>
                    <a:pt x="917" y="544"/>
                    <a:pt x="917" y="544"/>
                  </a:cubicBezTo>
                  <a:cubicBezTo>
                    <a:pt x="877" y="544"/>
                    <a:pt x="877" y="544"/>
                    <a:pt x="877" y="544"/>
                  </a:cubicBezTo>
                  <a:lnTo>
                    <a:pt x="877" y="503"/>
                  </a:lnTo>
                  <a:close/>
                  <a:moveTo>
                    <a:pt x="802" y="364"/>
                  </a:moveTo>
                  <a:cubicBezTo>
                    <a:pt x="842" y="364"/>
                    <a:pt x="842" y="364"/>
                    <a:pt x="842" y="364"/>
                  </a:cubicBezTo>
                  <a:cubicBezTo>
                    <a:pt x="842" y="405"/>
                    <a:pt x="842" y="405"/>
                    <a:pt x="842" y="405"/>
                  </a:cubicBezTo>
                  <a:cubicBezTo>
                    <a:pt x="802" y="405"/>
                    <a:pt x="802" y="405"/>
                    <a:pt x="802" y="405"/>
                  </a:cubicBezTo>
                  <a:lnTo>
                    <a:pt x="802" y="364"/>
                  </a:lnTo>
                  <a:close/>
                  <a:moveTo>
                    <a:pt x="802" y="435"/>
                  </a:moveTo>
                  <a:cubicBezTo>
                    <a:pt x="842" y="435"/>
                    <a:pt x="842" y="435"/>
                    <a:pt x="842" y="435"/>
                  </a:cubicBezTo>
                  <a:cubicBezTo>
                    <a:pt x="842" y="476"/>
                    <a:pt x="842" y="476"/>
                    <a:pt x="842" y="476"/>
                  </a:cubicBezTo>
                  <a:cubicBezTo>
                    <a:pt x="802" y="476"/>
                    <a:pt x="802" y="476"/>
                    <a:pt x="802" y="476"/>
                  </a:cubicBezTo>
                  <a:lnTo>
                    <a:pt x="802" y="435"/>
                  </a:lnTo>
                  <a:close/>
                  <a:moveTo>
                    <a:pt x="802" y="503"/>
                  </a:moveTo>
                  <a:cubicBezTo>
                    <a:pt x="842" y="503"/>
                    <a:pt x="842" y="503"/>
                    <a:pt x="842" y="503"/>
                  </a:cubicBezTo>
                  <a:cubicBezTo>
                    <a:pt x="842" y="544"/>
                    <a:pt x="842" y="544"/>
                    <a:pt x="842" y="544"/>
                  </a:cubicBezTo>
                  <a:cubicBezTo>
                    <a:pt x="802" y="544"/>
                    <a:pt x="802" y="544"/>
                    <a:pt x="802" y="544"/>
                  </a:cubicBezTo>
                  <a:lnTo>
                    <a:pt x="802" y="503"/>
                  </a:lnTo>
                  <a:close/>
                  <a:moveTo>
                    <a:pt x="727" y="364"/>
                  </a:moveTo>
                  <a:cubicBezTo>
                    <a:pt x="768" y="364"/>
                    <a:pt x="768" y="364"/>
                    <a:pt x="768" y="364"/>
                  </a:cubicBezTo>
                  <a:cubicBezTo>
                    <a:pt x="768" y="405"/>
                    <a:pt x="768" y="405"/>
                    <a:pt x="768" y="405"/>
                  </a:cubicBezTo>
                  <a:cubicBezTo>
                    <a:pt x="727" y="405"/>
                    <a:pt x="727" y="405"/>
                    <a:pt x="727" y="405"/>
                  </a:cubicBezTo>
                  <a:lnTo>
                    <a:pt x="727" y="364"/>
                  </a:lnTo>
                  <a:close/>
                  <a:moveTo>
                    <a:pt x="727" y="435"/>
                  </a:moveTo>
                  <a:cubicBezTo>
                    <a:pt x="768" y="435"/>
                    <a:pt x="768" y="435"/>
                    <a:pt x="768" y="435"/>
                  </a:cubicBezTo>
                  <a:cubicBezTo>
                    <a:pt x="768" y="476"/>
                    <a:pt x="768" y="476"/>
                    <a:pt x="768" y="476"/>
                  </a:cubicBezTo>
                  <a:cubicBezTo>
                    <a:pt x="727" y="476"/>
                    <a:pt x="727" y="476"/>
                    <a:pt x="727" y="476"/>
                  </a:cubicBezTo>
                  <a:lnTo>
                    <a:pt x="727" y="435"/>
                  </a:lnTo>
                  <a:close/>
                  <a:moveTo>
                    <a:pt x="727" y="503"/>
                  </a:moveTo>
                  <a:cubicBezTo>
                    <a:pt x="768" y="503"/>
                    <a:pt x="768" y="503"/>
                    <a:pt x="768" y="503"/>
                  </a:cubicBezTo>
                  <a:cubicBezTo>
                    <a:pt x="768" y="544"/>
                    <a:pt x="768" y="544"/>
                    <a:pt x="768" y="544"/>
                  </a:cubicBezTo>
                  <a:cubicBezTo>
                    <a:pt x="727" y="544"/>
                    <a:pt x="727" y="544"/>
                    <a:pt x="727" y="544"/>
                  </a:cubicBezTo>
                  <a:lnTo>
                    <a:pt x="727" y="503"/>
                  </a:lnTo>
                  <a:close/>
                  <a:moveTo>
                    <a:pt x="653" y="364"/>
                  </a:moveTo>
                  <a:cubicBezTo>
                    <a:pt x="693" y="364"/>
                    <a:pt x="693" y="364"/>
                    <a:pt x="693" y="364"/>
                  </a:cubicBezTo>
                  <a:cubicBezTo>
                    <a:pt x="693" y="405"/>
                    <a:pt x="693" y="405"/>
                    <a:pt x="693" y="405"/>
                  </a:cubicBezTo>
                  <a:cubicBezTo>
                    <a:pt x="653" y="405"/>
                    <a:pt x="653" y="405"/>
                    <a:pt x="653" y="405"/>
                  </a:cubicBezTo>
                  <a:lnTo>
                    <a:pt x="653" y="364"/>
                  </a:lnTo>
                  <a:close/>
                  <a:moveTo>
                    <a:pt x="653" y="435"/>
                  </a:moveTo>
                  <a:cubicBezTo>
                    <a:pt x="693" y="435"/>
                    <a:pt x="693" y="435"/>
                    <a:pt x="693" y="435"/>
                  </a:cubicBezTo>
                  <a:cubicBezTo>
                    <a:pt x="693" y="476"/>
                    <a:pt x="693" y="476"/>
                    <a:pt x="693" y="476"/>
                  </a:cubicBezTo>
                  <a:cubicBezTo>
                    <a:pt x="653" y="476"/>
                    <a:pt x="653" y="476"/>
                    <a:pt x="653" y="476"/>
                  </a:cubicBezTo>
                  <a:lnTo>
                    <a:pt x="653" y="435"/>
                  </a:lnTo>
                  <a:close/>
                  <a:moveTo>
                    <a:pt x="653" y="503"/>
                  </a:moveTo>
                  <a:cubicBezTo>
                    <a:pt x="693" y="503"/>
                    <a:pt x="693" y="503"/>
                    <a:pt x="693" y="503"/>
                  </a:cubicBezTo>
                  <a:cubicBezTo>
                    <a:pt x="693" y="544"/>
                    <a:pt x="693" y="544"/>
                    <a:pt x="693" y="544"/>
                  </a:cubicBezTo>
                  <a:cubicBezTo>
                    <a:pt x="653" y="544"/>
                    <a:pt x="653" y="544"/>
                    <a:pt x="653" y="544"/>
                  </a:cubicBezTo>
                  <a:lnTo>
                    <a:pt x="653" y="503"/>
                  </a:lnTo>
                  <a:close/>
                  <a:moveTo>
                    <a:pt x="655" y="282"/>
                  </a:moveTo>
                  <a:cubicBezTo>
                    <a:pt x="1538" y="282"/>
                    <a:pt x="1538" y="282"/>
                    <a:pt x="1538" y="282"/>
                  </a:cubicBezTo>
                  <a:cubicBezTo>
                    <a:pt x="1574" y="282"/>
                    <a:pt x="1603" y="254"/>
                    <a:pt x="1603" y="218"/>
                  </a:cubicBezTo>
                  <a:cubicBezTo>
                    <a:pt x="1603" y="65"/>
                    <a:pt x="1603" y="65"/>
                    <a:pt x="1603" y="65"/>
                  </a:cubicBezTo>
                  <a:cubicBezTo>
                    <a:pt x="1603" y="29"/>
                    <a:pt x="1574" y="0"/>
                    <a:pt x="1538" y="0"/>
                  </a:cubicBezTo>
                  <a:cubicBezTo>
                    <a:pt x="655" y="0"/>
                    <a:pt x="655" y="0"/>
                    <a:pt x="655" y="0"/>
                  </a:cubicBezTo>
                  <a:cubicBezTo>
                    <a:pt x="619" y="0"/>
                    <a:pt x="590" y="29"/>
                    <a:pt x="590" y="65"/>
                  </a:cubicBezTo>
                  <a:cubicBezTo>
                    <a:pt x="590" y="218"/>
                    <a:pt x="590" y="218"/>
                    <a:pt x="590" y="218"/>
                  </a:cubicBezTo>
                  <a:cubicBezTo>
                    <a:pt x="590" y="254"/>
                    <a:pt x="619" y="282"/>
                    <a:pt x="655" y="282"/>
                  </a:cubicBezTo>
                  <a:close/>
                  <a:moveTo>
                    <a:pt x="1464" y="90"/>
                  </a:moveTo>
                  <a:cubicBezTo>
                    <a:pt x="1492" y="90"/>
                    <a:pt x="1515" y="113"/>
                    <a:pt x="1515" y="141"/>
                  </a:cubicBezTo>
                  <a:cubicBezTo>
                    <a:pt x="1515" y="170"/>
                    <a:pt x="1492" y="192"/>
                    <a:pt x="1464" y="192"/>
                  </a:cubicBezTo>
                  <a:cubicBezTo>
                    <a:pt x="1436" y="192"/>
                    <a:pt x="1413" y="170"/>
                    <a:pt x="1413" y="141"/>
                  </a:cubicBezTo>
                  <a:cubicBezTo>
                    <a:pt x="1413" y="113"/>
                    <a:pt x="1436" y="90"/>
                    <a:pt x="1464" y="90"/>
                  </a:cubicBezTo>
                  <a:close/>
                  <a:moveTo>
                    <a:pt x="1100" y="52"/>
                  </a:moveTo>
                  <a:cubicBezTo>
                    <a:pt x="1140" y="52"/>
                    <a:pt x="1140" y="52"/>
                    <a:pt x="1140" y="52"/>
                  </a:cubicBezTo>
                  <a:cubicBezTo>
                    <a:pt x="1140" y="92"/>
                    <a:pt x="1140" y="92"/>
                    <a:pt x="1140" y="92"/>
                  </a:cubicBezTo>
                  <a:cubicBezTo>
                    <a:pt x="1100" y="92"/>
                    <a:pt x="1100" y="92"/>
                    <a:pt x="1100" y="92"/>
                  </a:cubicBezTo>
                  <a:lnTo>
                    <a:pt x="1100" y="52"/>
                  </a:lnTo>
                  <a:close/>
                  <a:moveTo>
                    <a:pt x="1100" y="123"/>
                  </a:moveTo>
                  <a:cubicBezTo>
                    <a:pt x="1140" y="123"/>
                    <a:pt x="1140" y="123"/>
                    <a:pt x="1140" y="123"/>
                  </a:cubicBezTo>
                  <a:cubicBezTo>
                    <a:pt x="1140" y="163"/>
                    <a:pt x="1140" y="163"/>
                    <a:pt x="1140" y="163"/>
                  </a:cubicBezTo>
                  <a:cubicBezTo>
                    <a:pt x="1100" y="163"/>
                    <a:pt x="1100" y="163"/>
                    <a:pt x="1100" y="163"/>
                  </a:cubicBezTo>
                  <a:lnTo>
                    <a:pt x="1100" y="123"/>
                  </a:lnTo>
                  <a:close/>
                  <a:moveTo>
                    <a:pt x="1100" y="191"/>
                  </a:moveTo>
                  <a:cubicBezTo>
                    <a:pt x="1140" y="191"/>
                    <a:pt x="1140" y="191"/>
                    <a:pt x="1140" y="191"/>
                  </a:cubicBezTo>
                  <a:cubicBezTo>
                    <a:pt x="1140" y="231"/>
                    <a:pt x="1140" y="231"/>
                    <a:pt x="1140" y="231"/>
                  </a:cubicBezTo>
                  <a:cubicBezTo>
                    <a:pt x="1100" y="231"/>
                    <a:pt x="1100" y="231"/>
                    <a:pt x="1100" y="231"/>
                  </a:cubicBezTo>
                  <a:lnTo>
                    <a:pt x="1100" y="191"/>
                  </a:lnTo>
                  <a:close/>
                  <a:moveTo>
                    <a:pt x="1025" y="52"/>
                  </a:moveTo>
                  <a:cubicBezTo>
                    <a:pt x="1066" y="52"/>
                    <a:pt x="1066" y="52"/>
                    <a:pt x="1066" y="52"/>
                  </a:cubicBezTo>
                  <a:cubicBezTo>
                    <a:pt x="1066" y="92"/>
                    <a:pt x="1066" y="92"/>
                    <a:pt x="1066" y="92"/>
                  </a:cubicBezTo>
                  <a:cubicBezTo>
                    <a:pt x="1025" y="92"/>
                    <a:pt x="1025" y="92"/>
                    <a:pt x="1025" y="92"/>
                  </a:cubicBezTo>
                  <a:lnTo>
                    <a:pt x="1025" y="52"/>
                  </a:lnTo>
                  <a:close/>
                  <a:moveTo>
                    <a:pt x="1025" y="123"/>
                  </a:moveTo>
                  <a:cubicBezTo>
                    <a:pt x="1066" y="123"/>
                    <a:pt x="1066" y="123"/>
                    <a:pt x="1066" y="123"/>
                  </a:cubicBezTo>
                  <a:cubicBezTo>
                    <a:pt x="1066" y="163"/>
                    <a:pt x="1066" y="163"/>
                    <a:pt x="1066" y="163"/>
                  </a:cubicBezTo>
                  <a:cubicBezTo>
                    <a:pt x="1025" y="163"/>
                    <a:pt x="1025" y="163"/>
                    <a:pt x="1025" y="163"/>
                  </a:cubicBezTo>
                  <a:lnTo>
                    <a:pt x="1025" y="123"/>
                  </a:lnTo>
                  <a:close/>
                  <a:moveTo>
                    <a:pt x="1025" y="191"/>
                  </a:moveTo>
                  <a:cubicBezTo>
                    <a:pt x="1066" y="191"/>
                    <a:pt x="1066" y="191"/>
                    <a:pt x="1066" y="191"/>
                  </a:cubicBezTo>
                  <a:cubicBezTo>
                    <a:pt x="1066" y="231"/>
                    <a:pt x="1066" y="231"/>
                    <a:pt x="1066" y="231"/>
                  </a:cubicBezTo>
                  <a:cubicBezTo>
                    <a:pt x="1025" y="231"/>
                    <a:pt x="1025" y="231"/>
                    <a:pt x="1025" y="231"/>
                  </a:cubicBezTo>
                  <a:lnTo>
                    <a:pt x="1025" y="191"/>
                  </a:lnTo>
                  <a:close/>
                  <a:moveTo>
                    <a:pt x="951" y="52"/>
                  </a:moveTo>
                  <a:cubicBezTo>
                    <a:pt x="992" y="52"/>
                    <a:pt x="992" y="52"/>
                    <a:pt x="992" y="52"/>
                  </a:cubicBezTo>
                  <a:cubicBezTo>
                    <a:pt x="992" y="92"/>
                    <a:pt x="992" y="92"/>
                    <a:pt x="992" y="92"/>
                  </a:cubicBezTo>
                  <a:cubicBezTo>
                    <a:pt x="951" y="92"/>
                    <a:pt x="951" y="92"/>
                    <a:pt x="951" y="92"/>
                  </a:cubicBezTo>
                  <a:lnTo>
                    <a:pt x="951" y="52"/>
                  </a:lnTo>
                  <a:close/>
                  <a:moveTo>
                    <a:pt x="951" y="123"/>
                  </a:moveTo>
                  <a:cubicBezTo>
                    <a:pt x="992" y="123"/>
                    <a:pt x="992" y="123"/>
                    <a:pt x="992" y="123"/>
                  </a:cubicBezTo>
                  <a:cubicBezTo>
                    <a:pt x="992" y="163"/>
                    <a:pt x="992" y="163"/>
                    <a:pt x="992" y="163"/>
                  </a:cubicBezTo>
                  <a:cubicBezTo>
                    <a:pt x="951" y="163"/>
                    <a:pt x="951" y="163"/>
                    <a:pt x="951" y="163"/>
                  </a:cubicBezTo>
                  <a:lnTo>
                    <a:pt x="951" y="123"/>
                  </a:lnTo>
                  <a:close/>
                  <a:moveTo>
                    <a:pt x="951" y="191"/>
                  </a:moveTo>
                  <a:cubicBezTo>
                    <a:pt x="992" y="191"/>
                    <a:pt x="992" y="191"/>
                    <a:pt x="992" y="191"/>
                  </a:cubicBezTo>
                  <a:cubicBezTo>
                    <a:pt x="992" y="231"/>
                    <a:pt x="992" y="231"/>
                    <a:pt x="992" y="231"/>
                  </a:cubicBezTo>
                  <a:cubicBezTo>
                    <a:pt x="951" y="231"/>
                    <a:pt x="951" y="231"/>
                    <a:pt x="951" y="231"/>
                  </a:cubicBezTo>
                  <a:lnTo>
                    <a:pt x="951" y="191"/>
                  </a:lnTo>
                  <a:close/>
                  <a:moveTo>
                    <a:pt x="877" y="52"/>
                  </a:moveTo>
                  <a:cubicBezTo>
                    <a:pt x="917" y="52"/>
                    <a:pt x="917" y="52"/>
                    <a:pt x="917" y="52"/>
                  </a:cubicBezTo>
                  <a:cubicBezTo>
                    <a:pt x="917" y="92"/>
                    <a:pt x="917" y="92"/>
                    <a:pt x="917" y="92"/>
                  </a:cubicBezTo>
                  <a:cubicBezTo>
                    <a:pt x="877" y="92"/>
                    <a:pt x="877" y="92"/>
                    <a:pt x="877" y="92"/>
                  </a:cubicBezTo>
                  <a:lnTo>
                    <a:pt x="877" y="52"/>
                  </a:lnTo>
                  <a:close/>
                  <a:moveTo>
                    <a:pt x="877" y="123"/>
                  </a:moveTo>
                  <a:cubicBezTo>
                    <a:pt x="917" y="123"/>
                    <a:pt x="917" y="123"/>
                    <a:pt x="917" y="123"/>
                  </a:cubicBezTo>
                  <a:cubicBezTo>
                    <a:pt x="917" y="163"/>
                    <a:pt x="917" y="163"/>
                    <a:pt x="917" y="163"/>
                  </a:cubicBezTo>
                  <a:cubicBezTo>
                    <a:pt x="877" y="163"/>
                    <a:pt x="877" y="163"/>
                    <a:pt x="877" y="163"/>
                  </a:cubicBezTo>
                  <a:lnTo>
                    <a:pt x="877" y="123"/>
                  </a:lnTo>
                  <a:close/>
                  <a:moveTo>
                    <a:pt x="877" y="191"/>
                  </a:moveTo>
                  <a:cubicBezTo>
                    <a:pt x="917" y="191"/>
                    <a:pt x="917" y="191"/>
                    <a:pt x="917" y="191"/>
                  </a:cubicBezTo>
                  <a:cubicBezTo>
                    <a:pt x="917" y="231"/>
                    <a:pt x="917" y="231"/>
                    <a:pt x="917" y="231"/>
                  </a:cubicBezTo>
                  <a:cubicBezTo>
                    <a:pt x="877" y="231"/>
                    <a:pt x="877" y="231"/>
                    <a:pt x="877" y="231"/>
                  </a:cubicBezTo>
                  <a:lnTo>
                    <a:pt x="877" y="191"/>
                  </a:lnTo>
                  <a:close/>
                  <a:moveTo>
                    <a:pt x="802" y="52"/>
                  </a:moveTo>
                  <a:cubicBezTo>
                    <a:pt x="842" y="52"/>
                    <a:pt x="842" y="52"/>
                    <a:pt x="842" y="52"/>
                  </a:cubicBezTo>
                  <a:cubicBezTo>
                    <a:pt x="842" y="92"/>
                    <a:pt x="842" y="92"/>
                    <a:pt x="842" y="92"/>
                  </a:cubicBezTo>
                  <a:cubicBezTo>
                    <a:pt x="802" y="92"/>
                    <a:pt x="802" y="92"/>
                    <a:pt x="802" y="92"/>
                  </a:cubicBezTo>
                  <a:lnTo>
                    <a:pt x="802" y="52"/>
                  </a:lnTo>
                  <a:close/>
                  <a:moveTo>
                    <a:pt x="802" y="123"/>
                  </a:moveTo>
                  <a:cubicBezTo>
                    <a:pt x="842" y="123"/>
                    <a:pt x="842" y="123"/>
                    <a:pt x="842" y="123"/>
                  </a:cubicBezTo>
                  <a:cubicBezTo>
                    <a:pt x="842" y="163"/>
                    <a:pt x="842" y="163"/>
                    <a:pt x="842" y="163"/>
                  </a:cubicBezTo>
                  <a:cubicBezTo>
                    <a:pt x="802" y="163"/>
                    <a:pt x="802" y="163"/>
                    <a:pt x="802" y="163"/>
                  </a:cubicBezTo>
                  <a:lnTo>
                    <a:pt x="802" y="123"/>
                  </a:lnTo>
                  <a:close/>
                  <a:moveTo>
                    <a:pt x="802" y="191"/>
                  </a:moveTo>
                  <a:cubicBezTo>
                    <a:pt x="842" y="191"/>
                    <a:pt x="842" y="191"/>
                    <a:pt x="842" y="191"/>
                  </a:cubicBezTo>
                  <a:cubicBezTo>
                    <a:pt x="842" y="231"/>
                    <a:pt x="842" y="231"/>
                    <a:pt x="842" y="231"/>
                  </a:cubicBezTo>
                  <a:cubicBezTo>
                    <a:pt x="802" y="231"/>
                    <a:pt x="802" y="231"/>
                    <a:pt x="802" y="231"/>
                  </a:cubicBezTo>
                  <a:lnTo>
                    <a:pt x="802" y="191"/>
                  </a:lnTo>
                  <a:close/>
                  <a:moveTo>
                    <a:pt x="727" y="52"/>
                  </a:moveTo>
                  <a:cubicBezTo>
                    <a:pt x="768" y="52"/>
                    <a:pt x="768" y="52"/>
                    <a:pt x="768" y="52"/>
                  </a:cubicBezTo>
                  <a:cubicBezTo>
                    <a:pt x="768" y="92"/>
                    <a:pt x="768" y="92"/>
                    <a:pt x="768" y="92"/>
                  </a:cubicBezTo>
                  <a:cubicBezTo>
                    <a:pt x="727" y="92"/>
                    <a:pt x="727" y="92"/>
                    <a:pt x="727" y="92"/>
                  </a:cubicBezTo>
                  <a:lnTo>
                    <a:pt x="727" y="52"/>
                  </a:lnTo>
                  <a:close/>
                  <a:moveTo>
                    <a:pt x="727" y="123"/>
                  </a:moveTo>
                  <a:cubicBezTo>
                    <a:pt x="768" y="123"/>
                    <a:pt x="768" y="123"/>
                    <a:pt x="768" y="123"/>
                  </a:cubicBezTo>
                  <a:cubicBezTo>
                    <a:pt x="768" y="163"/>
                    <a:pt x="768" y="163"/>
                    <a:pt x="768" y="163"/>
                  </a:cubicBezTo>
                  <a:cubicBezTo>
                    <a:pt x="727" y="163"/>
                    <a:pt x="727" y="163"/>
                    <a:pt x="727" y="163"/>
                  </a:cubicBezTo>
                  <a:lnTo>
                    <a:pt x="727" y="123"/>
                  </a:lnTo>
                  <a:close/>
                  <a:moveTo>
                    <a:pt x="727" y="191"/>
                  </a:moveTo>
                  <a:cubicBezTo>
                    <a:pt x="768" y="191"/>
                    <a:pt x="768" y="191"/>
                    <a:pt x="768" y="191"/>
                  </a:cubicBezTo>
                  <a:cubicBezTo>
                    <a:pt x="768" y="231"/>
                    <a:pt x="768" y="231"/>
                    <a:pt x="768" y="231"/>
                  </a:cubicBezTo>
                  <a:cubicBezTo>
                    <a:pt x="727" y="231"/>
                    <a:pt x="727" y="231"/>
                    <a:pt x="727" y="231"/>
                  </a:cubicBezTo>
                  <a:lnTo>
                    <a:pt x="727" y="191"/>
                  </a:lnTo>
                  <a:close/>
                  <a:moveTo>
                    <a:pt x="653" y="52"/>
                  </a:moveTo>
                  <a:cubicBezTo>
                    <a:pt x="693" y="52"/>
                    <a:pt x="693" y="52"/>
                    <a:pt x="693" y="52"/>
                  </a:cubicBezTo>
                  <a:cubicBezTo>
                    <a:pt x="693" y="92"/>
                    <a:pt x="693" y="92"/>
                    <a:pt x="693" y="92"/>
                  </a:cubicBezTo>
                  <a:cubicBezTo>
                    <a:pt x="653" y="92"/>
                    <a:pt x="653" y="92"/>
                    <a:pt x="653" y="92"/>
                  </a:cubicBezTo>
                  <a:lnTo>
                    <a:pt x="653" y="52"/>
                  </a:lnTo>
                  <a:close/>
                  <a:moveTo>
                    <a:pt x="653" y="123"/>
                  </a:moveTo>
                  <a:cubicBezTo>
                    <a:pt x="693" y="123"/>
                    <a:pt x="693" y="123"/>
                    <a:pt x="693" y="123"/>
                  </a:cubicBezTo>
                  <a:cubicBezTo>
                    <a:pt x="693" y="163"/>
                    <a:pt x="693" y="163"/>
                    <a:pt x="693" y="163"/>
                  </a:cubicBezTo>
                  <a:cubicBezTo>
                    <a:pt x="653" y="163"/>
                    <a:pt x="653" y="163"/>
                    <a:pt x="653" y="163"/>
                  </a:cubicBezTo>
                  <a:lnTo>
                    <a:pt x="653" y="123"/>
                  </a:lnTo>
                  <a:close/>
                  <a:moveTo>
                    <a:pt x="653" y="191"/>
                  </a:moveTo>
                  <a:cubicBezTo>
                    <a:pt x="693" y="191"/>
                    <a:pt x="693" y="191"/>
                    <a:pt x="693" y="191"/>
                  </a:cubicBezTo>
                  <a:cubicBezTo>
                    <a:pt x="693" y="231"/>
                    <a:pt x="693" y="231"/>
                    <a:pt x="693" y="231"/>
                  </a:cubicBezTo>
                  <a:cubicBezTo>
                    <a:pt x="653" y="231"/>
                    <a:pt x="653" y="231"/>
                    <a:pt x="653" y="231"/>
                  </a:cubicBezTo>
                  <a:lnTo>
                    <a:pt x="653" y="191"/>
                  </a:lnTo>
                  <a:close/>
                  <a:moveTo>
                    <a:pt x="1345" y="2036"/>
                  </a:moveTo>
                  <a:cubicBezTo>
                    <a:pt x="1339" y="2029"/>
                    <a:pt x="1325" y="2023"/>
                    <a:pt x="1315" y="2023"/>
                  </a:cubicBezTo>
                  <a:cubicBezTo>
                    <a:pt x="878" y="2023"/>
                    <a:pt x="878" y="2023"/>
                    <a:pt x="878" y="2023"/>
                  </a:cubicBezTo>
                  <a:cubicBezTo>
                    <a:pt x="868" y="2023"/>
                    <a:pt x="855" y="2029"/>
                    <a:pt x="848" y="2036"/>
                  </a:cubicBezTo>
                  <a:cubicBezTo>
                    <a:pt x="761" y="2138"/>
                    <a:pt x="761" y="2138"/>
                    <a:pt x="761" y="2138"/>
                  </a:cubicBezTo>
                  <a:cubicBezTo>
                    <a:pt x="755" y="2146"/>
                    <a:pt x="749" y="2160"/>
                    <a:pt x="749" y="2170"/>
                  </a:cubicBezTo>
                  <a:cubicBezTo>
                    <a:pt x="749" y="2179"/>
                    <a:pt x="749" y="2179"/>
                    <a:pt x="749" y="2179"/>
                  </a:cubicBezTo>
                  <a:cubicBezTo>
                    <a:pt x="749" y="2189"/>
                    <a:pt x="757" y="2197"/>
                    <a:pt x="767" y="2197"/>
                  </a:cubicBezTo>
                  <a:cubicBezTo>
                    <a:pt x="1426" y="2197"/>
                    <a:pt x="1426" y="2197"/>
                    <a:pt x="1426" y="2197"/>
                  </a:cubicBezTo>
                  <a:cubicBezTo>
                    <a:pt x="1436" y="2197"/>
                    <a:pt x="1444" y="2189"/>
                    <a:pt x="1444" y="2179"/>
                  </a:cubicBezTo>
                  <a:cubicBezTo>
                    <a:pt x="1444" y="2170"/>
                    <a:pt x="1444" y="2170"/>
                    <a:pt x="1444" y="2170"/>
                  </a:cubicBezTo>
                  <a:cubicBezTo>
                    <a:pt x="1444" y="2160"/>
                    <a:pt x="1439" y="2146"/>
                    <a:pt x="1432" y="2138"/>
                  </a:cubicBezTo>
                  <a:lnTo>
                    <a:pt x="1345" y="2036"/>
                  </a:lnTo>
                  <a:close/>
                  <a:moveTo>
                    <a:pt x="2182" y="1590"/>
                  </a:moveTo>
                  <a:cubicBezTo>
                    <a:pt x="2095" y="1488"/>
                    <a:pt x="2095" y="1488"/>
                    <a:pt x="2095" y="1488"/>
                  </a:cubicBezTo>
                  <a:cubicBezTo>
                    <a:pt x="2088" y="1480"/>
                    <a:pt x="2075" y="1474"/>
                    <a:pt x="2065" y="1474"/>
                  </a:cubicBezTo>
                  <a:cubicBezTo>
                    <a:pt x="1627" y="1474"/>
                    <a:pt x="1627" y="1474"/>
                    <a:pt x="1627" y="1474"/>
                  </a:cubicBezTo>
                  <a:cubicBezTo>
                    <a:pt x="1617" y="1474"/>
                    <a:pt x="1604" y="1480"/>
                    <a:pt x="1597" y="1488"/>
                  </a:cubicBezTo>
                  <a:cubicBezTo>
                    <a:pt x="1510" y="1590"/>
                    <a:pt x="1510" y="1590"/>
                    <a:pt x="1510" y="1590"/>
                  </a:cubicBezTo>
                  <a:cubicBezTo>
                    <a:pt x="1504" y="1598"/>
                    <a:pt x="1499" y="1612"/>
                    <a:pt x="1499" y="1622"/>
                  </a:cubicBezTo>
                  <a:cubicBezTo>
                    <a:pt x="1499" y="1630"/>
                    <a:pt x="1499" y="1630"/>
                    <a:pt x="1499" y="1630"/>
                  </a:cubicBezTo>
                  <a:cubicBezTo>
                    <a:pt x="1499" y="1640"/>
                    <a:pt x="1507" y="1649"/>
                    <a:pt x="1517" y="1649"/>
                  </a:cubicBezTo>
                  <a:cubicBezTo>
                    <a:pt x="2175" y="1649"/>
                    <a:pt x="2175" y="1649"/>
                    <a:pt x="2175" y="1649"/>
                  </a:cubicBezTo>
                  <a:cubicBezTo>
                    <a:pt x="2185" y="1649"/>
                    <a:pt x="2193" y="1640"/>
                    <a:pt x="2193" y="1630"/>
                  </a:cubicBezTo>
                  <a:cubicBezTo>
                    <a:pt x="2193" y="1622"/>
                    <a:pt x="2193" y="1622"/>
                    <a:pt x="2193" y="1622"/>
                  </a:cubicBezTo>
                  <a:cubicBezTo>
                    <a:pt x="2193" y="1612"/>
                    <a:pt x="2188" y="1598"/>
                    <a:pt x="2182" y="1590"/>
                  </a:cubicBezTo>
                  <a:close/>
                  <a:moveTo>
                    <a:pt x="176" y="1449"/>
                  </a:moveTo>
                  <a:cubicBezTo>
                    <a:pt x="519" y="1449"/>
                    <a:pt x="519" y="1449"/>
                    <a:pt x="519" y="1449"/>
                  </a:cubicBezTo>
                  <a:cubicBezTo>
                    <a:pt x="559" y="1449"/>
                    <a:pt x="591" y="1417"/>
                    <a:pt x="591" y="1377"/>
                  </a:cubicBezTo>
                  <a:cubicBezTo>
                    <a:pt x="591" y="1322"/>
                    <a:pt x="591" y="1322"/>
                    <a:pt x="591" y="1322"/>
                  </a:cubicBezTo>
                  <a:cubicBezTo>
                    <a:pt x="920" y="1322"/>
                    <a:pt x="920" y="1322"/>
                    <a:pt x="920" y="1322"/>
                  </a:cubicBezTo>
                  <a:cubicBezTo>
                    <a:pt x="936" y="1388"/>
                    <a:pt x="990" y="1440"/>
                    <a:pt x="1057" y="1455"/>
                  </a:cubicBezTo>
                  <a:cubicBezTo>
                    <a:pt x="1057" y="1617"/>
                    <a:pt x="1057" y="1617"/>
                    <a:pt x="1057" y="1617"/>
                  </a:cubicBezTo>
                  <a:cubicBezTo>
                    <a:pt x="925" y="1617"/>
                    <a:pt x="925" y="1617"/>
                    <a:pt x="925" y="1617"/>
                  </a:cubicBezTo>
                  <a:cubicBezTo>
                    <a:pt x="885" y="1617"/>
                    <a:pt x="853" y="1650"/>
                    <a:pt x="853" y="1690"/>
                  </a:cubicBezTo>
                  <a:cubicBezTo>
                    <a:pt x="853" y="1925"/>
                    <a:pt x="853" y="1925"/>
                    <a:pt x="853" y="1925"/>
                  </a:cubicBezTo>
                  <a:cubicBezTo>
                    <a:pt x="853" y="1965"/>
                    <a:pt x="885" y="1997"/>
                    <a:pt x="925" y="1997"/>
                  </a:cubicBezTo>
                  <a:cubicBezTo>
                    <a:pt x="1268" y="1997"/>
                    <a:pt x="1268" y="1997"/>
                    <a:pt x="1268" y="1997"/>
                  </a:cubicBezTo>
                  <a:cubicBezTo>
                    <a:pt x="1308" y="1997"/>
                    <a:pt x="1341" y="1965"/>
                    <a:pt x="1341" y="1925"/>
                  </a:cubicBezTo>
                  <a:cubicBezTo>
                    <a:pt x="1341" y="1690"/>
                    <a:pt x="1341" y="1690"/>
                    <a:pt x="1341" y="1690"/>
                  </a:cubicBezTo>
                  <a:cubicBezTo>
                    <a:pt x="1341" y="1650"/>
                    <a:pt x="1308" y="1617"/>
                    <a:pt x="1268" y="1617"/>
                  </a:cubicBezTo>
                  <a:cubicBezTo>
                    <a:pt x="1137" y="1617"/>
                    <a:pt x="1137" y="1617"/>
                    <a:pt x="1137" y="1617"/>
                  </a:cubicBezTo>
                  <a:cubicBezTo>
                    <a:pt x="1137" y="1455"/>
                    <a:pt x="1137" y="1455"/>
                    <a:pt x="1137" y="1455"/>
                  </a:cubicBezTo>
                  <a:cubicBezTo>
                    <a:pt x="1204" y="1440"/>
                    <a:pt x="1257" y="1388"/>
                    <a:pt x="1273" y="1322"/>
                  </a:cubicBezTo>
                  <a:cubicBezTo>
                    <a:pt x="1602" y="1322"/>
                    <a:pt x="1602" y="1322"/>
                    <a:pt x="1602" y="1322"/>
                  </a:cubicBezTo>
                  <a:cubicBezTo>
                    <a:pt x="1602" y="1377"/>
                    <a:pt x="1602" y="1377"/>
                    <a:pt x="1602" y="1377"/>
                  </a:cubicBezTo>
                  <a:cubicBezTo>
                    <a:pt x="1602" y="1417"/>
                    <a:pt x="1634" y="1449"/>
                    <a:pt x="1675" y="1449"/>
                  </a:cubicBezTo>
                  <a:cubicBezTo>
                    <a:pt x="2018" y="1449"/>
                    <a:pt x="2018" y="1449"/>
                    <a:pt x="2018" y="1449"/>
                  </a:cubicBezTo>
                  <a:cubicBezTo>
                    <a:pt x="2058" y="1449"/>
                    <a:pt x="2090" y="1417"/>
                    <a:pt x="2090" y="1377"/>
                  </a:cubicBezTo>
                  <a:cubicBezTo>
                    <a:pt x="2090" y="1142"/>
                    <a:pt x="2090" y="1142"/>
                    <a:pt x="2090" y="1142"/>
                  </a:cubicBezTo>
                  <a:cubicBezTo>
                    <a:pt x="2090" y="1102"/>
                    <a:pt x="2058" y="1069"/>
                    <a:pt x="2018" y="1069"/>
                  </a:cubicBezTo>
                  <a:cubicBezTo>
                    <a:pt x="1675" y="1069"/>
                    <a:pt x="1675" y="1069"/>
                    <a:pt x="1675" y="1069"/>
                  </a:cubicBezTo>
                  <a:cubicBezTo>
                    <a:pt x="1634" y="1069"/>
                    <a:pt x="1602" y="1102"/>
                    <a:pt x="1602" y="1142"/>
                  </a:cubicBezTo>
                  <a:cubicBezTo>
                    <a:pt x="1602" y="1242"/>
                    <a:pt x="1602" y="1242"/>
                    <a:pt x="1602" y="1242"/>
                  </a:cubicBezTo>
                  <a:cubicBezTo>
                    <a:pt x="1275" y="1242"/>
                    <a:pt x="1275" y="1242"/>
                    <a:pt x="1275" y="1242"/>
                  </a:cubicBezTo>
                  <a:cubicBezTo>
                    <a:pt x="1262" y="1176"/>
                    <a:pt x="1214" y="1122"/>
                    <a:pt x="1150" y="1103"/>
                  </a:cubicBezTo>
                  <a:cubicBezTo>
                    <a:pt x="1150" y="908"/>
                    <a:pt x="1150" y="908"/>
                    <a:pt x="1150" y="908"/>
                  </a:cubicBezTo>
                  <a:cubicBezTo>
                    <a:pt x="1538" y="908"/>
                    <a:pt x="1538" y="908"/>
                    <a:pt x="1538" y="908"/>
                  </a:cubicBezTo>
                  <a:cubicBezTo>
                    <a:pt x="1574" y="908"/>
                    <a:pt x="1603" y="879"/>
                    <a:pt x="1603" y="843"/>
                  </a:cubicBezTo>
                  <a:cubicBezTo>
                    <a:pt x="1603" y="690"/>
                    <a:pt x="1603" y="690"/>
                    <a:pt x="1603" y="690"/>
                  </a:cubicBezTo>
                  <a:cubicBezTo>
                    <a:pt x="1603" y="654"/>
                    <a:pt x="1574" y="625"/>
                    <a:pt x="1538" y="625"/>
                  </a:cubicBezTo>
                  <a:cubicBezTo>
                    <a:pt x="655" y="625"/>
                    <a:pt x="655" y="625"/>
                    <a:pt x="655" y="625"/>
                  </a:cubicBezTo>
                  <a:cubicBezTo>
                    <a:pt x="619" y="625"/>
                    <a:pt x="590" y="654"/>
                    <a:pt x="590" y="690"/>
                  </a:cubicBezTo>
                  <a:cubicBezTo>
                    <a:pt x="590" y="843"/>
                    <a:pt x="590" y="843"/>
                    <a:pt x="590" y="843"/>
                  </a:cubicBezTo>
                  <a:cubicBezTo>
                    <a:pt x="590" y="879"/>
                    <a:pt x="619" y="908"/>
                    <a:pt x="655" y="908"/>
                  </a:cubicBezTo>
                  <a:cubicBezTo>
                    <a:pt x="1043" y="908"/>
                    <a:pt x="1043" y="908"/>
                    <a:pt x="1043" y="908"/>
                  </a:cubicBezTo>
                  <a:cubicBezTo>
                    <a:pt x="1043" y="1103"/>
                    <a:pt x="1043" y="1103"/>
                    <a:pt x="1043" y="1103"/>
                  </a:cubicBezTo>
                  <a:cubicBezTo>
                    <a:pt x="980" y="1122"/>
                    <a:pt x="931" y="1176"/>
                    <a:pt x="918" y="1242"/>
                  </a:cubicBezTo>
                  <a:cubicBezTo>
                    <a:pt x="591" y="1242"/>
                    <a:pt x="591" y="1242"/>
                    <a:pt x="591" y="1242"/>
                  </a:cubicBezTo>
                  <a:cubicBezTo>
                    <a:pt x="591" y="1142"/>
                    <a:pt x="591" y="1142"/>
                    <a:pt x="591" y="1142"/>
                  </a:cubicBezTo>
                  <a:cubicBezTo>
                    <a:pt x="591" y="1102"/>
                    <a:pt x="559" y="1069"/>
                    <a:pt x="519" y="1069"/>
                  </a:cubicBezTo>
                  <a:cubicBezTo>
                    <a:pt x="176" y="1069"/>
                    <a:pt x="176" y="1069"/>
                    <a:pt x="176" y="1069"/>
                  </a:cubicBezTo>
                  <a:cubicBezTo>
                    <a:pt x="136" y="1069"/>
                    <a:pt x="103" y="1102"/>
                    <a:pt x="103" y="1142"/>
                  </a:cubicBezTo>
                  <a:cubicBezTo>
                    <a:pt x="103" y="1377"/>
                    <a:pt x="103" y="1377"/>
                    <a:pt x="103" y="1377"/>
                  </a:cubicBezTo>
                  <a:cubicBezTo>
                    <a:pt x="103" y="1417"/>
                    <a:pt x="136" y="1449"/>
                    <a:pt x="176" y="1449"/>
                  </a:cubicBezTo>
                  <a:close/>
                  <a:moveTo>
                    <a:pt x="1644" y="1142"/>
                  </a:moveTo>
                  <a:cubicBezTo>
                    <a:pt x="1644" y="1125"/>
                    <a:pt x="1658" y="1111"/>
                    <a:pt x="1675" y="1111"/>
                  </a:cubicBezTo>
                  <a:cubicBezTo>
                    <a:pt x="2018" y="1111"/>
                    <a:pt x="2018" y="1111"/>
                    <a:pt x="2018" y="1111"/>
                  </a:cubicBezTo>
                  <a:cubicBezTo>
                    <a:pt x="2034" y="1111"/>
                    <a:pt x="2048" y="1125"/>
                    <a:pt x="2048" y="1142"/>
                  </a:cubicBezTo>
                  <a:cubicBezTo>
                    <a:pt x="2048" y="1377"/>
                    <a:pt x="2048" y="1377"/>
                    <a:pt x="2048" y="1377"/>
                  </a:cubicBezTo>
                  <a:cubicBezTo>
                    <a:pt x="2048" y="1393"/>
                    <a:pt x="2034" y="1407"/>
                    <a:pt x="2018" y="1407"/>
                  </a:cubicBezTo>
                  <a:cubicBezTo>
                    <a:pt x="1675" y="1407"/>
                    <a:pt x="1675" y="1407"/>
                    <a:pt x="1675" y="1407"/>
                  </a:cubicBezTo>
                  <a:cubicBezTo>
                    <a:pt x="1658" y="1407"/>
                    <a:pt x="1644" y="1393"/>
                    <a:pt x="1644" y="1377"/>
                  </a:cubicBezTo>
                  <a:lnTo>
                    <a:pt x="1644" y="1142"/>
                  </a:lnTo>
                  <a:close/>
                  <a:moveTo>
                    <a:pt x="1464" y="715"/>
                  </a:moveTo>
                  <a:cubicBezTo>
                    <a:pt x="1492" y="715"/>
                    <a:pt x="1515" y="738"/>
                    <a:pt x="1515" y="766"/>
                  </a:cubicBezTo>
                  <a:cubicBezTo>
                    <a:pt x="1515" y="795"/>
                    <a:pt x="1492" y="818"/>
                    <a:pt x="1464" y="818"/>
                  </a:cubicBezTo>
                  <a:cubicBezTo>
                    <a:pt x="1436" y="818"/>
                    <a:pt x="1413" y="795"/>
                    <a:pt x="1413" y="766"/>
                  </a:cubicBezTo>
                  <a:cubicBezTo>
                    <a:pt x="1413" y="738"/>
                    <a:pt x="1436" y="715"/>
                    <a:pt x="1464" y="715"/>
                  </a:cubicBezTo>
                  <a:close/>
                  <a:moveTo>
                    <a:pt x="1268" y="1660"/>
                  </a:moveTo>
                  <a:cubicBezTo>
                    <a:pt x="1285" y="1660"/>
                    <a:pt x="1298" y="1673"/>
                    <a:pt x="1298" y="1690"/>
                  </a:cubicBezTo>
                  <a:cubicBezTo>
                    <a:pt x="1298" y="1925"/>
                    <a:pt x="1298" y="1925"/>
                    <a:pt x="1298" y="1925"/>
                  </a:cubicBezTo>
                  <a:cubicBezTo>
                    <a:pt x="1298" y="1942"/>
                    <a:pt x="1285" y="1955"/>
                    <a:pt x="1268" y="1955"/>
                  </a:cubicBezTo>
                  <a:cubicBezTo>
                    <a:pt x="925" y="1955"/>
                    <a:pt x="925" y="1955"/>
                    <a:pt x="925" y="1955"/>
                  </a:cubicBezTo>
                  <a:cubicBezTo>
                    <a:pt x="908" y="1955"/>
                    <a:pt x="895" y="1942"/>
                    <a:pt x="895" y="1925"/>
                  </a:cubicBezTo>
                  <a:cubicBezTo>
                    <a:pt x="895" y="1690"/>
                    <a:pt x="895" y="1690"/>
                    <a:pt x="895" y="1690"/>
                  </a:cubicBezTo>
                  <a:cubicBezTo>
                    <a:pt x="895" y="1673"/>
                    <a:pt x="908" y="1660"/>
                    <a:pt x="925" y="1660"/>
                  </a:cubicBezTo>
                  <a:lnTo>
                    <a:pt x="1268" y="1660"/>
                  </a:lnTo>
                  <a:close/>
                  <a:moveTo>
                    <a:pt x="1100" y="677"/>
                  </a:moveTo>
                  <a:cubicBezTo>
                    <a:pt x="1140" y="677"/>
                    <a:pt x="1140" y="677"/>
                    <a:pt x="1140" y="677"/>
                  </a:cubicBezTo>
                  <a:cubicBezTo>
                    <a:pt x="1140" y="717"/>
                    <a:pt x="1140" y="717"/>
                    <a:pt x="1140" y="717"/>
                  </a:cubicBezTo>
                  <a:cubicBezTo>
                    <a:pt x="1100" y="717"/>
                    <a:pt x="1100" y="717"/>
                    <a:pt x="1100" y="717"/>
                  </a:cubicBezTo>
                  <a:lnTo>
                    <a:pt x="1100" y="677"/>
                  </a:lnTo>
                  <a:close/>
                  <a:moveTo>
                    <a:pt x="1100" y="748"/>
                  </a:moveTo>
                  <a:cubicBezTo>
                    <a:pt x="1140" y="748"/>
                    <a:pt x="1140" y="748"/>
                    <a:pt x="1140" y="748"/>
                  </a:cubicBezTo>
                  <a:cubicBezTo>
                    <a:pt x="1140" y="788"/>
                    <a:pt x="1140" y="788"/>
                    <a:pt x="1140" y="788"/>
                  </a:cubicBezTo>
                  <a:cubicBezTo>
                    <a:pt x="1100" y="788"/>
                    <a:pt x="1100" y="788"/>
                    <a:pt x="1100" y="788"/>
                  </a:cubicBezTo>
                  <a:lnTo>
                    <a:pt x="1100" y="748"/>
                  </a:lnTo>
                  <a:close/>
                  <a:moveTo>
                    <a:pt x="1100" y="816"/>
                  </a:moveTo>
                  <a:cubicBezTo>
                    <a:pt x="1140" y="816"/>
                    <a:pt x="1140" y="816"/>
                    <a:pt x="1140" y="816"/>
                  </a:cubicBezTo>
                  <a:cubicBezTo>
                    <a:pt x="1140" y="856"/>
                    <a:pt x="1140" y="856"/>
                    <a:pt x="1140" y="856"/>
                  </a:cubicBezTo>
                  <a:cubicBezTo>
                    <a:pt x="1100" y="856"/>
                    <a:pt x="1100" y="856"/>
                    <a:pt x="1100" y="856"/>
                  </a:cubicBezTo>
                  <a:lnTo>
                    <a:pt x="1100" y="816"/>
                  </a:lnTo>
                  <a:close/>
                  <a:moveTo>
                    <a:pt x="1025" y="677"/>
                  </a:moveTo>
                  <a:cubicBezTo>
                    <a:pt x="1066" y="677"/>
                    <a:pt x="1066" y="677"/>
                    <a:pt x="1066" y="677"/>
                  </a:cubicBezTo>
                  <a:cubicBezTo>
                    <a:pt x="1066" y="717"/>
                    <a:pt x="1066" y="717"/>
                    <a:pt x="1066" y="717"/>
                  </a:cubicBezTo>
                  <a:cubicBezTo>
                    <a:pt x="1025" y="717"/>
                    <a:pt x="1025" y="717"/>
                    <a:pt x="1025" y="717"/>
                  </a:cubicBezTo>
                  <a:lnTo>
                    <a:pt x="1025" y="677"/>
                  </a:lnTo>
                  <a:close/>
                  <a:moveTo>
                    <a:pt x="1025" y="748"/>
                  </a:moveTo>
                  <a:cubicBezTo>
                    <a:pt x="1066" y="748"/>
                    <a:pt x="1066" y="748"/>
                    <a:pt x="1066" y="748"/>
                  </a:cubicBezTo>
                  <a:cubicBezTo>
                    <a:pt x="1066" y="788"/>
                    <a:pt x="1066" y="788"/>
                    <a:pt x="1066" y="788"/>
                  </a:cubicBezTo>
                  <a:cubicBezTo>
                    <a:pt x="1025" y="788"/>
                    <a:pt x="1025" y="788"/>
                    <a:pt x="1025" y="788"/>
                  </a:cubicBezTo>
                  <a:lnTo>
                    <a:pt x="1025" y="748"/>
                  </a:lnTo>
                  <a:close/>
                  <a:moveTo>
                    <a:pt x="693" y="856"/>
                  </a:moveTo>
                  <a:cubicBezTo>
                    <a:pt x="653" y="856"/>
                    <a:pt x="653" y="856"/>
                    <a:pt x="653" y="856"/>
                  </a:cubicBezTo>
                  <a:cubicBezTo>
                    <a:pt x="653" y="816"/>
                    <a:pt x="653" y="816"/>
                    <a:pt x="653" y="816"/>
                  </a:cubicBezTo>
                  <a:cubicBezTo>
                    <a:pt x="693" y="816"/>
                    <a:pt x="693" y="816"/>
                    <a:pt x="693" y="816"/>
                  </a:cubicBezTo>
                  <a:lnTo>
                    <a:pt x="693" y="856"/>
                  </a:lnTo>
                  <a:close/>
                  <a:moveTo>
                    <a:pt x="693" y="788"/>
                  </a:moveTo>
                  <a:cubicBezTo>
                    <a:pt x="653" y="788"/>
                    <a:pt x="653" y="788"/>
                    <a:pt x="653" y="788"/>
                  </a:cubicBezTo>
                  <a:cubicBezTo>
                    <a:pt x="653" y="748"/>
                    <a:pt x="653" y="748"/>
                    <a:pt x="653" y="748"/>
                  </a:cubicBezTo>
                  <a:cubicBezTo>
                    <a:pt x="693" y="748"/>
                    <a:pt x="693" y="748"/>
                    <a:pt x="693" y="748"/>
                  </a:cubicBezTo>
                  <a:lnTo>
                    <a:pt x="693" y="788"/>
                  </a:lnTo>
                  <a:close/>
                  <a:moveTo>
                    <a:pt x="693" y="717"/>
                  </a:moveTo>
                  <a:cubicBezTo>
                    <a:pt x="653" y="717"/>
                    <a:pt x="653" y="717"/>
                    <a:pt x="653" y="717"/>
                  </a:cubicBezTo>
                  <a:cubicBezTo>
                    <a:pt x="653" y="677"/>
                    <a:pt x="653" y="677"/>
                    <a:pt x="653" y="677"/>
                  </a:cubicBezTo>
                  <a:cubicBezTo>
                    <a:pt x="693" y="677"/>
                    <a:pt x="693" y="677"/>
                    <a:pt x="693" y="677"/>
                  </a:cubicBezTo>
                  <a:lnTo>
                    <a:pt x="693" y="717"/>
                  </a:lnTo>
                  <a:close/>
                  <a:moveTo>
                    <a:pt x="768" y="856"/>
                  </a:moveTo>
                  <a:cubicBezTo>
                    <a:pt x="727" y="856"/>
                    <a:pt x="727" y="856"/>
                    <a:pt x="727" y="856"/>
                  </a:cubicBezTo>
                  <a:cubicBezTo>
                    <a:pt x="727" y="816"/>
                    <a:pt x="727" y="816"/>
                    <a:pt x="727" y="816"/>
                  </a:cubicBezTo>
                  <a:cubicBezTo>
                    <a:pt x="768" y="816"/>
                    <a:pt x="768" y="816"/>
                    <a:pt x="768" y="816"/>
                  </a:cubicBezTo>
                  <a:lnTo>
                    <a:pt x="768" y="856"/>
                  </a:lnTo>
                  <a:close/>
                  <a:moveTo>
                    <a:pt x="768" y="788"/>
                  </a:moveTo>
                  <a:cubicBezTo>
                    <a:pt x="727" y="788"/>
                    <a:pt x="727" y="788"/>
                    <a:pt x="727" y="788"/>
                  </a:cubicBezTo>
                  <a:cubicBezTo>
                    <a:pt x="727" y="748"/>
                    <a:pt x="727" y="748"/>
                    <a:pt x="727" y="748"/>
                  </a:cubicBezTo>
                  <a:cubicBezTo>
                    <a:pt x="768" y="748"/>
                    <a:pt x="768" y="748"/>
                    <a:pt x="768" y="748"/>
                  </a:cubicBezTo>
                  <a:lnTo>
                    <a:pt x="768" y="788"/>
                  </a:lnTo>
                  <a:close/>
                  <a:moveTo>
                    <a:pt x="768" y="717"/>
                  </a:moveTo>
                  <a:cubicBezTo>
                    <a:pt x="727" y="717"/>
                    <a:pt x="727" y="717"/>
                    <a:pt x="727" y="717"/>
                  </a:cubicBezTo>
                  <a:cubicBezTo>
                    <a:pt x="727" y="677"/>
                    <a:pt x="727" y="677"/>
                    <a:pt x="727" y="677"/>
                  </a:cubicBezTo>
                  <a:cubicBezTo>
                    <a:pt x="768" y="677"/>
                    <a:pt x="768" y="677"/>
                    <a:pt x="768" y="677"/>
                  </a:cubicBezTo>
                  <a:lnTo>
                    <a:pt x="768" y="717"/>
                  </a:lnTo>
                  <a:close/>
                  <a:moveTo>
                    <a:pt x="842" y="856"/>
                  </a:moveTo>
                  <a:cubicBezTo>
                    <a:pt x="802" y="856"/>
                    <a:pt x="802" y="856"/>
                    <a:pt x="802" y="856"/>
                  </a:cubicBezTo>
                  <a:cubicBezTo>
                    <a:pt x="802" y="816"/>
                    <a:pt x="802" y="816"/>
                    <a:pt x="802" y="816"/>
                  </a:cubicBezTo>
                  <a:cubicBezTo>
                    <a:pt x="842" y="816"/>
                    <a:pt x="842" y="816"/>
                    <a:pt x="842" y="816"/>
                  </a:cubicBezTo>
                  <a:lnTo>
                    <a:pt x="842" y="856"/>
                  </a:lnTo>
                  <a:close/>
                  <a:moveTo>
                    <a:pt x="842" y="788"/>
                  </a:moveTo>
                  <a:cubicBezTo>
                    <a:pt x="802" y="788"/>
                    <a:pt x="802" y="788"/>
                    <a:pt x="802" y="788"/>
                  </a:cubicBezTo>
                  <a:cubicBezTo>
                    <a:pt x="802" y="748"/>
                    <a:pt x="802" y="748"/>
                    <a:pt x="802" y="748"/>
                  </a:cubicBezTo>
                  <a:cubicBezTo>
                    <a:pt x="842" y="748"/>
                    <a:pt x="842" y="748"/>
                    <a:pt x="842" y="748"/>
                  </a:cubicBezTo>
                  <a:lnTo>
                    <a:pt x="842" y="788"/>
                  </a:lnTo>
                  <a:close/>
                  <a:moveTo>
                    <a:pt x="842" y="717"/>
                  </a:moveTo>
                  <a:cubicBezTo>
                    <a:pt x="802" y="717"/>
                    <a:pt x="802" y="717"/>
                    <a:pt x="802" y="717"/>
                  </a:cubicBezTo>
                  <a:cubicBezTo>
                    <a:pt x="802" y="677"/>
                    <a:pt x="802" y="677"/>
                    <a:pt x="802" y="677"/>
                  </a:cubicBezTo>
                  <a:cubicBezTo>
                    <a:pt x="842" y="677"/>
                    <a:pt x="842" y="677"/>
                    <a:pt x="842" y="677"/>
                  </a:cubicBezTo>
                  <a:lnTo>
                    <a:pt x="842" y="717"/>
                  </a:lnTo>
                  <a:close/>
                  <a:moveTo>
                    <a:pt x="917" y="856"/>
                  </a:moveTo>
                  <a:cubicBezTo>
                    <a:pt x="877" y="856"/>
                    <a:pt x="877" y="856"/>
                    <a:pt x="877" y="856"/>
                  </a:cubicBezTo>
                  <a:cubicBezTo>
                    <a:pt x="877" y="816"/>
                    <a:pt x="877" y="816"/>
                    <a:pt x="877" y="816"/>
                  </a:cubicBezTo>
                  <a:cubicBezTo>
                    <a:pt x="917" y="816"/>
                    <a:pt x="917" y="816"/>
                    <a:pt x="917" y="816"/>
                  </a:cubicBezTo>
                  <a:lnTo>
                    <a:pt x="917" y="856"/>
                  </a:lnTo>
                  <a:close/>
                  <a:moveTo>
                    <a:pt x="917" y="788"/>
                  </a:moveTo>
                  <a:cubicBezTo>
                    <a:pt x="877" y="788"/>
                    <a:pt x="877" y="788"/>
                    <a:pt x="877" y="788"/>
                  </a:cubicBezTo>
                  <a:cubicBezTo>
                    <a:pt x="877" y="748"/>
                    <a:pt x="877" y="748"/>
                    <a:pt x="877" y="748"/>
                  </a:cubicBezTo>
                  <a:cubicBezTo>
                    <a:pt x="917" y="748"/>
                    <a:pt x="917" y="748"/>
                    <a:pt x="917" y="748"/>
                  </a:cubicBezTo>
                  <a:lnTo>
                    <a:pt x="917" y="788"/>
                  </a:lnTo>
                  <a:close/>
                  <a:moveTo>
                    <a:pt x="917" y="717"/>
                  </a:moveTo>
                  <a:cubicBezTo>
                    <a:pt x="877" y="717"/>
                    <a:pt x="877" y="717"/>
                    <a:pt x="877" y="717"/>
                  </a:cubicBezTo>
                  <a:cubicBezTo>
                    <a:pt x="877" y="677"/>
                    <a:pt x="877" y="677"/>
                    <a:pt x="877" y="677"/>
                  </a:cubicBezTo>
                  <a:cubicBezTo>
                    <a:pt x="917" y="677"/>
                    <a:pt x="917" y="677"/>
                    <a:pt x="917" y="677"/>
                  </a:cubicBezTo>
                  <a:lnTo>
                    <a:pt x="917" y="717"/>
                  </a:lnTo>
                  <a:close/>
                  <a:moveTo>
                    <a:pt x="992" y="856"/>
                  </a:moveTo>
                  <a:cubicBezTo>
                    <a:pt x="951" y="856"/>
                    <a:pt x="951" y="856"/>
                    <a:pt x="951" y="856"/>
                  </a:cubicBezTo>
                  <a:cubicBezTo>
                    <a:pt x="951" y="816"/>
                    <a:pt x="951" y="816"/>
                    <a:pt x="951" y="816"/>
                  </a:cubicBezTo>
                  <a:cubicBezTo>
                    <a:pt x="992" y="816"/>
                    <a:pt x="992" y="816"/>
                    <a:pt x="992" y="816"/>
                  </a:cubicBezTo>
                  <a:lnTo>
                    <a:pt x="992" y="856"/>
                  </a:lnTo>
                  <a:close/>
                  <a:moveTo>
                    <a:pt x="992" y="788"/>
                  </a:moveTo>
                  <a:cubicBezTo>
                    <a:pt x="951" y="788"/>
                    <a:pt x="951" y="788"/>
                    <a:pt x="951" y="788"/>
                  </a:cubicBezTo>
                  <a:cubicBezTo>
                    <a:pt x="951" y="748"/>
                    <a:pt x="951" y="748"/>
                    <a:pt x="951" y="748"/>
                  </a:cubicBezTo>
                  <a:cubicBezTo>
                    <a:pt x="992" y="748"/>
                    <a:pt x="992" y="748"/>
                    <a:pt x="992" y="748"/>
                  </a:cubicBezTo>
                  <a:lnTo>
                    <a:pt x="992" y="788"/>
                  </a:lnTo>
                  <a:close/>
                  <a:moveTo>
                    <a:pt x="992" y="717"/>
                  </a:moveTo>
                  <a:cubicBezTo>
                    <a:pt x="951" y="717"/>
                    <a:pt x="951" y="717"/>
                    <a:pt x="951" y="717"/>
                  </a:cubicBezTo>
                  <a:cubicBezTo>
                    <a:pt x="951" y="677"/>
                    <a:pt x="951" y="677"/>
                    <a:pt x="951" y="677"/>
                  </a:cubicBezTo>
                  <a:cubicBezTo>
                    <a:pt x="992" y="677"/>
                    <a:pt x="992" y="677"/>
                    <a:pt x="992" y="677"/>
                  </a:cubicBezTo>
                  <a:lnTo>
                    <a:pt x="992" y="717"/>
                  </a:lnTo>
                  <a:close/>
                  <a:moveTo>
                    <a:pt x="1025" y="856"/>
                  </a:moveTo>
                  <a:cubicBezTo>
                    <a:pt x="1025" y="816"/>
                    <a:pt x="1025" y="816"/>
                    <a:pt x="1025" y="816"/>
                  </a:cubicBezTo>
                  <a:cubicBezTo>
                    <a:pt x="1066" y="816"/>
                    <a:pt x="1066" y="816"/>
                    <a:pt x="1066" y="816"/>
                  </a:cubicBezTo>
                  <a:cubicBezTo>
                    <a:pt x="1066" y="856"/>
                    <a:pt x="1066" y="856"/>
                    <a:pt x="1066" y="856"/>
                  </a:cubicBezTo>
                  <a:lnTo>
                    <a:pt x="1025" y="856"/>
                  </a:lnTo>
                  <a:close/>
                  <a:moveTo>
                    <a:pt x="145" y="1142"/>
                  </a:moveTo>
                  <a:cubicBezTo>
                    <a:pt x="145" y="1125"/>
                    <a:pt x="159" y="1111"/>
                    <a:pt x="176" y="1111"/>
                  </a:cubicBezTo>
                  <a:cubicBezTo>
                    <a:pt x="519" y="1111"/>
                    <a:pt x="519" y="1111"/>
                    <a:pt x="519" y="1111"/>
                  </a:cubicBezTo>
                  <a:cubicBezTo>
                    <a:pt x="535" y="1111"/>
                    <a:pt x="549" y="1125"/>
                    <a:pt x="549" y="1142"/>
                  </a:cubicBezTo>
                  <a:cubicBezTo>
                    <a:pt x="549" y="1377"/>
                    <a:pt x="549" y="1377"/>
                    <a:pt x="549" y="1377"/>
                  </a:cubicBezTo>
                  <a:cubicBezTo>
                    <a:pt x="549" y="1393"/>
                    <a:pt x="535" y="1407"/>
                    <a:pt x="519" y="1407"/>
                  </a:cubicBezTo>
                  <a:cubicBezTo>
                    <a:pt x="176" y="1407"/>
                    <a:pt x="176" y="1407"/>
                    <a:pt x="176" y="1407"/>
                  </a:cubicBezTo>
                  <a:cubicBezTo>
                    <a:pt x="159" y="1407"/>
                    <a:pt x="145" y="1393"/>
                    <a:pt x="145" y="1377"/>
                  </a:cubicBezTo>
                  <a:lnTo>
                    <a:pt x="145" y="1142"/>
                  </a:lnTo>
                  <a:close/>
                  <a:moveTo>
                    <a:pt x="596" y="1488"/>
                  </a:moveTo>
                  <a:cubicBezTo>
                    <a:pt x="589" y="1480"/>
                    <a:pt x="576" y="1474"/>
                    <a:pt x="566" y="1474"/>
                  </a:cubicBezTo>
                  <a:cubicBezTo>
                    <a:pt x="128" y="1474"/>
                    <a:pt x="128" y="1474"/>
                    <a:pt x="128" y="1474"/>
                  </a:cubicBezTo>
                  <a:cubicBezTo>
                    <a:pt x="118" y="1474"/>
                    <a:pt x="105" y="1480"/>
                    <a:pt x="99" y="1488"/>
                  </a:cubicBezTo>
                  <a:cubicBezTo>
                    <a:pt x="12" y="1590"/>
                    <a:pt x="12" y="1590"/>
                    <a:pt x="12" y="1590"/>
                  </a:cubicBezTo>
                  <a:cubicBezTo>
                    <a:pt x="5" y="1598"/>
                    <a:pt x="0" y="1612"/>
                    <a:pt x="0" y="1622"/>
                  </a:cubicBezTo>
                  <a:cubicBezTo>
                    <a:pt x="0" y="1630"/>
                    <a:pt x="0" y="1630"/>
                    <a:pt x="0" y="1630"/>
                  </a:cubicBezTo>
                  <a:cubicBezTo>
                    <a:pt x="0" y="1640"/>
                    <a:pt x="8" y="1649"/>
                    <a:pt x="18" y="1649"/>
                  </a:cubicBezTo>
                  <a:cubicBezTo>
                    <a:pt x="676" y="1649"/>
                    <a:pt x="676" y="1649"/>
                    <a:pt x="676" y="1649"/>
                  </a:cubicBezTo>
                  <a:cubicBezTo>
                    <a:pt x="686" y="1649"/>
                    <a:pt x="694" y="1640"/>
                    <a:pt x="694" y="1630"/>
                  </a:cubicBezTo>
                  <a:cubicBezTo>
                    <a:pt x="694" y="1622"/>
                    <a:pt x="694" y="1622"/>
                    <a:pt x="694" y="1622"/>
                  </a:cubicBezTo>
                  <a:cubicBezTo>
                    <a:pt x="694" y="1612"/>
                    <a:pt x="689" y="1598"/>
                    <a:pt x="683" y="1590"/>
                  </a:cubicBezTo>
                  <a:lnTo>
                    <a:pt x="596" y="1488"/>
                  </a:lnTo>
                  <a:close/>
                </a:path>
              </a:pathLst>
            </a:custGeom>
            <a:grpFill/>
            <a:ln>
              <a:noFill/>
            </a:ln>
          </p:spPr>
          <p:txBody>
            <a:bodyPr vert="horz" wrap="square" lIns="93260" tIns="46630" rIns="93260" bIns="4663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32" b="0" i="0" u="none" strike="noStrike" kern="0" cap="none" spc="0" normalizeH="0" baseline="0" noProof="0" dirty="0">
                <a:ln>
                  <a:noFill/>
                </a:ln>
                <a:solidFill>
                  <a:sysClr val="windowText" lastClr="000000"/>
                </a:solidFill>
                <a:effectLst/>
                <a:uLnTx/>
                <a:uFillTx/>
              </a:endParaRPr>
            </a:p>
          </p:txBody>
        </p:sp>
        <p:sp>
          <p:nvSpPr>
            <p:cNvPr id="41" name="Freeform 86"/>
            <p:cNvSpPr>
              <a:spLocks noEditPoints="1"/>
            </p:cNvSpPr>
            <p:nvPr/>
          </p:nvSpPr>
          <p:spPr bwMode="black">
            <a:xfrm>
              <a:off x="3422650" y="3873500"/>
              <a:ext cx="168275" cy="142875"/>
            </a:xfrm>
            <a:custGeom>
              <a:avLst/>
              <a:gdLst>
                <a:gd name="T0" fmla="*/ 682 w 694"/>
                <a:gd name="T1" fmla="*/ 58 h 588"/>
                <a:gd name="T2" fmla="*/ 694 w 694"/>
                <a:gd name="T3" fmla="*/ 26 h 588"/>
                <a:gd name="T4" fmla="*/ 694 w 694"/>
                <a:gd name="T5" fmla="*/ 18 h 588"/>
                <a:gd name="T6" fmla="*/ 676 w 694"/>
                <a:gd name="T7" fmla="*/ 0 h 588"/>
                <a:gd name="T8" fmla="*/ 18 w 694"/>
                <a:gd name="T9" fmla="*/ 0 h 588"/>
                <a:gd name="T10" fmla="*/ 0 w 694"/>
                <a:gd name="T11" fmla="*/ 18 h 588"/>
                <a:gd name="T12" fmla="*/ 0 w 694"/>
                <a:gd name="T13" fmla="*/ 26 h 588"/>
                <a:gd name="T14" fmla="*/ 11 w 694"/>
                <a:gd name="T15" fmla="*/ 58 h 588"/>
                <a:gd name="T16" fmla="*/ 98 w 694"/>
                <a:gd name="T17" fmla="*/ 160 h 588"/>
                <a:gd name="T18" fmla="*/ 128 w 694"/>
                <a:gd name="T19" fmla="*/ 174 h 588"/>
                <a:gd name="T20" fmla="*/ 565 w 694"/>
                <a:gd name="T21" fmla="*/ 174 h 588"/>
                <a:gd name="T22" fmla="*/ 595 w 694"/>
                <a:gd name="T23" fmla="*/ 160 h 588"/>
                <a:gd name="T24" fmla="*/ 682 w 694"/>
                <a:gd name="T25" fmla="*/ 58 h 588"/>
                <a:gd name="T26" fmla="*/ 387 w 694"/>
                <a:gd name="T27" fmla="*/ 588 h 588"/>
                <a:gd name="T28" fmla="*/ 387 w 694"/>
                <a:gd name="T29" fmla="*/ 579 h 588"/>
                <a:gd name="T30" fmla="*/ 518 w 694"/>
                <a:gd name="T31" fmla="*/ 579 h 588"/>
                <a:gd name="T32" fmla="*/ 591 w 694"/>
                <a:gd name="T33" fmla="*/ 507 h 588"/>
                <a:gd name="T34" fmla="*/ 591 w 694"/>
                <a:gd name="T35" fmla="*/ 272 h 588"/>
                <a:gd name="T36" fmla="*/ 518 w 694"/>
                <a:gd name="T37" fmla="*/ 199 h 588"/>
                <a:gd name="T38" fmla="*/ 175 w 694"/>
                <a:gd name="T39" fmla="*/ 199 h 588"/>
                <a:gd name="T40" fmla="*/ 103 w 694"/>
                <a:gd name="T41" fmla="*/ 272 h 588"/>
                <a:gd name="T42" fmla="*/ 103 w 694"/>
                <a:gd name="T43" fmla="*/ 507 h 588"/>
                <a:gd name="T44" fmla="*/ 175 w 694"/>
                <a:gd name="T45" fmla="*/ 579 h 588"/>
                <a:gd name="T46" fmla="*/ 307 w 694"/>
                <a:gd name="T47" fmla="*/ 579 h 588"/>
                <a:gd name="T48" fmla="*/ 307 w 694"/>
                <a:gd name="T49" fmla="*/ 588 h 588"/>
                <a:gd name="T50" fmla="*/ 387 w 694"/>
                <a:gd name="T51" fmla="*/ 588 h 588"/>
                <a:gd name="T52" fmla="*/ 175 w 694"/>
                <a:gd name="T53" fmla="*/ 537 h 588"/>
                <a:gd name="T54" fmla="*/ 145 w 694"/>
                <a:gd name="T55" fmla="*/ 507 h 588"/>
                <a:gd name="T56" fmla="*/ 145 w 694"/>
                <a:gd name="T57" fmla="*/ 272 h 588"/>
                <a:gd name="T58" fmla="*/ 175 w 694"/>
                <a:gd name="T59" fmla="*/ 242 h 588"/>
                <a:gd name="T60" fmla="*/ 518 w 694"/>
                <a:gd name="T61" fmla="*/ 242 h 588"/>
                <a:gd name="T62" fmla="*/ 549 w 694"/>
                <a:gd name="T63" fmla="*/ 272 h 588"/>
                <a:gd name="T64" fmla="*/ 549 w 694"/>
                <a:gd name="T65" fmla="*/ 507 h 588"/>
                <a:gd name="T66" fmla="*/ 518 w 694"/>
                <a:gd name="T67" fmla="*/ 537 h 588"/>
                <a:gd name="T68" fmla="*/ 175 w 694"/>
                <a:gd name="T69" fmla="*/ 537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94" h="588">
                  <a:moveTo>
                    <a:pt x="682" y="58"/>
                  </a:moveTo>
                  <a:cubicBezTo>
                    <a:pt x="689" y="51"/>
                    <a:pt x="694" y="36"/>
                    <a:pt x="694" y="26"/>
                  </a:cubicBezTo>
                  <a:cubicBezTo>
                    <a:pt x="694" y="18"/>
                    <a:pt x="694" y="18"/>
                    <a:pt x="694" y="18"/>
                  </a:cubicBezTo>
                  <a:cubicBezTo>
                    <a:pt x="694" y="8"/>
                    <a:pt x="686" y="0"/>
                    <a:pt x="676" y="0"/>
                  </a:cubicBezTo>
                  <a:cubicBezTo>
                    <a:pt x="18" y="0"/>
                    <a:pt x="18" y="0"/>
                    <a:pt x="18" y="0"/>
                  </a:cubicBezTo>
                  <a:cubicBezTo>
                    <a:pt x="8" y="0"/>
                    <a:pt x="0" y="8"/>
                    <a:pt x="0" y="18"/>
                  </a:cubicBezTo>
                  <a:cubicBezTo>
                    <a:pt x="0" y="26"/>
                    <a:pt x="0" y="26"/>
                    <a:pt x="0" y="26"/>
                  </a:cubicBezTo>
                  <a:cubicBezTo>
                    <a:pt x="0" y="36"/>
                    <a:pt x="5" y="51"/>
                    <a:pt x="11" y="58"/>
                  </a:cubicBezTo>
                  <a:cubicBezTo>
                    <a:pt x="98" y="160"/>
                    <a:pt x="98" y="160"/>
                    <a:pt x="98" y="160"/>
                  </a:cubicBezTo>
                  <a:cubicBezTo>
                    <a:pt x="105" y="168"/>
                    <a:pt x="118" y="174"/>
                    <a:pt x="128" y="174"/>
                  </a:cubicBezTo>
                  <a:cubicBezTo>
                    <a:pt x="565" y="174"/>
                    <a:pt x="565" y="174"/>
                    <a:pt x="565" y="174"/>
                  </a:cubicBezTo>
                  <a:cubicBezTo>
                    <a:pt x="575" y="174"/>
                    <a:pt x="589" y="168"/>
                    <a:pt x="595" y="160"/>
                  </a:cubicBezTo>
                  <a:lnTo>
                    <a:pt x="682" y="58"/>
                  </a:lnTo>
                  <a:close/>
                  <a:moveTo>
                    <a:pt x="387" y="588"/>
                  </a:moveTo>
                  <a:cubicBezTo>
                    <a:pt x="387" y="582"/>
                    <a:pt x="387" y="579"/>
                    <a:pt x="387" y="579"/>
                  </a:cubicBezTo>
                  <a:cubicBezTo>
                    <a:pt x="518" y="579"/>
                    <a:pt x="518" y="579"/>
                    <a:pt x="518" y="579"/>
                  </a:cubicBezTo>
                  <a:cubicBezTo>
                    <a:pt x="558" y="579"/>
                    <a:pt x="591" y="547"/>
                    <a:pt x="591" y="507"/>
                  </a:cubicBezTo>
                  <a:cubicBezTo>
                    <a:pt x="591" y="272"/>
                    <a:pt x="591" y="272"/>
                    <a:pt x="591" y="272"/>
                  </a:cubicBezTo>
                  <a:cubicBezTo>
                    <a:pt x="591" y="232"/>
                    <a:pt x="558" y="199"/>
                    <a:pt x="518" y="199"/>
                  </a:cubicBezTo>
                  <a:cubicBezTo>
                    <a:pt x="175" y="199"/>
                    <a:pt x="175" y="199"/>
                    <a:pt x="175" y="199"/>
                  </a:cubicBezTo>
                  <a:cubicBezTo>
                    <a:pt x="135" y="199"/>
                    <a:pt x="103" y="232"/>
                    <a:pt x="103" y="272"/>
                  </a:cubicBezTo>
                  <a:cubicBezTo>
                    <a:pt x="103" y="507"/>
                    <a:pt x="103" y="507"/>
                    <a:pt x="103" y="507"/>
                  </a:cubicBezTo>
                  <a:cubicBezTo>
                    <a:pt x="103" y="547"/>
                    <a:pt x="135" y="579"/>
                    <a:pt x="175" y="579"/>
                  </a:cubicBezTo>
                  <a:cubicBezTo>
                    <a:pt x="307" y="579"/>
                    <a:pt x="307" y="579"/>
                    <a:pt x="307" y="579"/>
                  </a:cubicBezTo>
                  <a:cubicBezTo>
                    <a:pt x="307" y="579"/>
                    <a:pt x="307" y="582"/>
                    <a:pt x="307" y="588"/>
                  </a:cubicBezTo>
                  <a:lnTo>
                    <a:pt x="387" y="588"/>
                  </a:lnTo>
                  <a:close/>
                  <a:moveTo>
                    <a:pt x="175" y="537"/>
                  </a:moveTo>
                  <a:cubicBezTo>
                    <a:pt x="159" y="537"/>
                    <a:pt x="145" y="523"/>
                    <a:pt x="145" y="507"/>
                  </a:cubicBezTo>
                  <a:cubicBezTo>
                    <a:pt x="145" y="272"/>
                    <a:pt x="145" y="272"/>
                    <a:pt x="145" y="272"/>
                  </a:cubicBezTo>
                  <a:cubicBezTo>
                    <a:pt x="145" y="255"/>
                    <a:pt x="159" y="242"/>
                    <a:pt x="175" y="242"/>
                  </a:cubicBezTo>
                  <a:cubicBezTo>
                    <a:pt x="518" y="242"/>
                    <a:pt x="518" y="242"/>
                    <a:pt x="518" y="242"/>
                  </a:cubicBezTo>
                  <a:cubicBezTo>
                    <a:pt x="535" y="242"/>
                    <a:pt x="549" y="255"/>
                    <a:pt x="549" y="272"/>
                  </a:cubicBezTo>
                  <a:cubicBezTo>
                    <a:pt x="549" y="507"/>
                    <a:pt x="549" y="507"/>
                    <a:pt x="549" y="507"/>
                  </a:cubicBezTo>
                  <a:cubicBezTo>
                    <a:pt x="549" y="523"/>
                    <a:pt x="535" y="537"/>
                    <a:pt x="518" y="537"/>
                  </a:cubicBezTo>
                  <a:lnTo>
                    <a:pt x="175" y="537"/>
                  </a:lnTo>
                  <a:close/>
                </a:path>
              </a:pathLst>
            </a:custGeom>
            <a:grpFill/>
            <a:ln>
              <a:noFill/>
            </a:ln>
          </p:spPr>
          <p:txBody>
            <a:bodyPr vert="horz" wrap="square" lIns="93260" tIns="46630" rIns="93260" bIns="4663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32" b="0" i="0" u="none" strike="noStrike" kern="0" cap="none" spc="0" normalizeH="0" baseline="0" noProof="0" dirty="0">
                <a:ln>
                  <a:noFill/>
                </a:ln>
                <a:solidFill>
                  <a:sysClr val="windowText" lastClr="000000"/>
                </a:solidFill>
                <a:effectLst/>
                <a:uLnTx/>
                <a:uFillTx/>
              </a:endParaRPr>
            </a:p>
          </p:txBody>
        </p:sp>
      </p:grpSp>
    </p:spTree>
    <p:extLst>
      <p:ext uri="{BB962C8B-B14F-4D97-AF65-F5344CB8AC3E}">
        <p14:creationId xmlns:p14="http://schemas.microsoft.com/office/powerpoint/2010/main" val="261445525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639" y="68262"/>
            <a:ext cx="11889564" cy="917575"/>
          </a:xfrm>
        </p:spPr>
        <p:txBody>
          <a:bodyPr/>
          <a:lstStyle/>
          <a:p>
            <a:r>
              <a:rPr lang="en-US" sz="4400" dirty="0"/>
              <a:t>Dynamics AX connector for PowerApps and Flow</a:t>
            </a:r>
          </a:p>
        </p:txBody>
      </p:sp>
      <p:pic>
        <p:nvPicPr>
          <p:cNvPr id="6" name="Picture 5"/>
          <p:cNvPicPr>
            <a:picLocks noChangeAspect="1"/>
          </p:cNvPicPr>
          <p:nvPr/>
        </p:nvPicPr>
        <p:blipFill>
          <a:blip r:embed="rId2"/>
          <a:stretch>
            <a:fillRect/>
          </a:stretch>
        </p:blipFill>
        <p:spPr>
          <a:xfrm>
            <a:off x="198437" y="982662"/>
            <a:ext cx="10290225" cy="5762744"/>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a:stretch>
            <a:fillRect/>
          </a:stretch>
        </p:blipFill>
        <p:spPr>
          <a:xfrm>
            <a:off x="4084637" y="2278062"/>
            <a:ext cx="8286183" cy="4640263"/>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4"/>
          <a:srcRect l="83143" t="16423" b="34314"/>
          <a:stretch/>
        </p:blipFill>
        <p:spPr>
          <a:xfrm>
            <a:off x="8961437" y="1744662"/>
            <a:ext cx="2896123" cy="4739987"/>
          </a:xfrm>
          <a:prstGeom prst="rect">
            <a:avLst/>
          </a:prstGeom>
          <a:ln>
            <a:noFill/>
          </a:ln>
          <a:effectLst>
            <a:outerShdw blurRad="292100" dist="139700" dir="2700000" algn="tl" rotWithShape="0">
              <a:srgbClr val="333333">
                <a:alpha val="65000"/>
              </a:srgbClr>
            </a:outerShdw>
          </a:effectLst>
        </p:spPr>
      </p:pic>
      <p:cxnSp>
        <p:nvCxnSpPr>
          <p:cNvPr id="10" name="Straight Connector 9"/>
          <p:cNvCxnSpPr>
            <a:cxnSpLocks/>
          </p:cNvCxnSpPr>
          <p:nvPr/>
        </p:nvCxnSpPr>
        <p:spPr>
          <a:xfrm>
            <a:off x="11857037" y="1744662"/>
            <a:ext cx="452403" cy="121920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cxnSpLocks/>
          </p:cNvCxnSpPr>
          <p:nvPr/>
        </p:nvCxnSpPr>
        <p:spPr>
          <a:xfrm flipV="1">
            <a:off x="11857037" y="5326062"/>
            <a:ext cx="452403" cy="1158587"/>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076811" y="5197485"/>
            <a:ext cx="5712526" cy="830997"/>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Integrate with Microsoft Dynamics AX</a:t>
            </a:r>
            <a:endParaRPr kumimoji="0" lang="en-US" sz="2400" b="1" i="0" u="none" strike="noStrike" kern="0" cap="none" spc="0" normalizeH="0" baseline="0" noProof="0" dirty="0">
              <a:ln>
                <a:noFill/>
              </a:ln>
              <a:solidFill>
                <a:sysClr val="windowText" lastClr="000000"/>
              </a:solidFill>
              <a:effectLst/>
              <a:uLnTx/>
              <a:uFillTx/>
              <a:hlinkClick r:id="rId5"/>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BRK3172</a:t>
            </a:r>
            <a:r>
              <a:rPr kumimoji="0" lang="en-US" sz="1800" b="0" i="0" u="none" strike="noStrike" kern="0" cap="none" spc="0" normalizeH="0" baseline="0" noProof="0" dirty="0">
                <a:ln>
                  <a:noFill/>
                </a:ln>
                <a:solidFill>
                  <a:sysClr val="windowText" lastClr="000000"/>
                </a:solidFill>
                <a:effectLst/>
                <a:uLnTx/>
                <a:uFillTx/>
                <a:hlinkClick r:id="rId5"/>
              </a:rPr>
              <a:t> </a:t>
            </a: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68557635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Oval 6"/>
          <p:cNvSpPr/>
          <p:nvPr/>
        </p:nvSpPr>
        <p:spPr bwMode="auto">
          <a:xfrm>
            <a:off x="352085" y="2049668"/>
            <a:ext cx="8510306" cy="4263831"/>
          </a:xfrm>
          <a:custGeom>
            <a:avLst/>
            <a:gdLst>
              <a:gd name="connsiteX0" fmla="*/ 0 w 9179906"/>
              <a:gd name="connsiteY0" fmla="*/ 4589953 h 9179906"/>
              <a:gd name="connsiteX1" fmla="*/ 4589953 w 9179906"/>
              <a:gd name="connsiteY1" fmla="*/ 0 h 9179906"/>
              <a:gd name="connsiteX2" fmla="*/ 9179906 w 9179906"/>
              <a:gd name="connsiteY2" fmla="*/ 4589953 h 9179906"/>
              <a:gd name="connsiteX3" fmla="*/ 4589953 w 9179906"/>
              <a:gd name="connsiteY3" fmla="*/ 9179906 h 9179906"/>
              <a:gd name="connsiteX4" fmla="*/ 0 w 9179906"/>
              <a:gd name="connsiteY4" fmla="*/ 4589953 h 9179906"/>
              <a:gd name="connsiteX0" fmla="*/ 0 w 9179906"/>
              <a:gd name="connsiteY0" fmla="*/ 4589953 h 9179906"/>
              <a:gd name="connsiteX1" fmla="*/ 4589953 w 9179906"/>
              <a:gd name="connsiteY1" fmla="*/ 0 h 9179906"/>
              <a:gd name="connsiteX2" fmla="*/ 9179906 w 9179906"/>
              <a:gd name="connsiteY2" fmla="*/ 4589953 h 9179906"/>
              <a:gd name="connsiteX3" fmla="*/ 4589953 w 9179906"/>
              <a:gd name="connsiteY3" fmla="*/ 9179906 h 9179906"/>
              <a:gd name="connsiteX4" fmla="*/ 0 w 9179906"/>
              <a:gd name="connsiteY4" fmla="*/ 4589953 h 9179906"/>
              <a:gd name="connsiteX0" fmla="*/ 0 w 9179906"/>
              <a:gd name="connsiteY0" fmla="*/ 4589953 h 9179906"/>
              <a:gd name="connsiteX1" fmla="*/ 4589953 w 9179906"/>
              <a:gd name="connsiteY1" fmla="*/ 0 h 9179906"/>
              <a:gd name="connsiteX2" fmla="*/ 9179906 w 9179906"/>
              <a:gd name="connsiteY2" fmla="*/ 4589953 h 9179906"/>
              <a:gd name="connsiteX3" fmla="*/ 4589953 w 9179906"/>
              <a:gd name="connsiteY3" fmla="*/ 9179906 h 9179906"/>
              <a:gd name="connsiteX4" fmla="*/ 0 w 9179906"/>
              <a:gd name="connsiteY4" fmla="*/ 4589953 h 9179906"/>
              <a:gd name="connsiteX0" fmla="*/ 0 w 9179906"/>
              <a:gd name="connsiteY0" fmla="*/ 4589953 h 9179906"/>
              <a:gd name="connsiteX1" fmla="*/ 4589953 w 9179906"/>
              <a:gd name="connsiteY1" fmla="*/ 0 h 9179906"/>
              <a:gd name="connsiteX2" fmla="*/ 9179906 w 9179906"/>
              <a:gd name="connsiteY2" fmla="*/ 4589953 h 9179906"/>
              <a:gd name="connsiteX3" fmla="*/ 4589953 w 9179906"/>
              <a:gd name="connsiteY3" fmla="*/ 9179906 h 9179906"/>
              <a:gd name="connsiteX4" fmla="*/ 0 w 9179906"/>
              <a:gd name="connsiteY4" fmla="*/ 4589953 h 9179906"/>
              <a:gd name="connsiteX0" fmla="*/ 0 w 9179906"/>
              <a:gd name="connsiteY0" fmla="*/ 4589953 h 9179906"/>
              <a:gd name="connsiteX1" fmla="*/ 4589953 w 9179906"/>
              <a:gd name="connsiteY1" fmla="*/ 0 h 9179906"/>
              <a:gd name="connsiteX2" fmla="*/ 9179906 w 9179906"/>
              <a:gd name="connsiteY2" fmla="*/ 4589953 h 9179906"/>
              <a:gd name="connsiteX3" fmla="*/ 4589953 w 9179906"/>
              <a:gd name="connsiteY3" fmla="*/ 9179906 h 9179906"/>
              <a:gd name="connsiteX4" fmla="*/ 0 w 9179906"/>
              <a:gd name="connsiteY4" fmla="*/ 4589953 h 9179906"/>
              <a:gd name="connsiteX0" fmla="*/ 0 w 9179906"/>
              <a:gd name="connsiteY0" fmla="*/ 4589953 h 9179906"/>
              <a:gd name="connsiteX1" fmla="*/ 4589953 w 9179906"/>
              <a:gd name="connsiteY1" fmla="*/ 0 h 9179906"/>
              <a:gd name="connsiteX2" fmla="*/ 9179906 w 9179906"/>
              <a:gd name="connsiteY2" fmla="*/ 4589953 h 9179906"/>
              <a:gd name="connsiteX3" fmla="*/ 4589953 w 9179906"/>
              <a:gd name="connsiteY3" fmla="*/ 9179906 h 9179906"/>
              <a:gd name="connsiteX4" fmla="*/ 0 w 9179906"/>
              <a:gd name="connsiteY4" fmla="*/ 4589953 h 9179906"/>
              <a:gd name="connsiteX0" fmla="*/ 0 w 9179906"/>
              <a:gd name="connsiteY0" fmla="*/ 4589953 h 9223449"/>
              <a:gd name="connsiteX1" fmla="*/ 4589953 w 9179906"/>
              <a:gd name="connsiteY1" fmla="*/ 0 h 9223449"/>
              <a:gd name="connsiteX2" fmla="*/ 9179906 w 9179906"/>
              <a:gd name="connsiteY2" fmla="*/ 4589953 h 9223449"/>
              <a:gd name="connsiteX3" fmla="*/ 4589953 w 9179906"/>
              <a:gd name="connsiteY3" fmla="*/ 9223449 h 9223449"/>
              <a:gd name="connsiteX4" fmla="*/ 0 w 9179906"/>
              <a:gd name="connsiteY4" fmla="*/ 4589953 h 9223449"/>
              <a:gd name="connsiteX0" fmla="*/ 0 w 9179906"/>
              <a:gd name="connsiteY0" fmla="*/ 4589953 h 5163697"/>
              <a:gd name="connsiteX1" fmla="*/ 4589953 w 9179906"/>
              <a:gd name="connsiteY1" fmla="*/ 0 h 5163697"/>
              <a:gd name="connsiteX2" fmla="*/ 9179906 w 9179906"/>
              <a:gd name="connsiteY2" fmla="*/ 4589953 h 5163697"/>
              <a:gd name="connsiteX3" fmla="*/ 0 w 9179906"/>
              <a:gd name="connsiteY3" fmla="*/ 4589953 h 5163697"/>
              <a:gd name="connsiteX0" fmla="*/ 0 w 9179906"/>
              <a:gd name="connsiteY0" fmla="*/ 4589953 h 5287547"/>
              <a:gd name="connsiteX1" fmla="*/ 4589953 w 9179906"/>
              <a:gd name="connsiteY1" fmla="*/ 0 h 5287547"/>
              <a:gd name="connsiteX2" fmla="*/ 9179906 w 9179906"/>
              <a:gd name="connsiteY2" fmla="*/ 4589953 h 5287547"/>
              <a:gd name="connsiteX3" fmla="*/ 0 w 9179906"/>
              <a:gd name="connsiteY3" fmla="*/ 4589953 h 5287547"/>
              <a:gd name="connsiteX0" fmla="*/ 0 w 9179906"/>
              <a:gd name="connsiteY0" fmla="*/ 4589953 h 5287547"/>
              <a:gd name="connsiteX1" fmla="*/ 4589953 w 9179906"/>
              <a:gd name="connsiteY1" fmla="*/ 0 h 5287547"/>
              <a:gd name="connsiteX2" fmla="*/ 9179906 w 9179906"/>
              <a:gd name="connsiteY2" fmla="*/ 4589953 h 5287547"/>
              <a:gd name="connsiteX3" fmla="*/ 0 w 9179906"/>
              <a:gd name="connsiteY3" fmla="*/ 4589953 h 5287547"/>
              <a:gd name="connsiteX0" fmla="*/ 9 w 9179915"/>
              <a:gd name="connsiteY0" fmla="*/ 4589953 h 4935260"/>
              <a:gd name="connsiteX1" fmla="*/ 4589962 w 9179915"/>
              <a:gd name="connsiteY1" fmla="*/ 0 h 4935260"/>
              <a:gd name="connsiteX2" fmla="*/ 9179915 w 9179915"/>
              <a:gd name="connsiteY2" fmla="*/ 4589953 h 4935260"/>
              <a:gd name="connsiteX3" fmla="*/ 9 w 9179915"/>
              <a:gd name="connsiteY3" fmla="*/ 4589953 h 4935260"/>
              <a:gd name="connsiteX0" fmla="*/ 9 w 9179917"/>
              <a:gd name="connsiteY0" fmla="*/ 4589953 h 4599319"/>
              <a:gd name="connsiteX1" fmla="*/ 4589962 w 9179917"/>
              <a:gd name="connsiteY1" fmla="*/ 0 h 4599319"/>
              <a:gd name="connsiteX2" fmla="*/ 9179915 w 9179917"/>
              <a:gd name="connsiteY2" fmla="*/ 4589953 h 4599319"/>
              <a:gd name="connsiteX3" fmla="*/ 9 w 9179917"/>
              <a:gd name="connsiteY3" fmla="*/ 4589953 h 4599319"/>
            </a:gdLst>
            <a:ahLst/>
            <a:cxnLst>
              <a:cxn ang="0">
                <a:pos x="connsiteX0" y="connsiteY0"/>
              </a:cxn>
              <a:cxn ang="0">
                <a:pos x="connsiteX1" y="connsiteY1"/>
              </a:cxn>
              <a:cxn ang="0">
                <a:pos x="connsiteX2" y="connsiteY2"/>
              </a:cxn>
              <a:cxn ang="0">
                <a:pos x="connsiteX3" y="connsiteY3"/>
              </a:cxn>
            </a:cxnLst>
            <a:rect l="l" t="t" r="r" b="b"/>
            <a:pathLst>
              <a:path w="9179917" h="4599319">
                <a:moveTo>
                  <a:pt x="9" y="4589953"/>
                </a:moveTo>
                <a:cubicBezTo>
                  <a:pt x="9" y="2054992"/>
                  <a:pt x="2055001" y="0"/>
                  <a:pt x="4589962" y="0"/>
                </a:cubicBezTo>
                <a:cubicBezTo>
                  <a:pt x="7124923" y="0"/>
                  <a:pt x="9179915" y="2054992"/>
                  <a:pt x="9179915" y="4589953"/>
                </a:cubicBezTo>
                <a:cubicBezTo>
                  <a:pt x="9185485" y="4584383"/>
                  <a:pt x="-10265" y="4613577"/>
                  <a:pt x="9" y="4589953"/>
                </a:cubicBezTo>
                <a:close/>
              </a:path>
            </a:pathLst>
          </a:custGeom>
          <a:solidFill>
            <a:schemeClr val="bg1"/>
          </a:solidFill>
          <a:ln w="6350">
            <a:solidFill>
              <a:srgbClr val="002050"/>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36" name="TextBox 135"/>
          <p:cNvSpPr txBox="1"/>
          <p:nvPr/>
        </p:nvSpPr>
        <p:spPr>
          <a:xfrm>
            <a:off x="879686" y="2573998"/>
            <a:ext cx="7584169" cy="7584169"/>
          </a:xfrm>
          <a:prstGeom prst="rect">
            <a:avLst/>
          </a:prstGeom>
          <a:noFill/>
        </p:spPr>
        <p:txBody>
          <a:bodyPr spcFirstLastPara="1" wrap="none" lIns="182828" tIns="146262" rIns="182828" bIns="146262" numCol="1" rtlCol="0">
            <a:prstTxWarp prst="textArchUp">
              <a:avLst>
                <a:gd name="adj" fmla="val 11239430"/>
              </a:avLst>
            </a:prstTxWarp>
            <a:spAutoFit/>
          </a:bodyPr>
          <a:lstStyle/>
          <a:p>
            <a:pPr marL="0" marR="0" lvl="0" indent="0" algn="ctr" defTabSz="932563" eaLnBrk="1" fontAlgn="auto" latinLnBrk="0" hangingPunct="1">
              <a:lnSpc>
                <a:spcPct val="90000"/>
              </a:lnSpc>
              <a:spcBef>
                <a:spcPts val="0"/>
              </a:spcBef>
              <a:spcAft>
                <a:spcPts val="600"/>
              </a:spcAft>
              <a:buClrTx/>
              <a:buSzTx/>
              <a:buFontTx/>
              <a:buNone/>
              <a:tabLst/>
              <a:defRPr/>
            </a:pPr>
            <a:r>
              <a:rPr kumimoji="0" lang="en-US" sz="1599" b="0" i="0" u="none" strike="noStrike" kern="0" cap="none" spc="0" normalizeH="0" baseline="0" noProof="0" dirty="0">
                <a:ln>
                  <a:noFill/>
                </a:ln>
                <a:gradFill>
                  <a:gsLst>
                    <a:gs pos="16667">
                      <a:srgbClr val="002050"/>
                    </a:gs>
                    <a:gs pos="80000">
                      <a:srgbClr val="002050"/>
                    </a:gs>
                  </a:gsLst>
                  <a:lin ang="5400000" scaled="1"/>
                </a:gradFill>
                <a:effectLst/>
                <a:uLnTx/>
                <a:uFillTx/>
                <a:cs typeface="Segoe UI" panose="020B0502040204020203" pitchFamily="34" charset="0"/>
              </a:rPr>
              <a:t>Any device </a:t>
            </a:r>
            <a:r>
              <a:rPr kumimoji="0" lang="en-US" sz="1599" b="0" i="0" u="none" strike="noStrike" kern="0" cap="none" spc="0" normalizeH="0" baseline="0" noProof="0" dirty="0">
                <a:ln>
                  <a:noFill/>
                </a:ln>
                <a:gradFill>
                  <a:gsLst>
                    <a:gs pos="16667">
                      <a:srgbClr val="002050"/>
                    </a:gs>
                    <a:gs pos="80000">
                      <a:srgbClr val="002050"/>
                    </a:gs>
                  </a:gsLst>
                  <a:lin ang="5400000" scaled="1"/>
                </a:gradFill>
                <a:effectLst/>
                <a:uLnTx/>
                <a:uFillTx/>
                <a:latin typeface="Webdings" panose="05030102010509060703" pitchFamily="18" charset="2"/>
                <a:cs typeface="Segoe UI" panose="020B0502040204020203" pitchFamily="34" charset="0"/>
              </a:rPr>
              <a:t>   </a:t>
            </a:r>
            <a:r>
              <a:rPr kumimoji="0" lang="en-US" sz="1599" b="0" i="0" u="none" strike="noStrike" kern="0" cap="none" spc="0" normalizeH="0" baseline="0" noProof="0" dirty="0">
                <a:ln>
                  <a:noFill/>
                </a:ln>
                <a:gradFill>
                  <a:gsLst>
                    <a:gs pos="16667">
                      <a:srgbClr val="002050"/>
                    </a:gs>
                    <a:gs pos="80000">
                      <a:srgbClr val="002050"/>
                    </a:gs>
                  </a:gsLst>
                  <a:lin ang="5400000" scaled="1"/>
                </a:gradFill>
                <a:effectLst/>
                <a:uLnTx/>
                <a:uFillTx/>
                <a:cs typeface="Segoe UI" panose="020B0502040204020203" pitchFamily="34" charset="0"/>
              </a:rPr>
              <a:t>Modern UI </a:t>
            </a:r>
            <a:r>
              <a:rPr kumimoji="0" lang="en-US" sz="1599" b="0" i="0" u="none" strike="noStrike" kern="0" cap="none" spc="0" normalizeH="0" baseline="0" noProof="0" dirty="0">
                <a:ln>
                  <a:noFill/>
                </a:ln>
                <a:gradFill>
                  <a:gsLst>
                    <a:gs pos="16667">
                      <a:srgbClr val="002050"/>
                    </a:gs>
                    <a:gs pos="80000">
                      <a:srgbClr val="002050"/>
                    </a:gs>
                  </a:gsLst>
                  <a:lin ang="5400000" scaled="1"/>
                </a:gradFill>
                <a:effectLst/>
                <a:uLnTx/>
                <a:uFillTx/>
                <a:latin typeface="Webdings" panose="05030102010509060703" pitchFamily="18" charset="2"/>
                <a:cs typeface="Segoe UI" panose="020B0502040204020203" pitchFamily="34" charset="0"/>
              </a:rPr>
              <a:t>   </a:t>
            </a:r>
            <a:r>
              <a:rPr kumimoji="0" lang="en-US" sz="1599" b="0" i="0" u="none" strike="noStrike" kern="0" cap="none" spc="0" normalizeH="0" baseline="0" noProof="0" dirty="0">
                <a:ln>
                  <a:noFill/>
                </a:ln>
                <a:gradFill>
                  <a:gsLst>
                    <a:gs pos="16667">
                      <a:srgbClr val="002050"/>
                    </a:gs>
                    <a:gs pos="80000">
                      <a:srgbClr val="002050"/>
                    </a:gs>
                  </a:gsLst>
                  <a:lin ang="5400000" scaled="1"/>
                </a:gradFill>
                <a:effectLst/>
                <a:uLnTx/>
                <a:uFillTx/>
                <a:cs typeface="Segoe UI" panose="020B0502040204020203" pitchFamily="34" charset="0"/>
              </a:rPr>
              <a:t>Power BI </a:t>
            </a:r>
            <a:r>
              <a:rPr kumimoji="0" lang="en-US" sz="1599" b="0" i="0" u="none" strike="noStrike" kern="0" cap="none" spc="0" normalizeH="0" baseline="0" noProof="0" dirty="0">
                <a:ln>
                  <a:noFill/>
                </a:ln>
                <a:gradFill>
                  <a:gsLst>
                    <a:gs pos="16667">
                      <a:srgbClr val="002050"/>
                    </a:gs>
                    <a:gs pos="80000">
                      <a:srgbClr val="002050"/>
                    </a:gs>
                  </a:gsLst>
                  <a:lin ang="5400000" scaled="1"/>
                </a:gradFill>
                <a:effectLst/>
                <a:uLnTx/>
                <a:uFillTx/>
                <a:latin typeface="Webdings" panose="05030102010509060703" pitchFamily="18" charset="2"/>
                <a:cs typeface="Segoe UI" panose="020B0502040204020203" pitchFamily="34" charset="0"/>
              </a:rPr>
              <a:t>   </a:t>
            </a:r>
            <a:r>
              <a:rPr kumimoji="0" lang="en-US" sz="1599" b="0" i="0" u="none" strike="noStrike" kern="0" cap="none" spc="0" normalizeH="0" baseline="0" noProof="0" dirty="0">
                <a:ln>
                  <a:noFill/>
                </a:ln>
                <a:gradFill>
                  <a:gsLst>
                    <a:gs pos="16667">
                      <a:srgbClr val="002050"/>
                    </a:gs>
                    <a:gs pos="80000">
                      <a:srgbClr val="002050"/>
                    </a:gs>
                  </a:gsLst>
                  <a:lin ang="5400000" scaled="1"/>
                </a:gradFill>
                <a:effectLst/>
                <a:uLnTx/>
                <a:uFillTx/>
                <a:cs typeface="Segoe UI" panose="020B0502040204020203" pitchFamily="34" charset="0"/>
              </a:rPr>
              <a:t>In-memory </a:t>
            </a:r>
            <a:r>
              <a:rPr kumimoji="0" lang="en-US" sz="1599" b="0" i="0" u="none" strike="noStrike" kern="0" cap="none" spc="0" normalizeH="0" baseline="0" noProof="0" dirty="0">
                <a:ln>
                  <a:noFill/>
                </a:ln>
                <a:gradFill>
                  <a:gsLst>
                    <a:gs pos="16667">
                      <a:srgbClr val="002050"/>
                    </a:gs>
                    <a:gs pos="80000">
                      <a:srgbClr val="002050"/>
                    </a:gs>
                  </a:gsLst>
                  <a:lin ang="5400000" scaled="1"/>
                </a:gradFill>
                <a:effectLst/>
                <a:uLnTx/>
                <a:uFillTx/>
                <a:latin typeface="Webdings" panose="05030102010509060703" pitchFamily="18" charset="2"/>
                <a:cs typeface="Segoe UI" panose="020B0502040204020203" pitchFamily="34" charset="0"/>
              </a:rPr>
              <a:t>   </a:t>
            </a:r>
            <a:r>
              <a:rPr kumimoji="0" lang="en-US" sz="1599" b="0" i="0" u="none" strike="noStrike" kern="0" cap="none" spc="0" normalizeH="0" baseline="0" noProof="0" dirty="0">
                <a:ln>
                  <a:noFill/>
                </a:ln>
                <a:gradFill>
                  <a:gsLst>
                    <a:gs pos="16667">
                      <a:srgbClr val="002050"/>
                    </a:gs>
                    <a:gs pos="80000">
                      <a:srgbClr val="002050"/>
                    </a:gs>
                  </a:gsLst>
                  <a:lin ang="5400000" scaled="1"/>
                </a:gradFill>
                <a:effectLst/>
                <a:uLnTx/>
                <a:uFillTx/>
                <a:cs typeface="Segoe UI" panose="020B0502040204020203" pitchFamily="34" charset="0"/>
              </a:rPr>
              <a:t>ML </a:t>
            </a:r>
            <a:r>
              <a:rPr kumimoji="0" lang="en-US" sz="1599" b="0" i="0" u="none" strike="noStrike" kern="0" cap="none" spc="0" normalizeH="0" baseline="0" noProof="0" dirty="0">
                <a:ln>
                  <a:noFill/>
                </a:ln>
                <a:gradFill>
                  <a:gsLst>
                    <a:gs pos="16667">
                      <a:srgbClr val="002050"/>
                    </a:gs>
                    <a:gs pos="80000">
                      <a:srgbClr val="002050"/>
                    </a:gs>
                  </a:gsLst>
                  <a:lin ang="5400000" scaled="1"/>
                </a:gradFill>
                <a:effectLst/>
                <a:uLnTx/>
                <a:uFillTx/>
                <a:latin typeface="Webdings" panose="05030102010509060703" pitchFamily="18" charset="2"/>
                <a:cs typeface="Segoe UI" panose="020B0502040204020203" pitchFamily="34" charset="0"/>
              </a:rPr>
              <a:t>   </a:t>
            </a:r>
            <a:r>
              <a:rPr kumimoji="0" lang="en-US" sz="1599" b="0" i="0" u="none" strike="noStrike" kern="0" cap="none" spc="0" normalizeH="0" baseline="0" noProof="0" dirty="0" err="1">
                <a:ln>
                  <a:noFill/>
                </a:ln>
                <a:gradFill>
                  <a:gsLst>
                    <a:gs pos="16667">
                      <a:srgbClr val="002050"/>
                    </a:gs>
                    <a:gs pos="80000">
                      <a:srgbClr val="002050"/>
                    </a:gs>
                  </a:gsLst>
                  <a:lin ang="5400000" scaled="1"/>
                </a:gradFill>
                <a:effectLst/>
                <a:uLnTx/>
                <a:uFillTx/>
                <a:cs typeface="Segoe UI" panose="020B0502040204020203" pitchFamily="34" charset="0"/>
              </a:rPr>
              <a:t>IoT</a:t>
            </a:r>
            <a:r>
              <a:rPr kumimoji="0" lang="en-US" sz="1599" b="0" i="0" u="none" strike="noStrike" kern="0" cap="none" spc="0" normalizeH="0" baseline="0" noProof="0" dirty="0">
                <a:ln>
                  <a:noFill/>
                </a:ln>
                <a:gradFill>
                  <a:gsLst>
                    <a:gs pos="16667">
                      <a:srgbClr val="002050"/>
                    </a:gs>
                    <a:gs pos="80000">
                      <a:srgbClr val="002050"/>
                    </a:gs>
                  </a:gsLst>
                  <a:lin ang="5400000" scaled="1"/>
                </a:gradFill>
                <a:effectLst/>
                <a:uLnTx/>
                <a:uFillTx/>
                <a:cs typeface="Segoe UI" panose="020B0502040204020203" pitchFamily="34" charset="0"/>
              </a:rPr>
              <a:t> </a:t>
            </a:r>
            <a:r>
              <a:rPr kumimoji="0" lang="en-US" sz="1599" b="0" i="0" u="none" strike="noStrike" kern="0" cap="none" spc="0" normalizeH="0" baseline="0" noProof="0" dirty="0">
                <a:ln>
                  <a:noFill/>
                </a:ln>
                <a:gradFill>
                  <a:gsLst>
                    <a:gs pos="16667">
                      <a:srgbClr val="002050"/>
                    </a:gs>
                    <a:gs pos="80000">
                      <a:srgbClr val="002050"/>
                    </a:gs>
                  </a:gsLst>
                  <a:lin ang="5400000" scaled="1"/>
                </a:gradFill>
                <a:effectLst/>
                <a:uLnTx/>
                <a:uFillTx/>
                <a:latin typeface="Webdings" panose="05030102010509060703" pitchFamily="18" charset="2"/>
                <a:cs typeface="Segoe UI" panose="020B0502040204020203" pitchFamily="34" charset="0"/>
              </a:rPr>
              <a:t>   </a:t>
            </a:r>
            <a:r>
              <a:rPr kumimoji="0" lang="en-US" sz="1599" b="0" i="0" u="none" strike="noStrike" kern="0" cap="none" spc="0" normalizeH="0" baseline="0" noProof="0" dirty="0">
                <a:ln>
                  <a:noFill/>
                </a:ln>
                <a:gradFill>
                  <a:gsLst>
                    <a:gs pos="16667">
                      <a:srgbClr val="002050"/>
                    </a:gs>
                    <a:gs pos="80000">
                      <a:srgbClr val="002050"/>
                    </a:gs>
                  </a:gsLst>
                  <a:lin ang="5400000" scaled="1"/>
                </a:gradFill>
                <a:effectLst/>
                <a:uLnTx/>
                <a:uFillTx/>
                <a:cs typeface="Segoe UI" panose="020B0502040204020203" pitchFamily="34" charset="0"/>
              </a:rPr>
              <a:t>Big data </a:t>
            </a:r>
            <a:r>
              <a:rPr kumimoji="0" lang="en-US" sz="1599" b="0" i="0" u="none" strike="noStrike" kern="0" cap="none" spc="0" normalizeH="0" baseline="0" noProof="0" dirty="0">
                <a:ln>
                  <a:noFill/>
                </a:ln>
                <a:gradFill>
                  <a:gsLst>
                    <a:gs pos="16667">
                      <a:srgbClr val="002050"/>
                    </a:gs>
                    <a:gs pos="80000">
                      <a:srgbClr val="002050"/>
                    </a:gs>
                  </a:gsLst>
                  <a:lin ang="5400000" scaled="1"/>
                </a:gradFill>
                <a:effectLst/>
                <a:uLnTx/>
                <a:uFillTx/>
                <a:latin typeface="Webdings" panose="05030102010509060703" pitchFamily="18" charset="2"/>
                <a:cs typeface="Segoe UI" panose="020B0502040204020203" pitchFamily="34" charset="0"/>
              </a:rPr>
              <a:t>   </a:t>
            </a:r>
            <a:r>
              <a:rPr kumimoji="0" lang="en-US" sz="1599" b="0" i="0" u="none" strike="noStrike" kern="0" cap="none" spc="0" normalizeH="0" baseline="0" noProof="0" dirty="0">
                <a:ln>
                  <a:noFill/>
                </a:ln>
                <a:gradFill>
                  <a:gsLst>
                    <a:gs pos="16667">
                      <a:srgbClr val="002050"/>
                    </a:gs>
                    <a:gs pos="80000">
                      <a:srgbClr val="002050"/>
                    </a:gs>
                  </a:gsLst>
                  <a:lin ang="5400000" scaled="1"/>
                </a:gradFill>
                <a:effectLst/>
                <a:uLnTx/>
                <a:uFillTx/>
                <a:cs typeface="Segoe UI" panose="020B0502040204020203" pitchFamily="34" charset="0"/>
              </a:rPr>
              <a:t>	Integration platform</a:t>
            </a:r>
          </a:p>
        </p:txBody>
      </p:sp>
      <p:sp>
        <p:nvSpPr>
          <p:cNvPr id="10" name="Title 2"/>
          <p:cNvSpPr>
            <a:spLocks noGrp="1"/>
          </p:cNvSpPr>
          <p:nvPr>
            <p:ph type="title"/>
          </p:nvPr>
        </p:nvSpPr>
        <p:spPr/>
        <p:txBody>
          <a:bodyPr/>
          <a:lstStyle/>
          <a:p>
            <a:r>
              <a:rPr lang="en-US" sz="4000" dirty="0"/>
              <a:t>Microsoft Dynamics AX</a:t>
            </a:r>
            <a:br>
              <a:rPr lang="en-US" dirty="0"/>
            </a:br>
            <a:endParaRPr lang="en-US" dirty="0"/>
          </a:p>
        </p:txBody>
      </p:sp>
      <p:sp>
        <p:nvSpPr>
          <p:cNvPr id="76" name="Oval 5"/>
          <p:cNvSpPr/>
          <p:nvPr/>
        </p:nvSpPr>
        <p:spPr bwMode="auto">
          <a:xfrm>
            <a:off x="1125399" y="2806328"/>
            <a:ext cx="6963280" cy="3482873"/>
          </a:xfrm>
          <a:custGeom>
            <a:avLst/>
            <a:gdLst>
              <a:gd name="connsiteX0" fmla="*/ 0 w 6931728"/>
              <a:gd name="connsiteY0" fmla="*/ 3465863 h 6931726"/>
              <a:gd name="connsiteX1" fmla="*/ 3465864 w 6931728"/>
              <a:gd name="connsiteY1" fmla="*/ 0 h 6931726"/>
              <a:gd name="connsiteX2" fmla="*/ 6931728 w 6931728"/>
              <a:gd name="connsiteY2" fmla="*/ 3465863 h 6931726"/>
              <a:gd name="connsiteX3" fmla="*/ 3465864 w 6931728"/>
              <a:gd name="connsiteY3" fmla="*/ 6931726 h 6931726"/>
              <a:gd name="connsiteX4" fmla="*/ 0 w 6931728"/>
              <a:gd name="connsiteY4" fmla="*/ 3465863 h 6931726"/>
              <a:gd name="connsiteX0" fmla="*/ 0 w 6931728"/>
              <a:gd name="connsiteY0" fmla="*/ 3465863 h 3899096"/>
              <a:gd name="connsiteX1" fmla="*/ 3465864 w 6931728"/>
              <a:gd name="connsiteY1" fmla="*/ 0 h 3899096"/>
              <a:gd name="connsiteX2" fmla="*/ 6931728 w 6931728"/>
              <a:gd name="connsiteY2" fmla="*/ 3465863 h 3899096"/>
              <a:gd name="connsiteX3" fmla="*/ 0 w 6931728"/>
              <a:gd name="connsiteY3" fmla="*/ 3465863 h 3899096"/>
              <a:gd name="connsiteX0" fmla="*/ 0 w 6931728"/>
              <a:gd name="connsiteY0" fmla="*/ 3465863 h 3992615"/>
              <a:gd name="connsiteX1" fmla="*/ 3465864 w 6931728"/>
              <a:gd name="connsiteY1" fmla="*/ 0 h 3992615"/>
              <a:gd name="connsiteX2" fmla="*/ 6931728 w 6931728"/>
              <a:gd name="connsiteY2" fmla="*/ 3465863 h 3992615"/>
              <a:gd name="connsiteX3" fmla="*/ 0 w 6931728"/>
              <a:gd name="connsiteY3" fmla="*/ 3465863 h 3992615"/>
              <a:gd name="connsiteX0" fmla="*/ 0 w 6931815"/>
              <a:gd name="connsiteY0" fmla="*/ 3465863 h 3827167"/>
              <a:gd name="connsiteX1" fmla="*/ 3465864 w 6931815"/>
              <a:gd name="connsiteY1" fmla="*/ 0 h 3827167"/>
              <a:gd name="connsiteX2" fmla="*/ 6931728 w 6931815"/>
              <a:gd name="connsiteY2" fmla="*/ 3465863 h 3827167"/>
              <a:gd name="connsiteX3" fmla="*/ 0 w 6931815"/>
              <a:gd name="connsiteY3" fmla="*/ 3465863 h 3827167"/>
              <a:gd name="connsiteX0" fmla="*/ 0 w 6931815"/>
              <a:gd name="connsiteY0" fmla="*/ 3465863 h 3467134"/>
              <a:gd name="connsiteX1" fmla="*/ 3465864 w 6931815"/>
              <a:gd name="connsiteY1" fmla="*/ 0 h 3467134"/>
              <a:gd name="connsiteX2" fmla="*/ 6931728 w 6931815"/>
              <a:gd name="connsiteY2" fmla="*/ 3465863 h 3467134"/>
              <a:gd name="connsiteX3" fmla="*/ 0 w 6931815"/>
              <a:gd name="connsiteY3" fmla="*/ 3465863 h 3467134"/>
            </a:gdLst>
            <a:ahLst/>
            <a:cxnLst>
              <a:cxn ang="0">
                <a:pos x="connsiteX0" y="connsiteY0"/>
              </a:cxn>
              <a:cxn ang="0">
                <a:pos x="connsiteX1" y="connsiteY1"/>
              </a:cxn>
              <a:cxn ang="0">
                <a:pos x="connsiteX2" y="connsiteY2"/>
              </a:cxn>
              <a:cxn ang="0">
                <a:pos x="connsiteX3" y="connsiteY3"/>
              </a:cxn>
            </a:cxnLst>
            <a:rect l="l" t="t" r="r" b="b"/>
            <a:pathLst>
              <a:path w="6931815" h="3467134">
                <a:moveTo>
                  <a:pt x="0" y="3465863"/>
                </a:moveTo>
                <a:cubicBezTo>
                  <a:pt x="0" y="1551720"/>
                  <a:pt x="1551720" y="0"/>
                  <a:pt x="3465864" y="0"/>
                </a:cubicBezTo>
                <a:cubicBezTo>
                  <a:pt x="5380008" y="0"/>
                  <a:pt x="6931728" y="1551720"/>
                  <a:pt x="6931728" y="3465863"/>
                </a:cubicBezTo>
                <a:cubicBezTo>
                  <a:pt x="6960260" y="3457880"/>
                  <a:pt x="0" y="3471116"/>
                  <a:pt x="0" y="3465863"/>
                </a:cubicBezTo>
                <a:close/>
              </a:path>
            </a:pathLst>
          </a:custGeom>
          <a:solidFill>
            <a:srgbClr val="FAFAFA"/>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marL="0" marR="0" lvl="0" indent="0" algn="ctr" defTabSz="932114"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17">
                    <a:srgbClr val="E81123"/>
                  </a:gs>
                  <a:gs pos="100000">
                    <a:srgbClr val="E81123"/>
                  </a:gs>
                </a:gsLst>
                <a:lin ang="5400000" scaled="0"/>
              </a:gradFill>
              <a:effectLst/>
              <a:uLnTx/>
              <a:uFillTx/>
            </a:endParaRPr>
          </a:p>
        </p:txBody>
      </p:sp>
      <p:pic>
        <p:nvPicPr>
          <p:cNvPr id="77" name="Picture 7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2459963" y="4144288"/>
            <a:ext cx="4332446" cy="4330593"/>
          </a:xfrm>
          <a:prstGeom prst="pie">
            <a:avLst>
              <a:gd name="adj1" fmla="val 10785955"/>
              <a:gd name="adj2" fmla="val 16200000"/>
            </a:avLst>
          </a:prstGeom>
          <a:noFill/>
          <a:ln>
            <a:noFill/>
          </a:ln>
        </p:spPr>
      </p:pic>
      <p:pic>
        <p:nvPicPr>
          <p:cNvPr id="78" name="Picture 7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470307" y="4144287"/>
            <a:ext cx="4311756" cy="4313082"/>
          </a:xfrm>
          <a:prstGeom prst="pie">
            <a:avLst>
              <a:gd name="adj1" fmla="val 10788680"/>
              <a:gd name="adj2" fmla="val 16200000"/>
            </a:avLst>
          </a:prstGeom>
        </p:spPr>
      </p:pic>
      <p:sp>
        <p:nvSpPr>
          <p:cNvPr id="79" name="Oval 5"/>
          <p:cNvSpPr/>
          <p:nvPr/>
        </p:nvSpPr>
        <p:spPr bwMode="auto">
          <a:xfrm>
            <a:off x="2468743" y="4135690"/>
            <a:ext cx="4315356" cy="2167178"/>
          </a:xfrm>
          <a:custGeom>
            <a:avLst/>
            <a:gdLst>
              <a:gd name="connsiteX0" fmla="*/ 0 w 6931728"/>
              <a:gd name="connsiteY0" fmla="*/ 3465863 h 6931726"/>
              <a:gd name="connsiteX1" fmla="*/ 3465864 w 6931728"/>
              <a:gd name="connsiteY1" fmla="*/ 0 h 6931726"/>
              <a:gd name="connsiteX2" fmla="*/ 6931728 w 6931728"/>
              <a:gd name="connsiteY2" fmla="*/ 3465863 h 6931726"/>
              <a:gd name="connsiteX3" fmla="*/ 3465864 w 6931728"/>
              <a:gd name="connsiteY3" fmla="*/ 6931726 h 6931726"/>
              <a:gd name="connsiteX4" fmla="*/ 0 w 6931728"/>
              <a:gd name="connsiteY4" fmla="*/ 3465863 h 6931726"/>
              <a:gd name="connsiteX0" fmla="*/ 0 w 6931728"/>
              <a:gd name="connsiteY0" fmla="*/ 3465863 h 3899096"/>
              <a:gd name="connsiteX1" fmla="*/ 3465864 w 6931728"/>
              <a:gd name="connsiteY1" fmla="*/ 0 h 3899096"/>
              <a:gd name="connsiteX2" fmla="*/ 6931728 w 6931728"/>
              <a:gd name="connsiteY2" fmla="*/ 3465863 h 3899096"/>
              <a:gd name="connsiteX3" fmla="*/ 0 w 6931728"/>
              <a:gd name="connsiteY3" fmla="*/ 3465863 h 3899096"/>
              <a:gd name="connsiteX0" fmla="*/ 0 w 6931728"/>
              <a:gd name="connsiteY0" fmla="*/ 3465863 h 3992615"/>
              <a:gd name="connsiteX1" fmla="*/ 3465864 w 6931728"/>
              <a:gd name="connsiteY1" fmla="*/ 0 h 3992615"/>
              <a:gd name="connsiteX2" fmla="*/ 6931728 w 6931728"/>
              <a:gd name="connsiteY2" fmla="*/ 3465863 h 3992615"/>
              <a:gd name="connsiteX3" fmla="*/ 0 w 6931728"/>
              <a:gd name="connsiteY3" fmla="*/ 3465863 h 3992615"/>
              <a:gd name="connsiteX0" fmla="*/ 0 w 6931815"/>
              <a:gd name="connsiteY0" fmla="*/ 3465863 h 3827167"/>
              <a:gd name="connsiteX1" fmla="*/ 3465864 w 6931815"/>
              <a:gd name="connsiteY1" fmla="*/ 0 h 3827167"/>
              <a:gd name="connsiteX2" fmla="*/ 6931728 w 6931815"/>
              <a:gd name="connsiteY2" fmla="*/ 3465863 h 3827167"/>
              <a:gd name="connsiteX3" fmla="*/ 0 w 6931815"/>
              <a:gd name="connsiteY3" fmla="*/ 3465863 h 3827167"/>
              <a:gd name="connsiteX0" fmla="*/ 0 w 6931815"/>
              <a:gd name="connsiteY0" fmla="*/ 3465863 h 3467134"/>
              <a:gd name="connsiteX1" fmla="*/ 3465864 w 6931815"/>
              <a:gd name="connsiteY1" fmla="*/ 0 h 3467134"/>
              <a:gd name="connsiteX2" fmla="*/ 6931728 w 6931815"/>
              <a:gd name="connsiteY2" fmla="*/ 3465863 h 3467134"/>
              <a:gd name="connsiteX3" fmla="*/ 0 w 6931815"/>
              <a:gd name="connsiteY3" fmla="*/ 3465863 h 3467134"/>
            </a:gdLst>
            <a:ahLst/>
            <a:cxnLst>
              <a:cxn ang="0">
                <a:pos x="connsiteX0" y="connsiteY0"/>
              </a:cxn>
              <a:cxn ang="0">
                <a:pos x="connsiteX1" y="connsiteY1"/>
              </a:cxn>
              <a:cxn ang="0">
                <a:pos x="connsiteX2" y="connsiteY2"/>
              </a:cxn>
              <a:cxn ang="0">
                <a:pos x="connsiteX3" y="connsiteY3"/>
              </a:cxn>
            </a:cxnLst>
            <a:rect l="l" t="t" r="r" b="b"/>
            <a:pathLst>
              <a:path w="6931815" h="3467134">
                <a:moveTo>
                  <a:pt x="0" y="3465863"/>
                </a:moveTo>
                <a:cubicBezTo>
                  <a:pt x="0" y="1551720"/>
                  <a:pt x="1551720" y="0"/>
                  <a:pt x="3465864" y="0"/>
                </a:cubicBezTo>
                <a:cubicBezTo>
                  <a:pt x="5380008" y="0"/>
                  <a:pt x="6931728" y="1551720"/>
                  <a:pt x="6931728" y="3465863"/>
                </a:cubicBezTo>
                <a:cubicBezTo>
                  <a:pt x="6960260" y="3457880"/>
                  <a:pt x="0" y="3471116"/>
                  <a:pt x="0" y="3465863"/>
                </a:cubicBezTo>
                <a:close/>
              </a:path>
            </a:pathLst>
          </a:custGeom>
          <a:solidFill>
            <a:srgbClr val="000000">
              <a:alpha val="6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marL="0" marR="0" lvl="0" indent="0" algn="ctr" defTabSz="932114"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17">
                    <a:srgbClr val="E81123"/>
                  </a:gs>
                  <a:gs pos="100000">
                    <a:srgbClr val="E81123"/>
                  </a:gs>
                </a:gsLst>
                <a:lin ang="5400000" scaled="0"/>
              </a:gradFill>
              <a:effectLst/>
              <a:uLnTx/>
              <a:uFillTx/>
            </a:endParaRPr>
          </a:p>
        </p:txBody>
      </p:sp>
      <p:sp>
        <p:nvSpPr>
          <p:cNvPr id="80" name="Rectangle 79"/>
          <p:cNvSpPr/>
          <p:nvPr/>
        </p:nvSpPr>
        <p:spPr>
          <a:xfrm>
            <a:off x="4059905" y="4577565"/>
            <a:ext cx="1126187" cy="679598"/>
          </a:xfrm>
          <a:prstGeom prst="rect">
            <a:avLst/>
          </a:prstGeom>
        </p:spPr>
        <p:txBody>
          <a:bodyPr wrap="square" lIns="182828" tIns="146262" rIns="182828" bIns="146262">
            <a:spAutoFit/>
          </a:bodyPr>
          <a:lstStyle/>
          <a:p>
            <a:pPr marL="0" marR="0" lvl="0" indent="0" algn="ctr" defTabSz="932563" eaLnBrk="1" fontAlgn="auto" latinLnBrk="0" hangingPunct="1">
              <a:lnSpc>
                <a:spcPct val="100000"/>
              </a:lnSpc>
              <a:spcBef>
                <a:spcPts val="0"/>
              </a:spcBef>
              <a:spcAft>
                <a:spcPts val="0"/>
              </a:spcAft>
              <a:buClrTx/>
              <a:buSzTx/>
              <a:buFontTx/>
              <a:buNone/>
              <a:tabLst/>
              <a:defRPr/>
            </a:pPr>
            <a:r>
              <a:rPr kumimoji="0" lang="en-US" sz="1199" b="0" i="0" u="none" strike="noStrike" kern="0" cap="none" spc="-29" normalizeH="0" baseline="0" noProof="0" dirty="0">
                <a:ln>
                  <a:noFill/>
                </a:ln>
                <a:gradFill>
                  <a:gsLst>
                    <a:gs pos="16667">
                      <a:prstClr val="white"/>
                    </a:gs>
                    <a:gs pos="80000">
                      <a:prstClr val="white"/>
                    </a:gs>
                  </a:gsLst>
                  <a:lin ang="5400000" scaled="1"/>
                </a:gradFill>
                <a:effectLst/>
                <a:uLnTx/>
                <a:uFillTx/>
                <a:latin typeface="Segoe UI Semibold" panose="020B0702040204020203" pitchFamily="34" charset="0"/>
                <a:cs typeface="Segoe UI Semibold" panose="020B0702040204020203" pitchFamily="34" charset="0"/>
              </a:rPr>
              <a:t>Lifecycle services</a:t>
            </a:r>
          </a:p>
        </p:txBody>
      </p:sp>
      <p:sp>
        <p:nvSpPr>
          <p:cNvPr id="81" name="Rectangle 80"/>
          <p:cNvSpPr/>
          <p:nvPr/>
        </p:nvSpPr>
        <p:spPr>
          <a:xfrm>
            <a:off x="3598580" y="5445142"/>
            <a:ext cx="1996565" cy="807626"/>
          </a:xfrm>
          <a:prstGeom prst="rect">
            <a:avLst/>
          </a:prstGeom>
        </p:spPr>
        <p:txBody>
          <a:bodyPr wrap="square" lIns="182828" tIns="146262" rIns="182828" bIns="146262">
            <a:spAutoFit/>
          </a:bodyPr>
          <a:lstStyle/>
          <a:p>
            <a:pPr marL="0" marR="0" lvl="0" indent="0" algn="ctr" defTabSz="932563" eaLnBrk="1" fontAlgn="auto" latinLnBrk="0" hangingPunct="1">
              <a:lnSpc>
                <a:spcPct val="100000"/>
              </a:lnSpc>
              <a:spcBef>
                <a:spcPts val="0"/>
              </a:spcBef>
              <a:spcAft>
                <a:spcPts val="0"/>
              </a:spcAft>
              <a:buClrTx/>
              <a:buSzTx/>
              <a:buFontTx/>
              <a:buNone/>
              <a:tabLst/>
              <a:defRPr/>
            </a:pPr>
            <a:r>
              <a:rPr kumimoji="0" lang="en-US" sz="1599" b="1" i="0" u="none" strike="noStrike" kern="0" cap="none" spc="-29" normalizeH="0" baseline="0" noProof="0" dirty="0">
                <a:ln>
                  <a:noFill/>
                </a:ln>
                <a:gradFill>
                  <a:gsLst>
                    <a:gs pos="16667">
                      <a:prstClr val="white"/>
                    </a:gs>
                    <a:gs pos="80000">
                      <a:prstClr val="white"/>
                    </a:gs>
                  </a:gsLst>
                  <a:lin ang="5400000" scaled="1"/>
                </a:gradFill>
                <a:effectLst/>
                <a:uLnTx/>
                <a:uFillTx/>
                <a:latin typeface="Segoe UI Light"/>
                <a:cs typeface="Segoe UI Semibold" panose="020B0702040204020203" pitchFamily="34" charset="0"/>
              </a:rPr>
              <a:t>The power of </a:t>
            </a:r>
            <a:br>
              <a:rPr kumimoji="0" lang="en-US" sz="1599" b="1" i="0" u="none" strike="noStrike" kern="0" cap="none" spc="-29" normalizeH="0" baseline="0" noProof="0" dirty="0">
                <a:ln>
                  <a:noFill/>
                </a:ln>
                <a:gradFill>
                  <a:gsLst>
                    <a:gs pos="16667">
                      <a:prstClr val="white"/>
                    </a:gs>
                    <a:gs pos="80000">
                      <a:prstClr val="white"/>
                    </a:gs>
                  </a:gsLst>
                  <a:lin ang="5400000" scaled="1"/>
                </a:gradFill>
                <a:effectLst/>
                <a:uLnTx/>
                <a:uFillTx/>
                <a:latin typeface="Segoe UI Light"/>
                <a:cs typeface="Segoe UI Semibold" panose="020B0702040204020203" pitchFamily="34" charset="0"/>
              </a:rPr>
            </a:br>
            <a:r>
              <a:rPr kumimoji="0" lang="en-US" sz="1599" b="1" i="0" u="none" strike="noStrike" kern="0" cap="none" spc="-29" normalizeH="0" baseline="0" noProof="0" dirty="0">
                <a:ln>
                  <a:noFill/>
                </a:ln>
                <a:gradFill>
                  <a:gsLst>
                    <a:gs pos="16667">
                      <a:prstClr val="white"/>
                    </a:gs>
                    <a:gs pos="80000">
                      <a:prstClr val="white"/>
                    </a:gs>
                  </a:gsLst>
                  <a:lin ang="5400000" scaled="1"/>
                </a:gradFill>
                <a:effectLst/>
                <a:uLnTx/>
                <a:uFillTx/>
                <a:latin typeface="Segoe UI Light"/>
                <a:cs typeface="Segoe UI Semibold" panose="020B0702040204020203" pitchFamily="34" charset="0"/>
              </a:rPr>
              <a:t>Microsoft Cloud</a:t>
            </a:r>
          </a:p>
        </p:txBody>
      </p:sp>
      <p:grpSp>
        <p:nvGrpSpPr>
          <p:cNvPr id="82" name="Group 81"/>
          <p:cNvGrpSpPr/>
          <p:nvPr/>
        </p:nvGrpSpPr>
        <p:grpSpPr>
          <a:xfrm>
            <a:off x="4156621" y="4328114"/>
            <a:ext cx="917393" cy="1150269"/>
            <a:chOff x="5908676" y="5500688"/>
            <a:chExt cx="619125" cy="776288"/>
          </a:xfrm>
        </p:grpSpPr>
        <p:sp>
          <p:nvSpPr>
            <p:cNvPr id="83" name="Freeform 5"/>
            <p:cNvSpPr>
              <a:spLocks/>
            </p:cNvSpPr>
            <p:nvPr/>
          </p:nvSpPr>
          <p:spPr bwMode="auto">
            <a:xfrm>
              <a:off x="6183313" y="5600700"/>
              <a:ext cx="344488" cy="600075"/>
            </a:xfrm>
            <a:custGeom>
              <a:avLst/>
              <a:gdLst>
                <a:gd name="T0" fmla="*/ 37 w 90"/>
                <a:gd name="T1" fmla="*/ 0 h 158"/>
                <a:gd name="T2" fmla="*/ 90 w 90"/>
                <a:gd name="T3" fmla="*/ 76 h 158"/>
                <a:gd name="T4" fmla="*/ 9 w 90"/>
                <a:gd name="T5" fmla="*/ 158 h 158"/>
                <a:gd name="T6" fmla="*/ 0 w 90"/>
                <a:gd name="T7" fmla="*/ 157 h 158"/>
              </a:gdLst>
              <a:ahLst/>
              <a:cxnLst>
                <a:cxn ang="0">
                  <a:pos x="T0" y="T1"/>
                </a:cxn>
                <a:cxn ang="0">
                  <a:pos x="T2" y="T3"/>
                </a:cxn>
                <a:cxn ang="0">
                  <a:pos x="T4" y="T5"/>
                </a:cxn>
                <a:cxn ang="0">
                  <a:pos x="T6" y="T7"/>
                </a:cxn>
              </a:cxnLst>
              <a:rect l="0" t="0" r="r" b="b"/>
              <a:pathLst>
                <a:path w="90" h="158">
                  <a:moveTo>
                    <a:pt x="37" y="0"/>
                  </a:moveTo>
                  <a:cubicBezTo>
                    <a:pt x="68" y="11"/>
                    <a:pt x="90" y="41"/>
                    <a:pt x="90" y="76"/>
                  </a:cubicBezTo>
                  <a:cubicBezTo>
                    <a:pt x="90" y="121"/>
                    <a:pt x="54" y="158"/>
                    <a:pt x="9" y="158"/>
                  </a:cubicBezTo>
                  <a:cubicBezTo>
                    <a:pt x="6" y="158"/>
                    <a:pt x="3" y="157"/>
                    <a:pt x="0" y="157"/>
                  </a:cubicBezTo>
                </a:path>
              </a:pathLst>
            </a:custGeom>
            <a:noFill/>
            <a:ln w="30163"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737373"/>
                </a:solidFill>
                <a:effectLst/>
                <a:uLnTx/>
                <a:uFillTx/>
              </a:endParaRPr>
            </a:p>
          </p:txBody>
        </p:sp>
        <p:sp>
          <p:nvSpPr>
            <p:cNvPr id="84" name="Freeform 6"/>
            <p:cNvSpPr>
              <a:spLocks/>
            </p:cNvSpPr>
            <p:nvPr/>
          </p:nvSpPr>
          <p:spPr bwMode="auto">
            <a:xfrm>
              <a:off x="5908676" y="5581650"/>
              <a:ext cx="336550" cy="596900"/>
            </a:xfrm>
            <a:custGeom>
              <a:avLst/>
              <a:gdLst>
                <a:gd name="T0" fmla="*/ 52 w 88"/>
                <a:gd name="T1" fmla="*/ 157 h 157"/>
                <a:gd name="T2" fmla="*/ 0 w 88"/>
                <a:gd name="T3" fmla="*/ 81 h 157"/>
                <a:gd name="T4" fmla="*/ 81 w 88"/>
                <a:gd name="T5" fmla="*/ 0 h 157"/>
                <a:gd name="T6" fmla="*/ 88 w 88"/>
                <a:gd name="T7" fmla="*/ 0 h 157"/>
              </a:gdLst>
              <a:ahLst/>
              <a:cxnLst>
                <a:cxn ang="0">
                  <a:pos x="T0" y="T1"/>
                </a:cxn>
                <a:cxn ang="0">
                  <a:pos x="T2" y="T3"/>
                </a:cxn>
                <a:cxn ang="0">
                  <a:pos x="T4" y="T5"/>
                </a:cxn>
                <a:cxn ang="0">
                  <a:pos x="T6" y="T7"/>
                </a:cxn>
              </a:cxnLst>
              <a:rect l="0" t="0" r="r" b="b"/>
              <a:pathLst>
                <a:path w="88" h="157">
                  <a:moveTo>
                    <a:pt x="52" y="157"/>
                  </a:moveTo>
                  <a:cubicBezTo>
                    <a:pt x="21" y="145"/>
                    <a:pt x="0" y="116"/>
                    <a:pt x="0" y="81"/>
                  </a:cubicBezTo>
                  <a:cubicBezTo>
                    <a:pt x="0" y="36"/>
                    <a:pt x="36" y="0"/>
                    <a:pt x="81" y="0"/>
                  </a:cubicBezTo>
                  <a:cubicBezTo>
                    <a:pt x="83" y="0"/>
                    <a:pt x="86" y="0"/>
                    <a:pt x="88" y="0"/>
                  </a:cubicBezTo>
                </a:path>
              </a:pathLst>
            </a:custGeom>
            <a:noFill/>
            <a:ln w="30163"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737373"/>
                </a:solidFill>
                <a:effectLst/>
                <a:uLnTx/>
                <a:uFillTx/>
              </a:endParaRPr>
            </a:p>
          </p:txBody>
        </p:sp>
        <p:sp>
          <p:nvSpPr>
            <p:cNvPr id="85" name="Freeform 7"/>
            <p:cNvSpPr>
              <a:spLocks/>
            </p:cNvSpPr>
            <p:nvPr/>
          </p:nvSpPr>
          <p:spPr bwMode="auto">
            <a:xfrm>
              <a:off x="6180138" y="5500688"/>
              <a:ext cx="76200" cy="160338"/>
            </a:xfrm>
            <a:custGeom>
              <a:avLst/>
              <a:gdLst>
                <a:gd name="T0" fmla="*/ 0 w 48"/>
                <a:gd name="T1" fmla="*/ 0 h 101"/>
                <a:gd name="T2" fmla="*/ 48 w 48"/>
                <a:gd name="T3" fmla="*/ 51 h 101"/>
                <a:gd name="T4" fmla="*/ 0 w 48"/>
                <a:gd name="T5" fmla="*/ 101 h 101"/>
              </a:gdLst>
              <a:ahLst/>
              <a:cxnLst>
                <a:cxn ang="0">
                  <a:pos x="T0" y="T1"/>
                </a:cxn>
                <a:cxn ang="0">
                  <a:pos x="T2" y="T3"/>
                </a:cxn>
                <a:cxn ang="0">
                  <a:pos x="T4" y="T5"/>
                </a:cxn>
              </a:cxnLst>
              <a:rect l="0" t="0" r="r" b="b"/>
              <a:pathLst>
                <a:path w="48" h="101">
                  <a:moveTo>
                    <a:pt x="0" y="0"/>
                  </a:moveTo>
                  <a:lnTo>
                    <a:pt x="48" y="51"/>
                  </a:lnTo>
                  <a:lnTo>
                    <a:pt x="0" y="101"/>
                  </a:lnTo>
                </a:path>
              </a:pathLst>
            </a:custGeom>
            <a:noFill/>
            <a:ln w="30163"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737373"/>
                </a:solidFill>
                <a:effectLst/>
                <a:uLnTx/>
                <a:uFillTx/>
              </a:endParaRPr>
            </a:p>
          </p:txBody>
        </p:sp>
        <p:sp>
          <p:nvSpPr>
            <p:cNvPr id="86" name="Freeform 8"/>
            <p:cNvSpPr>
              <a:spLocks/>
            </p:cNvSpPr>
            <p:nvPr/>
          </p:nvSpPr>
          <p:spPr bwMode="auto">
            <a:xfrm>
              <a:off x="6180137" y="6116638"/>
              <a:ext cx="76200" cy="160338"/>
            </a:xfrm>
            <a:custGeom>
              <a:avLst/>
              <a:gdLst>
                <a:gd name="T0" fmla="*/ 48 w 48"/>
                <a:gd name="T1" fmla="*/ 0 h 101"/>
                <a:gd name="T2" fmla="*/ 0 w 48"/>
                <a:gd name="T3" fmla="*/ 50 h 101"/>
                <a:gd name="T4" fmla="*/ 48 w 48"/>
                <a:gd name="T5" fmla="*/ 101 h 101"/>
              </a:gdLst>
              <a:ahLst/>
              <a:cxnLst>
                <a:cxn ang="0">
                  <a:pos x="T0" y="T1"/>
                </a:cxn>
                <a:cxn ang="0">
                  <a:pos x="T2" y="T3"/>
                </a:cxn>
                <a:cxn ang="0">
                  <a:pos x="T4" y="T5"/>
                </a:cxn>
              </a:cxnLst>
              <a:rect l="0" t="0" r="r" b="b"/>
              <a:pathLst>
                <a:path w="48" h="101">
                  <a:moveTo>
                    <a:pt x="48" y="0"/>
                  </a:moveTo>
                  <a:lnTo>
                    <a:pt x="0" y="50"/>
                  </a:lnTo>
                  <a:lnTo>
                    <a:pt x="48" y="101"/>
                  </a:lnTo>
                </a:path>
              </a:pathLst>
            </a:custGeom>
            <a:noFill/>
            <a:ln w="30163"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737373"/>
                </a:solidFill>
                <a:effectLst/>
                <a:uLnTx/>
                <a:uFillTx/>
              </a:endParaRPr>
            </a:p>
          </p:txBody>
        </p:sp>
      </p:grpSp>
      <p:grpSp>
        <p:nvGrpSpPr>
          <p:cNvPr id="87" name="Group 86"/>
          <p:cNvGrpSpPr/>
          <p:nvPr/>
        </p:nvGrpSpPr>
        <p:grpSpPr>
          <a:xfrm>
            <a:off x="1505862" y="5525231"/>
            <a:ext cx="614859" cy="612997"/>
            <a:chOff x="2934959" y="5443738"/>
            <a:chExt cx="663237" cy="661228"/>
          </a:xfrm>
          <a:solidFill>
            <a:schemeClr val="accent1"/>
          </a:solidFill>
        </p:grpSpPr>
        <p:grpSp>
          <p:nvGrpSpPr>
            <p:cNvPr id="88" name="Group 87"/>
            <p:cNvGrpSpPr/>
            <p:nvPr/>
          </p:nvGrpSpPr>
          <p:grpSpPr>
            <a:xfrm>
              <a:off x="3071941" y="5443738"/>
              <a:ext cx="389274" cy="320875"/>
              <a:chOff x="-1896460" y="3381375"/>
              <a:chExt cx="614363" cy="506413"/>
            </a:xfrm>
            <a:grpFill/>
          </p:grpSpPr>
          <p:sp>
            <p:nvSpPr>
              <p:cNvPr id="90" name="Freeform 9"/>
              <p:cNvSpPr>
                <a:spLocks noEditPoints="1"/>
              </p:cNvSpPr>
              <p:nvPr/>
            </p:nvSpPr>
            <p:spPr bwMode="auto">
              <a:xfrm>
                <a:off x="-1896460" y="3381375"/>
                <a:ext cx="614363" cy="414338"/>
              </a:xfrm>
              <a:custGeom>
                <a:avLst/>
                <a:gdLst>
                  <a:gd name="T0" fmla="*/ 310 w 387"/>
                  <a:gd name="T1" fmla="*/ 0 h 261"/>
                  <a:gd name="T2" fmla="*/ 303 w 387"/>
                  <a:gd name="T3" fmla="*/ 36 h 261"/>
                  <a:gd name="T4" fmla="*/ 0 w 387"/>
                  <a:gd name="T5" fmla="*/ 36 h 261"/>
                  <a:gd name="T6" fmla="*/ 41 w 387"/>
                  <a:gd name="T7" fmla="*/ 208 h 261"/>
                  <a:gd name="T8" fmla="*/ 262 w 387"/>
                  <a:gd name="T9" fmla="*/ 208 h 261"/>
                  <a:gd name="T10" fmla="*/ 252 w 387"/>
                  <a:gd name="T11" fmla="*/ 242 h 261"/>
                  <a:gd name="T12" fmla="*/ 34 w 387"/>
                  <a:gd name="T13" fmla="*/ 242 h 261"/>
                  <a:gd name="T14" fmla="*/ 34 w 387"/>
                  <a:gd name="T15" fmla="*/ 261 h 261"/>
                  <a:gd name="T16" fmla="*/ 269 w 387"/>
                  <a:gd name="T17" fmla="*/ 261 h 261"/>
                  <a:gd name="T18" fmla="*/ 325 w 387"/>
                  <a:gd name="T19" fmla="*/ 19 h 261"/>
                  <a:gd name="T20" fmla="*/ 387 w 387"/>
                  <a:gd name="T21" fmla="*/ 19 h 261"/>
                  <a:gd name="T22" fmla="*/ 387 w 387"/>
                  <a:gd name="T23" fmla="*/ 0 h 261"/>
                  <a:gd name="T24" fmla="*/ 310 w 387"/>
                  <a:gd name="T25" fmla="*/ 0 h 261"/>
                  <a:gd name="T26" fmla="*/ 56 w 387"/>
                  <a:gd name="T27" fmla="*/ 188 h 261"/>
                  <a:gd name="T28" fmla="*/ 24 w 387"/>
                  <a:gd name="T29" fmla="*/ 55 h 261"/>
                  <a:gd name="T30" fmla="*/ 298 w 387"/>
                  <a:gd name="T31" fmla="*/ 55 h 261"/>
                  <a:gd name="T32" fmla="*/ 267 w 387"/>
                  <a:gd name="T33" fmla="*/ 188 h 261"/>
                  <a:gd name="T34" fmla="*/ 56 w 387"/>
                  <a:gd name="T35" fmla="*/ 188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7" h="261">
                    <a:moveTo>
                      <a:pt x="310" y="0"/>
                    </a:moveTo>
                    <a:lnTo>
                      <a:pt x="303" y="36"/>
                    </a:lnTo>
                    <a:lnTo>
                      <a:pt x="0" y="36"/>
                    </a:lnTo>
                    <a:lnTo>
                      <a:pt x="41" y="208"/>
                    </a:lnTo>
                    <a:lnTo>
                      <a:pt x="262" y="208"/>
                    </a:lnTo>
                    <a:lnTo>
                      <a:pt x="252" y="242"/>
                    </a:lnTo>
                    <a:lnTo>
                      <a:pt x="34" y="242"/>
                    </a:lnTo>
                    <a:lnTo>
                      <a:pt x="34" y="261"/>
                    </a:lnTo>
                    <a:lnTo>
                      <a:pt x="269" y="261"/>
                    </a:lnTo>
                    <a:lnTo>
                      <a:pt x="325" y="19"/>
                    </a:lnTo>
                    <a:lnTo>
                      <a:pt x="387" y="19"/>
                    </a:lnTo>
                    <a:lnTo>
                      <a:pt x="387" y="0"/>
                    </a:lnTo>
                    <a:lnTo>
                      <a:pt x="310" y="0"/>
                    </a:lnTo>
                    <a:close/>
                    <a:moveTo>
                      <a:pt x="56" y="188"/>
                    </a:moveTo>
                    <a:lnTo>
                      <a:pt x="24" y="55"/>
                    </a:lnTo>
                    <a:lnTo>
                      <a:pt x="298" y="55"/>
                    </a:lnTo>
                    <a:lnTo>
                      <a:pt x="267" y="188"/>
                    </a:lnTo>
                    <a:lnTo>
                      <a:pt x="56" y="188"/>
                    </a:lnTo>
                    <a:close/>
                  </a:path>
                </a:pathLst>
              </a:custGeom>
              <a:grpFill/>
              <a:ln w="9525">
                <a:solidFill>
                  <a:srgbClr val="000000"/>
                </a:solidFill>
                <a:round/>
                <a:headEnd/>
                <a:tailEnd/>
              </a:ln>
              <a:extLst/>
            </p:spPr>
            <p:txBody>
              <a:bodyPr vert="horz" wrap="square" lIns="91414" tIns="45706" rIns="91414" bIns="45706" numCol="1" anchor="t" anchorCtr="0" compatLnSpc="1">
                <a:prstTxWarp prst="textNoShape">
                  <a:avLst/>
                </a:prstTxWarp>
              </a:bodyPr>
              <a:lstStyle/>
              <a:p>
                <a:pPr marL="0" marR="0" lvl="0" indent="0" algn="ctr" defTabSz="932563" eaLnBrk="1" fontAlgn="auto" latinLnBrk="0" hangingPunct="1">
                  <a:lnSpc>
                    <a:spcPct val="100000"/>
                  </a:lnSpc>
                  <a:spcBef>
                    <a:spcPts val="0"/>
                  </a:spcBef>
                  <a:spcAft>
                    <a:spcPts val="0"/>
                  </a:spcAft>
                  <a:buClrTx/>
                  <a:buSzTx/>
                  <a:buFontTx/>
                  <a:buNone/>
                  <a:tabLst/>
                  <a:defRPr/>
                </a:pPr>
                <a:endParaRPr kumimoji="0" lang="en-US" sz="1599" b="0" i="0" u="none" strike="noStrike" kern="0" cap="none" spc="0" normalizeH="0" baseline="0" noProof="0">
                  <a:ln>
                    <a:noFill/>
                  </a:ln>
                  <a:gradFill>
                    <a:gsLst>
                      <a:gs pos="16667">
                        <a:srgbClr val="002050"/>
                      </a:gs>
                      <a:gs pos="80000">
                        <a:srgbClr val="002050"/>
                      </a:gs>
                    </a:gsLst>
                    <a:lin ang="5400000" scaled="1"/>
                  </a:gradFill>
                  <a:effectLst/>
                  <a:uLnTx/>
                  <a:uFillTx/>
                  <a:latin typeface="Segoe UI Semilight" panose="020B0402040204020203" pitchFamily="34" charset="0"/>
                  <a:cs typeface="Segoe UI Semilight" panose="020B0402040204020203" pitchFamily="34" charset="0"/>
                </a:endParaRPr>
              </a:p>
            </p:txBody>
          </p:sp>
          <p:sp>
            <p:nvSpPr>
              <p:cNvPr id="91" name="Oval 10"/>
              <p:cNvSpPr>
                <a:spLocks noChangeArrowheads="1"/>
              </p:cNvSpPr>
              <p:nvPr/>
            </p:nvSpPr>
            <p:spPr bwMode="auto">
              <a:xfrm>
                <a:off x="-1803400" y="3814763"/>
                <a:ext cx="71438" cy="730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599" b="0" i="0" u="none" strike="noStrike" kern="0" cap="none" spc="0" normalizeH="0" baseline="0" noProof="0">
                  <a:ln>
                    <a:noFill/>
                  </a:ln>
                  <a:gradFill>
                    <a:gsLst>
                      <a:gs pos="16667">
                        <a:srgbClr val="002050"/>
                      </a:gs>
                      <a:gs pos="80000">
                        <a:srgbClr val="002050"/>
                      </a:gs>
                    </a:gsLst>
                    <a:lin ang="5400000" scaled="1"/>
                  </a:gradFill>
                  <a:effectLst/>
                  <a:uLnTx/>
                  <a:uFillTx/>
                  <a:latin typeface="Segoe UI Semilight" panose="020B0402040204020203" pitchFamily="34" charset="0"/>
                  <a:cs typeface="Segoe UI Semilight" panose="020B0402040204020203" pitchFamily="34" charset="0"/>
                </a:endParaRPr>
              </a:p>
            </p:txBody>
          </p:sp>
          <p:sp>
            <p:nvSpPr>
              <p:cNvPr id="92" name="Oval 11"/>
              <p:cNvSpPr>
                <a:spLocks noChangeArrowheads="1"/>
              </p:cNvSpPr>
              <p:nvPr/>
            </p:nvSpPr>
            <p:spPr bwMode="auto">
              <a:xfrm>
                <a:off x="-1579563" y="3814763"/>
                <a:ext cx="73025" cy="730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599" b="0" i="0" u="none" strike="noStrike" kern="0" cap="none" spc="0" normalizeH="0" baseline="0" noProof="0">
                  <a:ln>
                    <a:noFill/>
                  </a:ln>
                  <a:gradFill>
                    <a:gsLst>
                      <a:gs pos="16667">
                        <a:srgbClr val="002050"/>
                      </a:gs>
                      <a:gs pos="80000">
                        <a:srgbClr val="002050"/>
                      </a:gs>
                    </a:gsLst>
                    <a:lin ang="5400000" scaled="1"/>
                  </a:gradFill>
                  <a:effectLst/>
                  <a:uLnTx/>
                  <a:uFillTx/>
                  <a:latin typeface="Segoe UI Semilight" panose="020B0402040204020203" pitchFamily="34" charset="0"/>
                  <a:cs typeface="Segoe UI Semilight" panose="020B0402040204020203" pitchFamily="34" charset="0"/>
                </a:endParaRPr>
              </a:p>
            </p:txBody>
          </p:sp>
        </p:grpSp>
        <p:sp>
          <p:nvSpPr>
            <p:cNvPr id="89" name="Rectangle 88"/>
            <p:cNvSpPr/>
            <p:nvPr/>
          </p:nvSpPr>
          <p:spPr>
            <a:xfrm>
              <a:off x="2934959" y="5766505"/>
              <a:ext cx="663237" cy="338461"/>
            </a:xfrm>
            <a:prstGeom prst="rect">
              <a:avLst/>
            </a:prstGeom>
            <a:noFill/>
          </p:spPr>
          <p:txBody>
            <a:bodyPr wrap="none">
              <a:spAutoFit/>
            </a:bodyPr>
            <a:lstStyle/>
            <a:p>
              <a:pPr marL="0" marR="0" lvl="0" indent="0" algn="ctr" defTabSz="932563" eaLnBrk="1" fontAlgn="auto" latinLnBrk="0" hangingPunct="1">
                <a:lnSpc>
                  <a:spcPct val="100000"/>
                </a:lnSpc>
                <a:spcBef>
                  <a:spcPts val="0"/>
                </a:spcBef>
                <a:spcAft>
                  <a:spcPts val="0"/>
                </a:spcAft>
                <a:buClrTx/>
                <a:buSzTx/>
                <a:buFontTx/>
                <a:buNone/>
                <a:tabLst/>
                <a:defRPr/>
              </a:pPr>
              <a:r>
                <a:rPr kumimoji="0" lang="en-GB" sz="1399" b="0" i="0" u="none" strike="noStrike" kern="0" cap="none" spc="0" normalizeH="0" baseline="0" noProof="0" dirty="0">
                  <a:ln>
                    <a:noFill/>
                  </a:ln>
                  <a:gradFill>
                    <a:gsLst>
                      <a:gs pos="16667">
                        <a:srgbClr val="002050"/>
                      </a:gs>
                      <a:gs pos="80000">
                        <a:srgbClr val="002050"/>
                      </a:gs>
                    </a:gsLst>
                    <a:lin ang="5400000" scaled="1"/>
                  </a:gradFill>
                  <a:effectLst/>
                  <a:uLnTx/>
                  <a:uFillTx/>
                  <a:latin typeface="Segoe UI Semilight" panose="020B0402040204020203" pitchFamily="34" charset="0"/>
                  <a:cs typeface="Segoe UI Semilight" panose="020B0402040204020203" pitchFamily="34" charset="0"/>
                </a:rPr>
                <a:t>Retail</a:t>
              </a:r>
              <a:endParaRPr kumimoji="0" lang="en-US" sz="1099" b="0" i="0" u="none" strike="noStrike" kern="0" cap="none" spc="0" normalizeH="0" baseline="0" noProof="0" dirty="0">
                <a:ln>
                  <a:noFill/>
                </a:ln>
                <a:gradFill>
                  <a:gsLst>
                    <a:gs pos="16667">
                      <a:srgbClr val="002050"/>
                    </a:gs>
                    <a:gs pos="80000">
                      <a:srgbClr val="002050"/>
                    </a:gs>
                  </a:gsLst>
                  <a:lin ang="5400000" scaled="1"/>
                </a:gradFill>
                <a:effectLst/>
                <a:uLnTx/>
                <a:uFillTx/>
                <a:latin typeface="Segoe UI Semilight" panose="020B0402040204020203" pitchFamily="34" charset="0"/>
                <a:cs typeface="Segoe UI Semilight" panose="020B0402040204020203" pitchFamily="34" charset="0"/>
              </a:endParaRPr>
            </a:p>
          </p:txBody>
        </p:sp>
      </p:grpSp>
      <p:grpSp>
        <p:nvGrpSpPr>
          <p:cNvPr id="93" name="Group 92"/>
          <p:cNvGrpSpPr/>
          <p:nvPr/>
        </p:nvGrpSpPr>
        <p:grpSpPr>
          <a:xfrm>
            <a:off x="1588207" y="4451052"/>
            <a:ext cx="1198785" cy="590479"/>
            <a:chOff x="3215258" y="4285043"/>
            <a:chExt cx="1293108" cy="636939"/>
          </a:xfrm>
          <a:solidFill>
            <a:schemeClr val="accent1"/>
          </a:solidFill>
        </p:grpSpPr>
        <p:sp>
          <p:nvSpPr>
            <p:cNvPr id="94" name="Freeform 5"/>
            <p:cNvSpPr>
              <a:spLocks noEditPoints="1"/>
            </p:cNvSpPr>
            <p:nvPr/>
          </p:nvSpPr>
          <p:spPr bwMode="auto">
            <a:xfrm>
              <a:off x="3735569" y="4285043"/>
              <a:ext cx="299897" cy="299897"/>
            </a:xfrm>
            <a:custGeom>
              <a:avLst/>
              <a:gdLst>
                <a:gd name="T0" fmla="*/ 171 w 253"/>
                <a:gd name="T1" fmla="*/ 3 h 253"/>
                <a:gd name="T2" fmla="*/ 168 w 253"/>
                <a:gd name="T3" fmla="*/ 3 h 253"/>
                <a:gd name="T4" fmla="*/ 168 w 253"/>
                <a:gd name="T5" fmla="*/ 3 h 253"/>
                <a:gd name="T6" fmla="*/ 49 w 253"/>
                <a:gd name="T7" fmla="*/ 20 h 253"/>
                <a:gd name="T8" fmla="*/ 0 w 253"/>
                <a:gd name="T9" fmla="*/ 137 h 253"/>
                <a:gd name="T10" fmla="*/ 78 w 253"/>
                <a:gd name="T11" fmla="*/ 253 h 253"/>
                <a:gd name="T12" fmla="*/ 215 w 253"/>
                <a:gd name="T13" fmla="*/ 234 h 253"/>
                <a:gd name="T14" fmla="*/ 253 w 253"/>
                <a:gd name="T15" fmla="*/ 117 h 253"/>
                <a:gd name="T16" fmla="*/ 185 w 253"/>
                <a:gd name="T17" fmla="*/ 0 h 253"/>
                <a:gd name="T18" fmla="*/ 171 w 253"/>
                <a:gd name="T19" fmla="*/ 3 h 253"/>
                <a:gd name="T20" fmla="*/ 108 w 253"/>
                <a:gd name="T21" fmla="*/ 88 h 253"/>
                <a:gd name="T22" fmla="*/ 168 w 253"/>
                <a:gd name="T23" fmla="*/ 120 h 253"/>
                <a:gd name="T24" fmla="*/ 108 w 253"/>
                <a:gd name="T25" fmla="*/ 180 h 253"/>
                <a:gd name="T26" fmla="*/ 108 w 253"/>
                <a:gd name="T27" fmla="*/ 88 h 253"/>
                <a:gd name="T28" fmla="*/ 115 w 253"/>
                <a:gd name="T29" fmla="*/ 71 h 253"/>
                <a:gd name="T30" fmla="*/ 168 w 253"/>
                <a:gd name="T31" fmla="*/ 30 h 253"/>
                <a:gd name="T32" fmla="*/ 173 w 253"/>
                <a:gd name="T33" fmla="*/ 100 h 253"/>
                <a:gd name="T34" fmla="*/ 115 w 253"/>
                <a:gd name="T35" fmla="*/ 71 h 253"/>
                <a:gd name="T36" fmla="*/ 88 w 253"/>
                <a:gd name="T37" fmla="*/ 176 h 253"/>
                <a:gd name="T38" fmla="*/ 35 w 253"/>
                <a:gd name="T39" fmla="*/ 137 h 253"/>
                <a:gd name="T40" fmla="*/ 88 w 253"/>
                <a:gd name="T41" fmla="*/ 93 h 253"/>
                <a:gd name="T42" fmla="*/ 88 w 253"/>
                <a:gd name="T43" fmla="*/ 176 h 253"/>
                <a:gd name="T44" fmla="*/ 105 w 253"/>
                <a:gd name="T45" fmla="*/ 207 h 253"/>
                <a:gd name="T46" fmla="*/ 156 w 253"/>
                <a:gd name="T47" fmla="*/ 222 h 253"/>
                <a:gd name="T48" fmla="*/ 100 w 253"/>
                <a:gd name="T49" fmla="*/ 232 h 253"/>
                <a:gd name="T50" fmla="*/ 105 w 253"/>
                <a:gd name="T51" fmla="*/ 207 h 253"/>
                <a:gd name="T52" fmla="*/ 125 w 253"/>
                <a:gd name="T53" fmla="*/ 193 h 253"/>
                <a:gd name="T54" fmla="*/ 178 w 253"/>
                <a:gd name="T55" fmla="*/ 139 h 253"/>
                <a:gd name="T56" fmla="*/ 183 w 253"/>
                <a:gd name="T57" fmla="*/ 210 h 253"/>
                <a:gd name="T58" fmla="*/ 125 w 253"/>
                <a:gd name="T59" fmla="*/ 193 h 253"/>
                <a:gd name="T60" fmla="*/ 188 w 253"/>
                <a:gd name="T61" fmla="*/ 44 h 253"/>
                <a:gd name="T62" fmla="*/ 224 w 253"/>
                <a:gd name="T63" fmla="*/ 108 h 253"/>
                <a:gd name="T64" fmla="*/ 195 w 253"/>
                <a:gd name="T65" fmla="*/ 108 h 253"/>
                <a:gd name="T66" fmla="*/ 188 w 253"/>
                <a:gd name="T67" fmla="*/ 44 h 253"/>
                <a:gd name="T68" fmla="*/ 100 w 253"/>
                <a:gd name="T69" fmla="*/ 59 h 253"/>
                <a:gd name="T70" fmla="*/ 78 w 253"/>
                <a:gd name="T71" fmla="*/ 35 h 253"/>
                <a:gd name="T72" fmla="*/ 139 w 253"/>
                <a:gd name="T73" fmla="*/ 27 h 253"/>
                <a:gd name="T74" fmla="*/ 100 w 253"/>
                <a:gd name="T75" fmla="*/ 59 h 253"/>
                <a:gd name="T76" fmla="*/ 59 w 253"/>
                <a:gd name="T77" fmla="*/ 44 h 253"/>
                <a:gd name="T78" fmla="*/ 86 w 253"/>
                <a:gd name="T79" fmla="*/ 71 h 253"/>
                <a:gd name="T80" fmla="*/ 30 w 253"/>
                <a:gd name="T81" fmla="*/ 115 h 253"/>
                <a:gd name="T82" fmla="*/ 59 w 253"/>
                <a:gd name="T83" fmla="*/ 44 h 253"/>
                <a:gd name="T84" fmla="*/ 44 w 253"/>
                <a:gd name="T85" fmla="*/ 166 h 253"/>
                <a:gd name="T86" fmla="*/ 88 w 253"/>
                <a:gd name="T87" fmla="*/ 200 h 253"/>
                <a:gd name="T88" fmla="*/ 83 w 253"/>
                <a:gd name="T89" fmla="*/ 224 h 253"/>
                <a:gd name="T90" fmla="*/ 44 w 253"/>
                <a:gd name="T91" fmla="*/ 166 h 253"/>
                <a:gd name="T92" fmla="*/ 202 w 253"/>
                <a:gd name="T93" fmla="*/ 207 h 253"/>
                <a:gd name="T94" fmla="*/ 195 w 253"/>
                <a:gd name="T95" fmla="*/ 127 h 253"/>
                <a:gd name="T96" fmla="*/ 229 w 253"/>
                <a:gd name="T97" fmla="*/ 127 h 253"/>
                <a:gd name="T98" fmla="*/ 202 w 253"/>
                <a:gd name="T99" fmla="*/ 207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3" h="253">
                  <a:moveTo>
                    <a:pt x="171" y="3"/>
                  </a:moveTo>
                  <a:lnTo>
                    <a:pt x="168" y="3"/>
                  </a:lnTo>
                  <a:lnTo>
                    <a:pt x="168" y="3"/>
                  </a:lnTo>
                  <a:lnTo>
                    <a:pt x="49" y="20"/>
                  </a:lnTo>
                  <a:lnTo>
                    <a:pt x="0" y="137"/>
                  </a:lnTo>
                  <a:lnTo>
                    <a:pt x="78" y="253"/>
                  </a:lnTo>
                  <a:lnTo>
                    <a:pt x="215" y="234"/>
                  </a:lnTo>
                  <a:lnTo>
                    <a:pt x="253" y="117"/>
                  </a:lnTo>
                  <a:lnTo>
                    <a:pt x="185" y="0"/>
                  </a:lnTo>
                  <a:lnTo>
                    <a:pt x="171" y="3"/>
                  </a:lnTo>
                  <a:close/>
                  <a:moveTo>
                    <a:pt x="108" y="88"/>
                  </a:moveTo>
                  <a:lnTo>
                    <a:pt x="168" y="120"/>
                  </a:lnTo>
                  <a:lnTo>
                    <a:pt x="108" y="180"/>
                  </a:lnTo>
                  <a:lnTo>
                    <a:pt x="108" y="88"/>
                  </a:lnTo>
                  <a:close/>
                  <a:moveTo>
                    <a:pt x="115" y="71"/>
                  </a:moveTo>
                  <a:lnTo>
                    <a:pt x="168" y="30"/>
                  </a:lnTo>
                  <a:lnTo>
                    <a:pt x="173" y="100"/>
                  </a:lnTo>
                  <a:lnTo>
                    <a:pt x="115" y="71"/>
                  </a:lnTo>
                  <a:close/>
                  <a:moveTo>
                    <a:pt x="88" y="176"/>
                  </a:moveTo>
                  <a:lnTo>
                    <a:pt x="35" y="137"/>
                  </a:lnTo>
                  <a:lnTo>
                    <a:pt x="88" y="93"/>
                  </a:lnTo>
                  <a:lnTo>
                    <a:pt x="88" y="176"/>
                  </a:lnTo>
                  <a:close/>
                  <a:moveTo>
                    <a:pt x="105" y="207"/>
                  </a:moveTo>
                  <a:lnTo>
                    <a:pt x="156" y="222"/>
                  </a:lnTo>
                  <a:lnTo>
                    <a:pt x="100" y="232"/>
                  </a:lnTo>
                  <a:lnTo>
                    <a:pt x="105" y="207"/>
                  </a:lnTo>
                  <a:close/>
                  <a:moveTo>
                    <a:pt x="125" y="193"/>
                  </a:moveTo>
                  <a:lnTo>
                    <a:pt x="178" y="139"/>
                  </a:lnTo>
                  <a:lnTo>
                    <a:pt x="183" y="210"/>
                  </a:lnTo>
                  <a:lnTo>
                    <a:pt x="125" y="193"/>
                  </a:lnTo>
                  <a:close/>
                  <a:moveTo>
                    <a:pt x="188" y="44"/>
                  </a:moveTo>
                  <a:lnTo>
                    <a:pt x="224" y="108"/>
                  </a:lnTo>
                  <a:lnTo>
                    <a:pt x="195" y="108"/>
                  </a:lnTo>
                  <a:lnTo>
                    <a:pt x="188" y="44"/>
                  </a:lnTo>
                  <a:close/>
                  <a:moveTo>
                    <a:pt x="100" y="59"/>
                  </a:moveTo>
                  <a:lnTo>
                    <a:pt x="78" y="35"/>
                  </a:lnTo>
                  <a:lnTo>
                    <a:pt x="139" y="27"/>
                  </a:lnTo>
                  <a:lnTo>
                    <a:pt x="100" y="59"/>
                  </a:lnTo>
                  <a:close/>
                  <a:moveTo>
                    <a:pt x="59" y="44"/>
                  </a:moveTo>
                  <a:lnTo>
                    <a:pt x="86" y="71"/>
                  </a:lnTo>
                  <a:lnTo>
                    <a:pt x="30" y="115"/>
                  </a:lnTo>
                  <a:lnTo>
                    <a:pt x="59" y="44"/>
                  </a:lnTo>
                  <a:close/>
                  <a:moveTo>
                    <a:pt x="44" y="166"/>
                  </a:moveTo>
                  <a:lnTo>
                    <a:pt x="88" y="200"/>
                  </a:lnTo>
                  <a:lnTo>
                    <a:pt x="83" y="224"/>
                  </a:lnTo>
                  <a:lnTo>
                    <a:pt x="44" y="166"/>
                  </a:lnTo>
                  <a:close/>
                  <a:moveTo>
                    <a:pt x="202" y="207"/>
                  </a:moveTo>
                  <a:lnTo>
                    <a:pt x="195" y="127"/>
                  </a:lnTo>
                  <a:lnTo>
                    <a:pt x="229" y="127"/>
                  </a:lnTo>
                  <a:lnTo>
                    <a:pt x="202" y="207"/>
                  </a:lnTo>
                  <a:close/>
                </a:path>
              </a:pathLst>
            </a:custGeom>
            <a:grpFill/>
            <a:ln>
              <a:solidFill>
                <a:srgbClr val="002050"/>
              </a:solidFill>
            </a:ln>
          </p:spPr>
          <p:txBody>
            <a:bodyPr vert="horz" wrap="square" lIns="91414" tIns="45706" rIns="91414" bIns="45706"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599" b="0" i="0" u="none" strike="noStrike" kern="0" cap="none" spc="0" normalizeH="0" baseline="0" noProof="0" dirty="0">
                <a:ln>
                  <a:noFill/>
                </a:ln>
                <a:gradFill>
                  <a:gsLst>
                    <a:gs pos="16667">
                      <a:srgbClr val="002050"/>
                    </a:gs>
                    <a:gs pos="80000">
                      <a:srgbClr val="002050"/>
                    </a:gs>
                  </a:gsLst>
                  <a:lin ang="5400000" scaled="1"/>
                </a:gradFill>
                <a:effectLst/>
                <a:uLnTx/>
                <a:uFillTx/>
                <a:latin typeface="Segoe UI Semilight" panose="020B0402040204020203" pitchFamily="34" charset="0"/>
                <a:cs typeface="Segoe UI Semilight" panose="020B0402040204020203" pitchFamily="34" charset="0"/>
              </a:endParaRPr>
            </a:p>
          </p:txBody>
        </p:sp>
        <p:sp>
          <p:nvSpPr>
            <p:cNvPr id="95" name="Rectangle 94"/>
            <p:cNvSpPr/>
            <p:nvPr/>
          </p:nvSpPr>
          <p:spPr>
            <a:xfrm>
              <a:off x="3215258" y="4583521"/>
              <a:ext cx="1293108" cy="338461"/>
            </a:xfrm>
            <a:prstGeom prst="rect">
              <a:avLst/>
            </a:prstGeom>
            <a:noFill/>
          </p:spPr>
          <p:txBody>
            <a:bodyPr wrap="none">
              <a:spAutoFit/>
            </a:bodyPr>
            <a:lstStyle/>
            <a:p>
              <a:pPr marL="0" marR="0" lvl="0" indent="0" algn="ctr" defTabSz="932563" eaLnBrk="1" fontAlgn="auto" latinLnBrk="0" hangingPunct="1">
                <a:lnSpc>
                  <a:spcPct val="100000"/>
                </a:lnSpc>
                <a:spcBef>
                  <a:spcPts val="0"/>
                </a:spcBef>
                <a:spcAft>
                  <a:spcPts val="0"/>
                </a:spcAft>
                <a:buClrTx/>
                <a:buSzTx/>
                <a:buFontTx/>
                <a:buNone/>
                <a:tabLst/>
                <a:defRPr/>
              </a:pPr>
              <a:r>
                <a:rPr kumimoji="0" lang="en-GB" sz="1399" b="0" i="0" u="none" strike="noStrike" kern="0" cap="none" spc="0" normalizeH="0" baseline="0" noProof="0" dirty="0">
                  <a:ln>
                    <a:noFill/>
                  </a:ln>
                  <a:gradFill>
                    <a:gsLst>
                      <a:gs pos="16667">
                        <a:srgbClr val="002050"/>
                      </a:gs>
                      <a:gs pos="80000">
                        <a:srgbClr val="002050"/>
                      </a:gs>
                    </a:gsLst>
                    <a:lin ang="5400000" scaled="1"/>
                  </a:gradFill>
                  <a:effectLst/>
                  <a:uLnTx/>
                  <a:uFillTx/>
                  <a:latin typeface="Segoe UI Semilight" panose="020B0402040204020203" pitchFamily="34" charset="0"/>
                  <a:cs typeface="Segoe UI Semilight" panose="020B0402040204020203" pitchFamily="34" charset="0"/>
                </a:rPr>
                <a:t>Procurement</a:t>
              </a:r>
              <a:endParaRPr kumimoji="0" lang="en-US" sz="1099" b="0" i="0" u="none" strike="noStrike" kern="0" cap="none" spc="0" normalizeH="0" baseline="0" noProof="0" dirty="0">
                <a:ln>
                  <a:noFill/>
                </a:ln>
                <a:gradFill>
                  <a:gsLst>
                    <a:gs pos="16667">
                      <a:srgbClr val="002050"/>
                    </a:gs>
                    <a:gs pos="80000">
                      <a:srgbClr val="002050"/>
                    </a:gs>
                  </a:gsLst>
                  <a:lin ang="5400000" scaled="1"/>
                </a:gradFill>
                <a:effectLst/>
                <a:uLnTx/>
                <a:uFillTx/>
                <a:latin typeface="Segoe UI Semilight" panose="020B0402040204020203" pitchFamily="34" charset="0"/>
                <a:cs typeface="Segoe UI Semilight" panose="020B0402040204020203" pitchFamily="34" charset="0"/>
              </a:endParaRPr>
            </a:p>
          </p:txBody>
        </p:sp>
      </p:grpSp>
      <p:grpSp>
        <p:nvGrpSpPr>
          <p:cNvPr id="96" name="Group 95"/>
          <p:cNvGrpSpPr/>
          <p:nvPr/>
        </p:nvGrpSpPr>
        <p:grpSpPr>
          <a:xfrm>
            <a:off x="2374575" y="3475425"/>
            <a:ext cx="1604157" cy="772381"/>
            <a:chOff x="3701361" y="3506746"/>
            <a:chExt cx="1730376" cy="833154"/>
          </a:xfrm>
          <a:solidFill>
            <a:schemeClr val="accent1"/>
          </a:solidFill>
        </p:grpSpPr>
        <p:sp>
          <p:nvSpPr>
            <p:cNvPr id="97" name="Freeform 22"/>
            <p:cNvSpPr>
              <a:spLocks noEditPoints="1"/>
            </p:cNvSpPr>
            <p:nvPr/>
          </p:nvSpPr>
          <p:spPr bwMode="auto">
            <a:xfrm>
              <a:off x="4321131" y="3506746"/>
              <a:ext cx="501572" cy="247612"/>
            </a:xfrm>
            <a:custGeom>
              <a:avLst/>
              <a:gdLst>
                <a:gd name="T0" fmla="*/ 194 w 198"/>
                <a:gd name="T1" fmla="*/ 80 h 96"/>
                <a:gd name="T2" fmla="*/ 194 w 198"/>
                <a:gd name="T3" fmla="*/ 64 h 96"/>
                <a:gd name="T4" fmla="*/ 182 w 198"/>
                <a:gd name="T5" fmla="*/ 52 h 96"/>
                <a:gd name="T6" fmla="*/ 164 w 198"/>
                <a:gd name="T7" fmla="*/ 52 h 96"/>
                <a:gd name="T8" fmla="*/ 140 w 198"/>
                <a:gd name="T9" fmla="*/ 28 h 96"/>
                <a:gd name="T10" fmla="*/ 118 w 198"/>
                <a:gd name="T11" fmla="*/ 28 h 96"/>
                <a:gd name="T12" fmla="*/ 118 w 198"/>
                <a:gd name="T13" fmla="*/ 0 h 96"/>
                <a:gd name="T14" fmla="*/ 8 w 198"/>
                <a:gd name="T15" fmla="*/ 0 h 96"/>
                <a:gd name="T16" fmla="*/ 8 w 198"/>
                <a:gd name="T17" fmla="*/ 73 h 96"/>
                <a:gd name="T18" fmla="*/ 0 w 198"/>
                <a:gd name="T19" fmla="*/ 73 h 96"/>
                <a:gd name="T20" fmla="*/ 0 w 198"/>
                <a:gd name="T21" fmla="*/ 81 h 96"/>
                <a:gd name="T22" fmla="*/ 8 w 198"/>
                <a:gd name="T23" fmla="*/ 81 h 96"/>
                <a:gd name="T24" fmla="*/ 8 w 198"/>
                <a:gd name="T25" fmla="*/ 88 h 96"/>
                <a:gd name="T26" fmla="*/ 33 w 198"/>
                <a:gd name="T27" fmla="*/ 88 h 96"/>
                <a:gd name="T28" fmla="*/ 44 w 198"/>
                <a:gd name="T29" fmla="*/ 96 h 96"/>
                <a:gd name="T30" fmla="*/ 56 w 198"/>
                <a:gd name="T31" fmla="*/ 88 h 96"/>
                <a:gd name="T32" fmla="*/ 114 w 198"/>
                <a:gd name="T33" fmla="*/ 88 h 96"/>
                <a:gd name="T34" fmla="*/ 118 w 198"/>
                <a:gd name="T35" fmla="*/ 88 h 96"/>
                <a:gd name="T36" fmla="*/ 159 w 198"/>
                <a:gd name="T37" fmla="*/ 88 h 96"/>
                <a:gd name="T38" fmla="*/ 170 w 198"/>
                <a:gd name="T39" fmla="*/ 96 h 96"/>
                <a:gd name="T40" fmla="*/ 181 w 198"/>
                <a:gd name="T41" fmla="*/ 88 h 96"/>
                <a:gd name="T42" fmla="*/ 198 w 198"/>
                <a:gd name="T43" fmla="*/ 88 h 96"/>
                <a:gd name="T44" fmla="*/ 198 w 198"/>
                <a:gd name="T45" fmla="*/ 80 h 96"/>
                <a:gd name="T46" fmla="*/ 194 w 198"/>
                <a:gd name="T47" fmla="*/ 80 h 96"/>
                <a:gd name="T48" fmla="*/ 44 w 198"/>
                <a:gd name="T49" fmla="*/ 88 h 96"/>
                <a:gd name="T50" fmla="*/ 40 w 198"/>
                <a:gd name="T51" fmla="*/ 84 h 96"/>
                <a:gd name="T52" fmla="*/ 44 w 198"/>
                <a:gd name="T53" fmla="*/ 80 h 96"/>
                <a:gd name="T54" fmla="*/ 48 w 198"/>
                <a:gd name="T55" fmla="*/ 84 h 96"/>
                <a:gd name="T56" fmla="*/ 44 w 198"/>
                <a:gd name="T57" fmla="*/ 88 h 96"/>
                <a:gd name="T58" fmla="*/ 110 w 198"/>
                <a:gd name="T59" fmla="*/ 80 h 96"/>
                <a:gd name="T60" fmla="*/ 56 w 198"/>
                <a:gd name="T61" fmla="*/ 80 h 96"/>
                <a:gd name="T62" fmla="*/ 44 w 198"/>
                <a:gd name="T63" fmla="*/ 72 h 96"/>
                <a:gd name="T64" fmla="*/ 32 w 198"/>
                <a:gd name="T65" fmla="*/ 80 h 96"/>
                <a:gd name="T66" fmla="*/ 16 w 198"/>
                <a:gd name="T67" fmla="*/ 80 h 96"/>
                <a:gd name="T68" fmla="*/ 16 w 198"/>
                <a:gd name="T69" fmla="*/ 8 h 96"/>
                <a:gd name="T70" fmla="*/ 110 w 198"/>
                <a:gd name="T71" fmla="*/ 8 h 96"/>
                <a:gd name="T72" fmla="*/ 110 w 198"/>
                <a:gd name="T73" fmla="*/ 80 h 96"/>
                <a:gd name="T74" fmla="*/ 136 w 198"/>
                <a:gd name="T75" fmla="*/ 36 h 96"/>
                <a:gd name="T76" fmla="*/ 152 w 198"/>
                <a:gd name="T77" fmla="*/ 52 h 96"/>
                <a:gd name="T78" fmla="*/ 118 w 198"/>
                <a:gd name="T79" fmla="*/ 52 h 96"/>
                <a:gd name="T80" fmla="*/ 118 w 198"/>
                <a:gd name="T81" fmla="*/ 36 h 96"/>
                <a:gd name="T82" fmla="*/ 136 w 198"/>
                <a:gd name="T83" fmla="*/ 36 h 96"/>
                <a:gd name="T84" fmla="*/ 170 w 198"/>
                <a:gd name="T85" fmla="*/ 88 h 96"/>
                <a:gd name="T86" fmla="*/ 166 w 198"/>
                <a:gd name="T87" fmla="*/ 84 h 96"/>
                <a:gd name="T88" fmla="*/ 170 w 198"/>
                <a:gd name="T89" fmla="*/ 80 h 96"/>
                <a:gd name="T90" fmla="*/ 174 w 198"/>
                <a:gd name="T91" fmla="*/ 84 h 96"/>
                <a:gd name="T92" fmla="*/ 170 w 198"/>
                <a:gd name="T93" fmla="*/ 88 h 96"/>
                <a:gd name="T94" fmla="*/ 186 w 198"/>
                <a:gd name="T95" fmla="*/ 80 h 96"/>
                <a:gd name="T96" fmla="*/ 181 w 198"/>
                <a:gd name="T97" fmla="*/ 80 h 96"/>
                <a:gd name="T98" fmla="*/ 170 w 198"/>
                <a:gd name="T99" fmla="*/ 72 h 96"/>
                <a:gd name="T100" fmla="*/ 159 w 198"/>
                <a:gd name="T101" fmla="*/ 80 h 96"/>
                <a:gd name="T102" fmla="*/ 118 w 198"/>
                <a:gd name="T103" fmla="*/ 80 h 96"/>
                <a:gd name="T104" fmla="*/ 118 w 198"/>
                <a:gd name="T105" fmla="*/ 60 h 96"/>
                <a:gd name="T106" fmla="*/ 182 w 198"/>
                <a:gd name="T107" fmla="*/ 60 h 96"/>
                <a:gd name="T108" fmla="*/ 186 w 198"/>
                <a:gd name="T109" fmla="*/ 64 h 96"/>
                <a:gd name="T110" fmla="*/ 186 w 198"/>
                <a:gd name="T111" fmla="*/ 8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8" h="96">
                  <a:moveTo>
                    <a:pt x="194" y="80"/>
                  </a:moveTo>
                  <a:cubicBezTo>
                    <a:pt x="194" y="64"/>
                    <a:pt x="194" y="64"/>
                    <a:pt x="194" y="64"/>
                  </a:cubicBezTo>
                  <a:cubicBezTo>
                    <a:pt x="194" y="58"/>
                    <a:pt x="189" y="52"/>
                    <a:pt x="182" y="52"/>
                  </a:cubicBezTo>
                  <a:cubicBezTo>
                    <a:pt x="164" y="52"/>
                    <a:pt x="164" y="52"/>
                    <a:pt x="164" y="52"/>
                  </a:cubicBezTo>
                  <a:cubicBezTo>
                    <a:pt x="140" y="28"/>
                    <a:pt x="140" y="28"/>
                    <a:pt x="140" y="28"/>
                  </a:cubicBezTo>
                  <a:cubicBezTo>
                    <a:pt x="118" y="28"/>
                    <a:pt x="118" y="28"/>
                    <a:pt x="118" y="28"/>
                  </a:cubicBezTo>
                  <a:cubicBezTo>
                    <a:pt x="118" y="0"/>
                    <a:pt x="118" y="0"/>
                    <a:pt x="118" y="0"/>
                  </a:cubicBezTo>
                  <a:cubicBezTo>
                    <a:pt x="8" y="0"/>
                    <a:pt x="8" y="0"/>
                    <a:pt x="8" y="0"/>
                  </a:cubicBezTo>
                  <a:cubicBezTo>
                    <a:pt x="8" y="73"/>
                    <a:pt x="8" y="73"/>
                    <a:pt x="8" y="73"/>
                  </a:cubicBezTo>
                  <a:cubicBezTo>
                    <a:pt x="0" y="73"/>
                    <a:pt x="0" y="73"/>
                    <a:pt x="0" y="73"/>
                  </a:cubicBezTo>
                  <a:cubicBezTo>
                    <a:pt x="0" y="81"/>
                    <a:pt x="0" y="81"/>
                    <a:pt x="0" y="81"/>
                  </a:cubicBezTo>
                  <a:cubicBezTo>
                    <a:pt x="8" y="81"/>
                    <a:pt x="8" y="81"/>
                    <a:pt x="8" y="81"/>
                  </a:cubicBezTo>
                  <a:cubicBezTo>
                    <a:pt x="8" y="88"/>
                    <a:pt x="8" y="88"/>
                    <a:pt x="8" y="88"/>
                  </a:cubicBezTo>
                  <a:cubicBezTo>
                    <a:pt x="33" y="88"/>
                    <a:pt x="33" y="88"/>
                    <a:pt x="33" y="88"/>
                  </a:cubicBezTo>
                  <a:cubicBezTo>
                    <a:pt x="34" y="93"/>
                    <a:pt x="39" y="96"/>
                    <a:pt x="44" y="96"/>
                  </a:cubicBezTo>
                  <a:cubicBezTo>
                    <a:pt x="49" y="96"/>
                    <a:pt x="54" y="93"/>
                    <a:pt x="56" y="88"/>
                  </a:cubicBezTo>
                  <a:cubicBezTo>
                    <a:pt x="114" y="88"/>
                    <a:pt x="114" y="88"/>
                    <a:pt x="114" y="88"/>
                  </a:cubicBezTo>
                  <a:cubicBezTo>
                    <a:pt x="118" y="88"/>
                    <a:pt x="118" y="88"/>
                    <a:pt x="118" y="88"/>
                  </a:cubicBezTo>
                  <a:cubicBezTo>
                    <a:pt x="159" y="88"/>
                    <a:pt x="159" y="88"/>
                    <a:pt x="159" y="88"/>
                  </a:cubicBezTo>
                  <a:cubicBezTo>
                    <a:pt x="160" y="93"/>
                    <a:pt x="165" y="96"/>
                    <a:pt x="170" y="96"/>
                  </a:cubicBezTo>
                  <a:cubicBezTo>
                    <a:pt x="175" y="96"/>
                    <a:pt x="180" y="93"/>
                    <a:pt x="181" y="88"/>
                  </a:cubicBezTo>
                  <a:cubicBezTo>
                    <a:pt x="198" y="88"/>
                    <a:pt x="198" y="88"/>
                    <a:pt x="198" y="88"/>
                  </a:cubicBezTo>
                  <a:cubicBezTo>
                    <a:pt x="198" y="80"/>
                    <a:pt x="198" y="80"/>
                    <a:pt x="198" y="80"/>
                  </a:cubicBezTo>
                  <a:lnTo>
                    <a:pt x="194" y="80"/>
                  </a:lnTo>
                  <a:close/>
                  <a:moveTo>
                    <a:pt x="44" y="88"/>
                  </a:moveTo>
                  <a:cubicBezTo>
                    <a:pt x="42" y="88"/>
                    <a:pt x="40" y="87"/>
                    <a:pt x="40" y="84"/>
                  </a:cubicBezTo>
                  <a:cubicBezTo>
                    <a:pt x="40" y="82"/>
                    <a:pt x="42" y="80"/>
                    <a:pt x="44" y="80"/>
                  </a:cubicBezTo>
                  <a:cubicBezTo>
                    <a:pt x="46" y="80"/>
                    <a:pt x="48" y="82"/>
                    <a:pt x="48" y="84"/>
                  </a:cubicBezTo>
                  <a:cubicBezTo>
                    <a:pt x="48" y="87"/>
                    <a:pt x="46" y="88"/>
                    <a:pt x="44" y="88"/>
                  </a:cubicBezTo>
                  <a:close/>
                  <a:moveTo>
                    <a:pt x="110" y="80"/>
                  </a:moveTo>
                  <a:cubicBezTo>
                    <a:pt x="56" y="80"/>
                    <a:pt x="56" y="80"/>
                    <a:pt x="56" y="80"/>
                  </a:cubicBezTo>
                  <a:cubicBezTo>
                    <a:pt x="54" y="75"/>
                    <a:pt x="49" y="72"/>
                    <a:pt x="44" y="72"/>
                  </a:cubicBezTo>
                  <a:cubicBezTo>
                    <a:pt x="39" y="72"/>
                    <a:pt x="34" y="75"/>
                    <a:pt x="32" y="80"/>
                  </a:cubicBezTo>
                  <a:cubicBezTo>
                    <a:pt x="16" y="80"/>
                    <a:pt x="16" y="80"/>
                    <a:pt x="16" y="80"/>
                  </a:cubicBezTo>
                  <a:cubicBezTo>
                    <a:pt x="16" y="8"/>
                    <a:pt x="16" y="8"/>
                    <a:pt x="16" y="8"/>
                  </a:cubicBezTo>
                  <a:cubicBezTo>
                    <a:pt x="110" y="8"/>
                    <a:pt x="110" y="8"/>
                    <a:pt x="110" y="8"/>
                  </a:cubicBezTo>
                  <a:lnTo>
                    <a:pt x="110" y="80"/>
                  </a:lnTo>
                  <a:close/>
                  <a:moveTo>
                    <a:pt x="136" y="36"/>
                  </a:moveTo>
                  <a:cubicBezTo>
                    <a:pt x="152" y="52"/>
                    <a:pt x="152" y="52"/>
                    <a:pt x="152" y="52"/>
                  </a:cubicBezTo>
                  <a:cubicBezTo>
                    <a:pt x="118" y="52"/>
                    <a:pt x="118" y="52"/>
                    <a:pt x="118" y="52"/>
                  </a:cubicBezTo>
                  <a:cubicBezTo>
                    <a:pt x="118" y="36"/>
                    <a:pt x="118" y="36"/>
                    <a:pt x="118" y="36"/>
                  </a:cubicBezTo>
                  <a:lnTo>
                    <a:pt x="136" y="36"/>
                  </a:lnTo>
                  <a:close/>
                  <a:moveTo>
                    <a:pt x="170" y="88"/>
                  </a:moveTo>
                  <a:cubicBezTo>
                    <a:pt x="168" y="88"/>
                    <a:pt x="166" y="87"/>
                    <a:pt x="166" y="84"/>
                  </a:cubicBezTo>
                  <a:cubicBezTo>
                    <a:pt x="166" y="82"/>
                    <a:pt x="168" y="80"/>
                    <a:pt x="170" y="80"/>
                  </a:cubicBezTo>
                  <a:cubicBezTo>
                    <a:pt x="172" y="80"/>
                    <a:pt x="174" y="82"/>
                    <a:pt x="174" y="84"/>
                  </a:cubicBezTo>
                  <a:cubicBezTo>
                    <a:pt x="174" y="87"/>
                    <a:pt x="172" y="88"/>
                    <a:pt x="170" y="88"/>
                  </a:cubicBezTo>
                  <a:close/>
                  <a:moveTo>
                    <a:pt x="186" y="80"/>
                  </a:moveTo>
                  <a:cubicBezTo>
                    <a:pt x="181" y="80"/>
                    <a:pt x="181" y="80"/>
                    <a:pt x="181" y="80"/>
                  </a:cubicBezTo>
                  <a:cubicBezTo>
                    <a:pt x="180" y="76"/>
                    <a:pt x="175" y="72"/>
                    <a:pt x="170" y="72"/>
                  </a:cubicBezTo>
                  <a:cubicBezTo>
                    <a:pt x="165" y="72"/>
                    <a:pt x="160" y="76"/>
                    <a:pt x="159" y="80"/>
                  </a:cubicBezTo>
                  <a:cubicBezTo>
                    <a:pt x="118" y="80"/>
                    <a:pt x="118" y="80"/>
                    <a:pt x="118" y="80"/>
                  </a:cubicBezTo>
                  <a:cubicBezTo>
                    <a:pt x="118" y="60"/>
                    <a:pt x="118" y="60"/>
                    <a:pt x="118" y="60"/>
                  </a:cubicBezTo>
                  <a:cubicBezTo>
                    <a:pt x="182" y="60"/>
                    <a:pt x="182" y="60"/>
                    <a:pt x="182" y="60"/>
                  </a:cubicBezTo>
                  <a:cubicBezTo>
                    <a:pt x="184" y="60"/>
                    <a:pt x="186" y="62"/>
                    <a:pt x="186" y="64"/>
                  </a:cubicBezTo>
                  <a:lnTo>
                    <a:pt x="186" y="80"/>
                  </a:lnTo>
                  <a:close/>
                </a:path>
              </a:pathLst>
            </a:custGeom>
            <a:grpFill/>
            <a:ln>
              <a:solidFill>
                <a:srgbClr val="002050"/>
              </a:solidFill>
            </a:ln>
          </p:spPr>
          <p:txBody>
            <a:bodyPr vert="horz" wrap="square" lIns="91414" tIns="45706" rIns="91414" bIns="45706"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599" b="0" i="0" u="none" strike="noStrike" kern="0" cap="none" spc="0" normalizeH="0" baseline="0" noProof="0" dirty="0">
                <a:ln>
                  <a:noFill/>
                </a:ln>
                <a:gradFill>
                  <a:gsLst>
                    <a:gs pos="16667">
                      <a:srgbClr val="002050"/>
                    </a:gs>
                    <a:gs pos="80000">
                      <a:srgbClr val="002050"/>
                    </a:gs>
                  </a:gsLst>
                  <a:lin ang="5400000" scaled="1"/>
                </a:gradFill>
                <a:effectLst/>
                <a:uLnTx/>
                <a:uFillTx/>
                <a:latin typeface="Segoe UI Semilight" panose="020B0402040204020203" pitchFamily="34" charset="0"/>
                <a:cs typeface="Segoe UI Semilight" panose="020B0402040204020203" pitchFamily="34" charset="0"/>
              </a:endParaRPr>
            </a:p>
          </p:txBody>
        </p:sp>
        <p:sp>
          <p:nvSpPr>
            <p:cNvPr id="98" name="Rectangle 97"/>
            <p:cNvSpPr/>
            <p:nvPr/>
          </p:nvSpPr>
          <p:spPr>
            <a:xfrm>
              <a:off x="3701361" y="3764558"/>
              <a:ext cx="1730376" cy="575342"/>
            </a:xfrm>
            <a:prstGeom prst="rect">
              <a:avLst/>
            </a:prstGeom>
            <a:noFill/>
          </p:spPr>
          <p:txBody>
            <a:bodyPr wrap="square">
              <a:spAutoFit/>
            </a:bodyPr>
            <a:lstStyle/>
            <a:p>
              <a:pPr marL="0" marR="0" lvl="0" indent="0" algn="ctr" defTabSz="932563" eaLnBrk="1" fontAlgn="auto" latinLnBrk="0" hangingPunct="1">
                <a:lnSpc>
                  <a:spcPct val="100000"/>
                </a:lnSpc>
                <a:spcBef>
                  <a:spcPts val="0"/>
                </a:spcBef>
                <a:spcAft>
                  <a:spcPts val="0"/>
                </a:spcAft>
                <a:buClrTx/>
                <a:buSzTx/>
                <a:buFontTx/>
                <a:buNone/>
                <a:tabLst/>
                <a:defRPr/>
              </a:pPr>
              <a:r>
                <a:rPr kumimoji="0" lang="en-GB" sz="1399" b="0" i="0" u="none" strike="noStrike" kern="0" cap="none" spc="0" normalizeH="0" baseline="0" noProof="0" dirty="0">
                  <a:ln>
                    <a:noFill/>
                  </a:ln>
                  <a:gradFill>
                    <a:gsLst>
                      <a:gs pos="16667">
                        <a:srgbClr val="002050"/>
                      </a:gs>
                      <a:gs pos="80000">
                        <a:srgbClr val="002050"/>
                      </a:gs>
                    </a:gsLst>
                    <a:lin ang="5400000" scaled="1"/>
                  </a:gradFill>
                  <a:effectLst/>
                  <a:uLnTx/>
                  <a:uFillTx/>
                  <a:latin typeface="Segoe UI Semilight" panose="020B0402040204020203" pitchFamily="34" charset="0"/>
                  <a:cs typeface="Segoe UI Semilight" panose="020B0402040204020203" pitchFamily="34" charset="0"/>
                </a:rPr>
                <a:t>Supply chain management</a:t>
              </a:r>
              <a:endParaRPr kumimoji="0" lang="en-US" sz="1099" b="0" i="0" u="none" strike="noStrike" kern="0" cap="none" spc="0" normalizeH="0" baseline="0" noProof="0" dirty="0">
                <a:ln>
                  <a:noFill/>
                </a:ln>
                <a:gradFill>
                  <a:gsLst>
                    <a:gs pos="16667">
                      <a:srgbClr val="002050"/>
                    </a:gs>
                    <a:gs pos="80000">
                      <a:srgbClr val="002050"/>
                    </a:gs>
                  </a:gsLst>
                  <a:lin ang="5400000" scaled="1"/>
                </a:gradFill>
                <a:effectLst/>
                <a:uLnTx/>
                <a:uFillTx/>
                <a:latin typeface="Segoe UI Semilight" panose="020B0402040204020203" pitchFamily="34" charset="0"/>
                <a:cs typeface="Segoe UI Semilight" panose="020B0402040204020203" pitchFamily="34" charset="0"/>
              </a:endParaRPr>
            </a:p>
          </p:txBody>
        </p:sp>
      </p:grpSp>
      <p:grpSp>
        <p:nvGrpSpPr>
          <p:cNvPr id="99" name="Group 98"/>
          <p:cNvGrpSpPr/>
          <p:nvPr/>
        </p:nvGrpSpPr>
        <p:grpSpPr>
          <a:xfrm>
            <a:off x="4144574" y="3251212"/>
            <a:ext cx="1049158" cy="549930"/>
            <a:chOff x="5594637" y="3184854"/>
            <a:chExt cx="1131709" cy="593200"/>
          </a:xfrm>
          <a:solidFill>
            <a:schemeClr val="accent1"/>
          </a:solidFill>
        </p:grpSpPr>
        <p:grpSp>
          <p:nvGrpSpPr>
            <p:cNvPr id="100" name="Group 99"/>
            <p:cNvGrpSpPr/>
            <p:nvPr/>
          </p:nvGrpSpPr>
          <p:grpSpPr>
            <a:xfrm>
              <a:off x="5950879" y="3184854"/>
              <a:ext cx="390974" cy="240589"/>
              <a:chOff x="-3175000" y="6384926"/>
              <a:chExt cx="4558495" cy="2805113"/>
            </a:xfrm>
            <a:grpFill/>
          </p:grpSpPr>
          <p:sp>
            <p:nvSpPr>
              <p:cNvPr id="102" name="Freeform 34"/>
              <p:cNvSpPr>
                <a:spLocks noEditPoints="1"/>
              </p:cNvSpPr>
              <p:nvPr/>
            </p:nvSpPr>
            <p:spPr bwMode="auto">
              <a:xfrm>
                <a:off x="-2845605" y="6384926"/>
                <a:ext cx="4229100" cy="2805113"/>
              </a:xfrm>
              <a:custGeom>
                <a:avLst/>
                <a:gdLst>
                  <a:gd name="T0" fmla="*/ 2555 w 2664"/>
                  <a:gd name="T1" fmla="*/ 662 h 1767"/>
                  <a:gd name="T2" fmla="*/ 2467 w 2664"/>
                  <a:gd name="T3" fmla="*/ 0 h 1767"/>
                  <a:gd name="T4" fmla="*/ 2096 w 2664"/>
                  <a:gd name="T5" fmla="*/ 0 h 1767"/>
                  <a:gd name="T6" fmla="*/ 2031 w 2664"/>
                  <a:gd name="T7" fmla="*/ 662 h 1767"/>
                  <a:gd name="T8" fmla="*/ 1987 w 2664"/>
                  <a:gd name="T9" fmla="*/ 662 h 1767"/>
                  <a:gd name="T10" fmla="*/ 1922 w 2664"/>
                  <a:gd name="T11" fmla="*/ 0 h 1767"/>
                  <a:gd name="T12" fmla="*/ 1550 w 2664"/>
                  <a:gd name="T13" fmla="*/ 0 h 1767"/>
                  <a:gd name="T14" fmla="*/ 1485 w 2664"/>
                  <a:gd name="T15" fmla="*/ 662 h 1767"/>
                  <a:gd name="T16" fmla="*/ 1157 w 2664"/>
                  <a:gd name="T17" fmla="*/ 662 h 1767"/>
                  <a:gd name="T18" fmla="*/ 1157 w 2664"/>
                  <a:gd name="T19" fmla="*/ 220 h 1767"/>
                  <a:gd name="T20" fmla="*/ 655 w 2664"/>
                  <a:gd name="T21" fmla="*/ 596 h 1767"/>
                  <a:gd name="T22" fmla="*/ 655 w 2664"/>
                  <a:gd name="T23" fmla="*/ 198 h 1767"/>
                  <a:gd name="T24" fmla="*/ 0 w 2664"/>
                  <a:gd name="T25" fmla="*/ 706 h 1767"/>
                  <a:gd name="T26" fmla="*/ 0 w 2664"/>
                  <a:gd name="T27" fmla="*/ 1767 h 1767"/>
                  <a:gd name="T28" fmla="*/ 2664 w 2664"/>
                  <a:gd name="T29" fmla="*/ 1767 h 1767"/>
                  <a:gd name="T30" fmla="*/ 2664 w 2664"/>
                  <a:gd name="T31" fmla="*/ 662 h 1767"/>
                  <a:gd name="T32" fmla="*/ 2555 w 2664"/>
                  <a:gd name="T33" fmla="*/ 662 h 1767"/>
                  <a:gd name="T34" fmla="*/ 2249 w 2664"/>
                  <a:gd name="T35" fmla="*/ 176 h 1767"/>
                  <a:gd name="T36" fmla="*/ 2315 w 2664"/>
                  <a:gd name="T37" fmla="*/ 176 h 1767"/>
                  <a:gd name="T38" fmla="*/ 2358 w 2664"/>
                  <a:gd name="T39" fmla="*/ 662 h 1767"/>
                  <a:gd name="T40" fmla="*/ 2205 w 2664"/>
                  <a:gd name="T41" fmla="*/ 662 h 1767"/>
                  <a:gd name="T42" fmla="*/ 2249 w 2664"/>
                  <a:gd name="T43" fmla="*/ 176 h 1767"/>
                  <a:gd name="T44" fmla="*/ 1703 w 2664"/>
                  <a:gd name="T45" fmla="*/ 176 h 1767"/>
                  <a:gd name="T46" fmla="*/ 1769 w 2664"/>
                  <a:gd name="T47" fmla="*/ 176 h 1767"/>
                  <a:gd name="T48" fmla="*/ 1812 w 2664"/>
                  <a:gd name="T49" fmla="*/ 662 h 1767"/>
                  <a:gd name="T50" fmla="*/ 1660 w 2664"/>
                  <a:gd name="T51" fmla="*/ 662 h 1767"/>
                  <a:gd name="T52" fmla="*/ 1703 w 2664"/>
                  <a:gd name="T53" fmla="*/ 176 h 1767"/>
                  <a:gd name="T54" fmla="*/ 2489 w 2664"/>
                  <a:gd name="T55" fmla="*/ 1590 h 1767"/>
                  <a:gd name="T56" fmla="*/ 175 w 2664"/>
                  <a:gd name="T57" fmla="*/ 1590 h 1767"/>
                  <a:gd name="T58" fmla="*/ 175 w 2664"/>
                  <a:gd name="T59" fmla="*/ 795 h 1767"/>
                  <a:gd name="T60" fmla="*/ 481 w 2664"/>
                  <a:gd name="T61" fmla="*/ 552 h 1767"/>
                  <a:gd name="T62" fmla="*/ 481 w 2664"/>
                  <a:gd name="T63" fmla="*/ 839 h 1767"/>
                  <a:gd name="T64" fmla="*/ 612 w 2664"/>
                  <a:gd name="T65" fmla="*/ 839 h 1767"/>
                  <a:gd name="T66" fmla="*/ 983 w 2664"/>
                  <a:gd name="T67" fmla="*/ 552 h 1767"/>
                  <a:gd name="T68" fmla="*/ 983 w 2664"/>
                  <a:gd name="T69" fmla="*/ 839 h 1767"/>
                  <a:gd name="T70" fmla="*/ 1463 w 2664"/>
                  <a:gd name="T71" fmla="*/ 839 h 1767"/>
                  <a:gd name="T72" fmla="*/ 2009 w 2664"/>
                  <a:gd name="T73" fmla="*/ 839 h 1767"/>
                  <a:gd name="T74" fmla="*/ 2009 w 2664"/>
                  <a:gd name="T75" fmla="*/ 839 h 1767"/>
                  <a:gd name="T76" fmla="*/ 2489 w 2664"/>
                  <a:gd name="T77" fmla="*/ 839 h 1767"/>
                  <a:gd name="T78" fmla="*/ 2489 w 2664"/>
                  <a:gd name="T79" fmla="*/ 1590 h 1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64" h="1767">
                    <a:moveTo>
                      <a:pt x="2555" y="662"/>
                    </a:moveTo>
                    <a:lnTo>
                      <a:pt x="2467" y="0"/>
                    </a:lnTo>
                    <a:lnTo>
                      <a:pt x="2096" y="0"/>
                    </a:lnTo>
                    <a:lnTo>
                      <a:pt x="2031" y="662"/>
                    </a:lnTo>
                    <a:lnTo>
                      <a:pt x="1987" y="662"/>
                    </a:lnTo>
                    <a:lnTo>
                      <a:pt x="1922" y="0"/>
                    </a:lnTo>
                    <a:lnTo>
                      <a:pt x="1550" y="0"/>
                    </a:lnTo>
                    <a:lnTo>
                      <a:pt x="1485" y="662"/>
                    </a:lnTo>
                    <a:lnTo>
                      <a:pt x="1157" y="662"/>
                    </a:lnTo>
                    <a:lnTo>
                      <a:pt x="1157" y="220"/>
                    </a:lnTo>
                    <a:lnTo>
                      <a:pt x="655" y="596"/>
                    </a:lnTo>
                    <a:lnTo>
                      <a:pt x="655" y="198"/>
                    </a:lnTo>
                    <a:lnTo>
                      <a:pt x="0" y="706"/>
                    </a:lnTo>
                    <a:lnTo>
                      <a:pt x="0" y="1767"/>
                    </a:lnTo>
                    <a:lnTo>
                      <a:pt x="2664" y="1767"/>
                    </a:lnTo>
                    <a:lnTo>
                      <a:pt x="2664" y="662"/>
                    </a:lnTo>
                    <a:lnTo>
                      <a:pt x="2555" y="662"/>
                    </a:lnTo>
                    <a:close/>
                    <a:moveTo>
                      <a:pt x="2249" y="176"/>
                    </a:moveTo>
                    <a:lnTo>
                      <a:pt x="2315" y="176"/>
                    </a:lnTo>
                    <a:lnTo>
                      <a:pt x="2358" y="662"/>
                    </a:lnTo>
                    <a:lnTo>
                      <a:pt x="2205" y="662"/>
                    </a:lnTo>
                    <a:lnTo>
                      <a:pt x="2249" y="176"/>
                    </a:lnTo>
                    <a:close/>
                    <a:moveTo>
                      <a:pt x="1703" y="176"/>
                    </a:moveTo>
                    <a:lnTo>
                      <a:pt x="1769" y="176"/>
                    </a:lnTo>
                    <a:lnTo>
                      <a:pt x="1812" y="662"/>
                    </a:lnTo>
                    <a:lnTo>
                      <a:pt x="1660" y="662"/>
                    </a:lnTo>
                    <a:lnTo>
                      <a:pt x="1703" y="176"/>
                    </a:lnTo>
                    <a:close/>
                    <a:moveTo>
                      <a:pt x="2489" y="1590"/>
                    </a:moveTo>
                    <a:lnTo>
                      <a:pt x="175" y="1590"/>
                    </a:lnTo>
                    <a:lnTo>
                      <a:pt x="175" y="795"/>
                    </a:lnTo>
                    <a:lnTo>
                      <a:pt x="481" y="552"/>
                    </a:lnTo>
                    <a:lnTo>
                      <a:pt x="481" y="839"/>
                    </a:lnTo>
                    <a:lnTo>
                      <a:pt x="612" y="839"/>
                    </a:lnTo>
                    <a:lnTo>
                      <a:pt x="983" y="552"/>
                    </a:lnTo>
                    <a:lnTo>
                      <a:pt x="983" y="839"/>
                    </a:lnTo>
                    <a:lnTo>
                      <a:pt x="1463" y="839"/>
                    </a:lnTo>
                    <a:lnTo>
                      <a:pt x="2009" y="839"/>
                    </a:lnTo>
                    <a:lnTo>
                      <a:pt x="2009" y="839"/>
                    </a:lnTo>
                    <a:lnTo>
                      <a:pt x="2489" y="839"/>
                    </a:lnTo>
                    <a:lnTo>
                      <a:pt x="2489" y="1590"/>
                    </a:lnTo>
                    <a:close/>
                  </a:path>
                </a:pathLst>
              </a:custGeom>
              <a:grpFill/>
              <a:ln w="9525">
                <a:solidFill>
                  <a:srgbClr val="002050"/>
                </a:solidFill>
                <a:round/>
                <a:headEnd/>
                <a:tailEnd/>
              </a:ln>
              <a:extLst/>
            </p:spPr>
            <p:txBody>
              <a:bodyPr vert="horz" wrap="square" lIns="91414" tIns="45706" rIns="91414" bIns="45706" numCol="1" anchor="t" anchorCtr="0" compatLnSpc="1">
                <a:prstTxWarp prst="textNoShape">
                  <a:avLst/>
                </a:prstTxWarp>
              </a:bodyPr>
              <a:lstStyle/>
              <a:p>
                <a:pPr marL="0" marR="0" lvl="0" indent="0" algn="ctr" defTabSz="932563" eaLnBrk="1" fontAlgn="auto" latinLnBrk="0" hangingPunct="1">
                  <a:lnSpc>
                    <a:spcPct val="100000"/>
                  </a:lnSpc>
                  <a:spcBef>
                    <a:spcPts val="0"/>
                  </a:spcBef>
                  <a:spcAft>
                    <a:spcPts val="0"/>
                  </a:spcAft>
                  <a:buClrTx/>
                  <a:buSzTx/>
                  <a:buFontTx/>
                  <a:buNone/>
                  <a:tabLst/>
                  <a:defRPr/>
                </a:pPr>
                <a:endParaRPr kumimoji="0" lang="en-US" sz="1599" b="0" i="0" u="none" strike="noStrike" kern="0" cap="none" spc="0" normalizeH="0" baseline="0" noProof="0">
                  <a:ln>
                    <a:noFill/>
                  </a:ln>
                  <a:gradFill>
                    <a:gsLst>
                      <a:gs pos="16667">
                        <a:srgbClr val="002050"/>
                      </a:gs>
                      <a:gs pos="80000">
                        <a:srgbClr val="002050"/>
                      </a:gs>
                    </a:gsLst>
                    <a:lin ang="5400000" scaled="1"/>
                  </a:gradFill>
                  <a:effectLst/>
                  <a:uLnTx/>
                  <a:uFillTx/>
                  <a:latin typeface="Segoe UI Semilight" panose="020B0402040204020203" pitchFamily="34" charset="0"/>
                  <a:cs typeface="Segoe UI Semilight" panose="020B0402040204020203" pitchFamily="34" charset="0"/>
                </a:endParaRPr>
              </a:p>
            </p:txBody>
          </p:sp>
          <p:sp>
            <p:nvSpPr>
              <p:cNvPr id="103" name="Rectangle 35"/>
              <p:cNvSpPr>
                <a:spLocks noChangeArrowheads="1"/>
              </p:cNvSpPr>
              <p:nvPr/>
            </p:nvSpPr>
            <p:spPr bwMode="auto">
              <a:xfrm>
                <a:off x="-714375" y="8067676"/>
                <a:ext cx="277813" cy="280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599" b="0" i="0" u="none" strike="noStrike" kern="0" cap="none" spc="0" normalizeH="0" baseline="0" noProof="0" dirty="0">
                  <a:ln>
                    <a:noFill/>
                  </a:ln>
                  <a:gradFill>
                    <a:gsLst>
                      <a:gs pos="16667">
                        <a:srgbClr val="002050"/>
                      </a:gs>
                      <a:gs pos="80000">
                        <a:srgbClr val="002050"/>
                      </a:gs>
                    </a:gsLst>
                    <a:lin ang="5400000" scaled="1"/>
                  </a:gradFill>
                  <a:effectLst/>
                  <a:uLnTx/>
                  <a:uFillTx/>
                  <a:latin typeface="Segoe UI Semilight" panose="020B0402040204020203" pitchFamily="34" charset="0"/>
                  <a:cs typeface="Segoe UI Semilight" panose="020B0402040204020203" pitchFamily="34" charset="0"/>
                </a:endParaRPr>
              </a:p>
            </p:txBody>
          </p:sp>
          <p:sp>
            <p:nvSpPr>
              <p:cNvPr id="104" name="Rectangle 36"/>
              <p:cNvSpPr>
                <a:spLocks noChangeArrowheads="1"/>
              </p:cNvSpPr>
              <p:nvPr/>
            </p:nvSpPr>
            <p:spPr bwMode="auto">
              <a:xfrm>
                <a:off x="-228600" y="8067676"/>
                <a:ext cx="276225" cy="280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599" b="0" i="0" u="none" strike="noStrike" kern="0" cap="none" spc="0" normalizeH="0" baseline="0" noProof="0">
                  <a:ln>
                    <a:noFill/>
                  </a:ln>
                  <a:gradFill>
                    <a:gsLst>
                      <a:gs pos="16667">
                        <a:srgbClr val="002050"/>
                      </a:gs>
                      <a:gs pos="80000">
                        <a:srgbClr val="002050"/>
                      </a:gs>
                    </a:gsLst>
                    <a:lin ang="5400000" scaled="1"/>
                  </a:gradFill>
                  <a:effectLst/>
                  <a:uLnTx/>
                  <a:uFillTx/>
                  <a:latin typeface="Segoe UI Semilight" panose="020B0402040204020203" pitchFamily="34" charset="0"/>
                  <a:cs typeface="Segoe UI Semilight" panose="020B0402040204020203" pitchFamily="34" charset="0"/>
                </a:endParaRPr>
              </a:p>
            </p:txBody>
          </p:sp>
          <p:sp>
            <p:nvSpPr>
              <p:cNvPr id="105" name="Rectangle 37"/>
              <p:cNvSpPr>
                <a:spLocks noChangeArrowheads="1"/>
              </p:cNvSpPr>
              <p:nvPr/>
            </p:nvSpPr>
            <p:spPr bwMode="auto">
              <a:xfrm>
                <a:off x="-1200150" y="8067676"/>
                <a:ext cx="277813" cy="280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599" b="0" i="0" u="none" strike="noStrike" kern="0" cap="none" spc="0" normalizeH="0" baseline="0" noProof="0">
                  <a:ln>
                    <a:noFill/>
                  </a:ln>
                  <a:gradFill>
                    <a:gsLst>
                      <a:gs pos="16667">
                        <a:srgbClr val="002050"/>
                      </a:gs>
                      <a:gs pos="80000">
                        <a:srgbClr val="002050"/>
                      </a:gs>
                    </a:gsLst>
                    <a:lin ang="5400000" scaled="1"/>
                  </a:gradFill>
                  <a:effectLst/>
                  <a:uLnTx/>
                  <a:uFillTx/>
                  <a:latin typeface="Segoe UI Semilight" panose="020B0402040204020203" pitchFamily="34" charset="0"/>
                  <a:cs typeface="Segoe UI Semilight" panose="020B0402040204020203" pitchFamily="34" charset="0"/>
                </a:endParaRPr>
              </a:p>
            </p:txBody>
          </p:sp>
          <p:sp>
            <p:nvSpPr>
              <p:cNvPr id="106" name="Rectangle 38"/>
              <p:cNvSpPr>
                <a:spLocks noChangeArrowheads="1"/>
              </p:cNvSpPr>
              <p:nvPr/>
            </p:nvSpPr>
            <p:spPr bwMode="auto">
              <a:xfrm>
                <a:off x="-1684338" y="8067676"/>
                <a:ext cx="276225" cy="280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599" b="0" i="0" u="none" strike="noStrike" kern="0" cap="none" spc="0" normalizeH="0" baseline="0" noProof="0">
                  <a:ln>
                    <a:noFill/>
                  </a:ln>
                  <a:gradFill>
                    <a:gsLst>
                      <a:gs pos="16667">
                        <a:srgbClr val="002050"/>
                      </a:gs>
                      <a:gs pos="80000">
                        <a:srgbClr val="002050"/>
                      </a:gs>
                    </a:gsLst>
                    <a:lin ang="5400000" scaled="1"/>
                  </a:gradFill>
                  <a:effectLst/>
                  <a:uLnTx/>
                  <a:uFillTx/>
                  <a:latin typeface="Segoe UI Semilight" panose="020B0402040204020203" pitchFamily="34" charset="0"/>
                  <a:cs typeface="Segoe UI Semilight" panose="020B0402040204020203" pitchFamily="34" charset="0"/>
                </a:endParaRPr>
              </a:p>
            </p:txBody>
          </p:sp>
          <p:sp>
            <p:nvSpPr>
              <p:cNvPr id="107" name="Rectangle 39"/>
              <p:cNvSpPr>
                <a:spLocks noChangeArrowheads="1"/>
              </p:cNvSpPr>
              <p:nvPr/>
            </p:nvSpPr>
            <p:spPr bwMode="auto">
              <a:xfrm>
                <a:off x="-2170113" y="8067676"/>
                <a:ext cx="242888" cy="280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599" b="0" i="0" u="none" strike="noStrike" kern="0" cap="none" spc="0" normalizeH="0" baseline="0" noProof="0">
                  <a:ln>
                    <a:noFill/>
                  </a:ln>
                  <a:gradFill>
                    <a:gsLst>
                      <a:gs pos="16667">
                        <a:srgbClr val="002050"/>
                      </a:gs>
                      <a:gs pos="80000">
                        <a:srgbClr val="002050"/>
                      </a:gs>
                    </a:gsLst>
                    <a:lin ang="5400000" scaled="1"/>
                  </a:gradFill>
                  <a:effectLst/>
                  <a:uLnTx/>
                  <a:uFillTx/>
                  <a:latin typeface="Segoe UI Semilight" panose="020B0402040204020203" pitchFamily="34" charset="0"/>
                  <a:cs typeface="Segoe UI Semilight" panose="020B0402040204020203" pitchFamily="34" charset="0"/>
                </a:endParaRPr>
              </a:p>
            </p:txBody>
          </p:sp>
          <p:sp>
            <p:nvSpPr>
              <p:cNvPr id="108" name="Rectangle 40"/>
              <p:cNvSpPr>
                <a:spLocks noChangeArrowheads="1"/>
              </p:cNvSpPr>
              <p:nvPr/>
            </p:nvSpPr>
            <p:spPr bwMode="auto">
              <a:xfrm>
                <a:off x="-2689225" y="8067676"/>
                <a:ext cx="276225" cy="280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599" b="0" i="0" u="none" strike="noStrike" kern="0" cap="none" spc="0" normalizeH="0" baseline="0" noProof="0">
                  <a:ln>
                    <a:noFill/>
                  </a:ln>
                  <a:gradFill>
                    <a:gsLst>
                      <a:gs pos="16667">
                        <a:srgbClr val="002050"/>
                      </a:gs>
                      <a:gs pos="80000">
                        <a:srgbClr val="002050"/>
                      </a:gs>
                    </a:gsLst>
                    <a:lin ang="5400000" scaled="1"/>
                  </a:gradFill>
                  <a:effectLst/>
                  <a:uLnTx/>
                  <a:uFillTx/>
                  <a:latin typeface="Segoe UI Semilight" panose="020B0402040204020203" pitchFamily="34" charset="0"/>
                  <a:cs typeface="Segoe UI Semilight" panose="020B0402040204020203" pitchFamily="34" charset="0"/>
                </a:endParaRPr>
              </a:p>
            </p:txBody>
          </p:sp>
          <p:sp>
            <p:nvSpPr>
              <p:cNvPr id="109" name="Rectangle 41"/>
              <p:cNvSpPr>
                <a:spLocks noChangeArrowheads="1"/>
              </p:cNvSpPr>
              <p:nvPr/>
            </p:nvSpPr>
            <p:spPr bwMode="auto">
              <a:xfrm>
                <a:off x="-3175000" y="8067676"/>
                <a:ext cx="277813" cy="280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599" b="0" i="0" u="none" strike="noStrike" kern="0" cap="none" spc="0" normalizeH="0" baseline="0" noProof="0">
                  <a:ln>
                    <a:noFill/>
                  </a:ln>
                  <a:gradFill>
                    <a:gsLst>
                      <a:gs pos="16667">
                        <a:srgbClr val="002050"/>
                      </a:gs>
                      <a:gs pos="80000">
                        <a:srgbClr val="002050"/>
                      </a:gs>
                    </a:gsLst>
                    <a:lin ang="5400000" scaled="1"/>
                  </a:gradFill>
                  <a:effectLst/>
                  <a:uLnTx/>
                  <a:uFillTx/>
                  <a:latin typeface="Segoe UI Semilight" panose="020B0402040204020203" pitchFamily="34" charset="0"/>
                  <a:cs typeface="Segoe UI Semilight" panose="020B0402040204020203" pitchFamily="34" charset="0"/>
                </a:endParaRPr>
              </a:p>
            </p:txBody>
          </p:sp>
        </p:grpSp>
        <p:sp>
          <p:nvSpPr>
            <p:cNvPr id="101" name="Rectangle 100"/>
            <p:cNvSpPr/>
            <p:nvPr/>
          </p:nvSpPr>
          <p:spPr>
            <a:xfrm>
              <a:off x="5594637" y="3439593"/>
              <a:ext cx="1131709" cy="338461"/>
            </a:xfrm>
            <a:prstGeom prst="rect">
              <a:avLst/>
            </a:prstGeom>
            <a:noFill/>
          </p:spPr>
          <p:txBody>
            <a:bodyPr wrap="none">
              <a:spAutoFit/>
            </a:bodyPr>
            <a:lstStyle/>
            <a:p>
              <a:pPr marL="0" marR="0" lvl="0" indent="0" algn="ctr" defTabSz="932563" eaLnBrk="1" fontAlgn="auto" latinLnBrk="0" hangingPunct="1">
                <a:lnSpc>
                  <a:spcPct val="100000"/>
                </a:lnSpc>
                <a:spcBef>
                  <a:spcPts val="0"/>
                </a:spcBef>
                <a:spcAft>
                  <a:spcPts val="0"/>
                </a:spcAft>
                <a:buClrTx/>
                <a:buSzTx/>
                <a:buFontTx/>
                <a:buNone/>
                <a:tabLst/>
                <a:defRPr/>
              </a:pPr>
              <a:r>
                <a:rPr kumimoji="0" lang="en-GB" sz="1399" b="0" i="0" u="none" strike="noStrike" kern="0" cap="none" spc="0" normalizeH="0" baseline="0" noProof="0" dirty="0">
                  <a:ln>
                    <a:noFill/>
                  </a:ln>
                  <a:gradFill>
                    <a:gsLst>
                      <a:gs pos="16667">
                        <a:srgbClr val="002050"/>
                      </a:gs>
                      <a:gs pos="80000">
                        <a:srgbClr val="002050"/>
                      </a:gs>
                    </a:gsLst>
                    <a:lin ang="5400000" scaled="1"/>
                  </a:gradFill>
                  <a:effectLst/>
                  <a:uLnTx/>
                  <a:uFillTx/>
                  <a:latin typeface="Segoe UI Semilight" panose="020B0402040204020203" pitchFamily="34" charset="0"/>
                  <a:cs typeface="Segoe UI Semilight" panose="020B0402040204020203" pitchFamily="34" charset="0"/>
                </a:rPr>
                <a:t>Production</a:t>
              </a:r>
              <a:endParaRPr kumimoji="0" lang="en-US" sz="1099" b="0" i="0" u="none" strike="noStrike" kern="0" cap="none" spc="0" normalizeH="0" baseline="0" noProof="0" dirty="0">
                <a:ln>
                  <a:noFill/>
                </a:ln>
                <a:gradFill>
                  <a:gsLst>
                    <a:gs pos="16667">
                      <a:srgbClr val="002050"/>
                    </a:gs>
                    <a:gs pos="80000">
                      <a:srgbClr val="002050"/>
                    </a:gs>
                  </a:gsLst>
                  <a:lin ang="5400000" scaled="1"/>
                </a:gradFill>
                <a:effectLst/>
                <a:uLnTx/>
                <a:uFillTx/>
                <a:latin typeface="Segoe UI Semilight" panose="020B0402040204020203" pitchFamily="34" charset="0"/>
                <a:cs typeface="Segoe UI Semilight" panose="020B0402040204020203" pitchFamily="34" charset="0"/>
              </a:endParaRPr>
            </a:p>
          </p:txBody>
        </p:sp>
      </p:grpSp>
      <p:grpSp>
        <p:nvGrpSpPr>
          <p:cNvPr id="110" name="Group 109"/>
          <p:cNvGrpSpPr/>
          <p:nvPr/>
        </p:nvGrpSpPr>
        <p:grpSpPr>
          <a:xfrm>
            <a:off x="5671701" y="3456324"/>
            <a:ext cx="786721" cy="551172"/>
            <a:chOff x="7027754" y="3527760"/>
            <a:chExt cx="848621" cy="594539"/>
          </a:xfrm>
          <a:solidFill>
            <a:schemeClr val="accent1"/>
          </a:solidFill>
        </p:grpSpPr>
        <p:grpSp>
          <p:nvGrpSpPr>
            <p:cNvPr id="111" name="Group 110"/>
            <p:cNvGrpSpPr/>
            <p:nvPr/>
          </p:nvGrpSpPr>
          <p:grpSpPr>
            <a:xfrm>
              <a:off x="7223677" y="3527760"/>
              <a:ext cx="365092" cy="232331"/>
              <a:chOff x="-4071938" y="404813"/>
              <a:chExt cx="488950" cy="311150"/>
            </a:xfrm>
            <a:grpFill/>
          </p:grpSpPr>
          <p:sp>
            <p:nvSpPr>
              <p:cNvPr id="113" name="Rectangle 15"/>
              <p:cNvSpPr>
                <a:spLocks noChangeArrowheads="1"/>
              </p:cNvSpPr>
              <p:nvPr/>
            </p:nvSpPr>
            <p:spPr bwMode="auto">
              <a:xfrm>
                <a:off x="-4071938" y="684213"/>
                <a:ext cx="488950" cy="31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599" b="0" i="0" u="none" strike="noStrike" kern="0" cap="none" spc="0" normalizeH="0" baseline="0" noProof="0">
                  <a:ln>
                    <a:noFill/>
                  </a:ln>
                  <a:gradFill>
                    <a:gsLst>
                      <a:gs pos="16667">
                        <a:srgbClr val="002050"/>
                      </a:gs>
                      <a:gs pos="80000">
                        <a:srgbClr val="002050"/>
                      </a:gs>
                    </a:gsLst>
                    <a:lin ang="5400000" scaled="1"/>
                  </a:gradFill>
                  <a:effectLst/>
                  <a:uLnTx/>
                  <a:uFillTx/>
                  <a:latin typeface="Segoe UI Semilight" panose="020B0402040204020203" pitchFamily="34" charset="0"/>
                  <a:cs typeface="Segoe UI Semilight" panose="020B0402040204020203" pitchFamily="34" charset="0"/>
                </a:endParaRPr>
              </a:p>
            </p:txBody>
          </p:sp>
          <p:sp>
            <p:nvSpPr>
              <p:cNvPr id="114" name="Rectangle 16"/>
              <p:cNvSpPr>
                <a:spLocks noChangeArrowheads="1"/>
              </p:cNvSpPr>
              <p:nvPr/>
            </p:nvSpPr>
            <p:spPr bwMode="auto">
              <a:xfrm>
                <a:off x="-4071938" y="622300"/>
                <a:ext cx="60325" cy="301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599" b="0" i="0" u="none" strike="noStrike" kern="0" cap="none" spc="0" normalizeH="0" baseline="0" noProof="0">
                  <a:ln>
                    <a:noFill/>
                  </a:ln>
                  <a:gradFill>
                    <a:gsLst>
                      <a:gs pos="16667">
                        <a:srgbClr val="002050"/>
                      </a:gs>
                      <a:gs pos="80000">
                        <a:srgbClr val="002050"/>
                      </a:gs>
                    </a:gsLst>
                    <a:lin ang="5400000" scaled="1"/>
                  </a:gradFill>
                  <a:effectLst/>
                  <a:uLnTx/>
                  <a:uFillTx/>
                  <a:latin typeface="Segoe UI Semilight" panose="020B0402040204020203" pitchFamily="34" charset="0"/>
                  <a:cs typeface="Segoe UI Semilight" panose="020B0402040204020203" pitchFamily="34" charset="0"/>
                </a:endParaRPr>
              </a:p>
            </p:txBody>
          </p:sp>
          <p:sp>
            <p:nvSpPr>
              <p:cNvPr id="115" name="Rectangle 17"/>
              <p:cNvSpPr>
                <a:spLocks noChangeArrowheads="1"/>
              </p:cNvSpPr>
              <p:nvPr/>
            </p:nvSpPr>
            <p:spPr bwMode="auto">
              <a:xfrm>
                <a:off x="-3981451" y="622300"/>
                <a:ext cx="61913" cy="301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599" b="0" i="0" u="none" strike="noStrike" kern="0" cap="none" spc="0" normalizeH="0" baseline="0" noProof="0">
                  <a:ln>
                    <a:noFill/>
                  </a:ln>
                  <a:gradFill>
                    <a:gsLst>
                      <a:gs pos="16667">
                        <a:srgbClr val="002050"/>
                      </a:gs>
                      <a:gs pos="80000">
                        <a:srgbClr val="002050"/>
                      </a:gs>
                    </a:gsLst>
                    <a:lin ang="5400000" scaled="1"/>
                  </a:gradFill>
                  <a:effectLst/>
                  <a:uLnTx/>
                  <a:uFillTx/>
                  <a:latin typeface="Segoe UI Semilight" panose="020B0402040204020203" pitchFamily="34" charset="0"/>
                  <a:cs typeface="Segoe UI Semilight" panose="020B0402040204020203" pitchFamily="34" charset="0"/>
                </a:endParaRPr>
              </a:p>
            </p:txBody>
          </p:sp>
          <p:sp>
            <p:nvSpPr>
              <p:cNvPr id="116" name="Freeform 18"/>
              <p:cNvSpPr>
                <a:spLocks/>
              </p:cNvSpPr>
              <p:nvPr/>
            </p:nvSpPr>
            <p:spPr bwMode="auto">
              <a:xfrm>
                <a:off x="-3889376" y="404813"/>
                <a:ext cx="306388" cy="247650"/>
              </a:xfrm>
              <a:custGeom>
                <a:avLst/>
                <a:gdLst>
                  <a:gd name="T0" fmla="*/ 126 w 193"/>
                  <a:gd name="T1" fmla="*/ 0 h 156"/>
                  <a:gd name="T2" fmla="*/ 126 w 193"/>
                  <a:gd name="T3" fmla="*/ 19 h 156"/>
                  <a:gd name="T4" fmla="*/ 160 w 193"/>
                  <a:gd name="T5" fmla="*/ 19 h 156"/>
                  <a:gd name="T6" fmla="*/ 44 w 193"/>
                  <a:gd name="T7" fmla="*/ 137 h 156"/>
                  <a:gd name="T8" fmla="*/ 0 w 193"/>
                  <a:gd name="T9" fmla="*/ 137 h 156"/>
                  <a:gd name="T10" fmla="*/ 0 w 193"/>
                  <a:gd name="T11" fmla="*/ 156 h 156"/>
                  <a:gd name="T12" fmla="*/ 53 w 193"/>
                  <a:gd name="T13" fmla="*/ 156 h 156"/>
                  <a:gd name="T14" fmla="*/ 174 w 193"/>
                  <a:gd name="T15" fmla="*/ 34 h 156"/>
                  <a:gd name="T16" fmla="*/ 174 w 193"/>
                  <a:gd name="T17" fmla="*/ 68 h 156"/>
                  <a:gd name="T18" fmla="*/ 193 w 193"/>
                  <a:gd name="T19" fmla="*/ 68 h 156"/>
                  <a:gd name="T20" fmla="*/ 193 w 193"/>
                  <a:gd name="T21" fmla="*/ 0 h 156"/>
                  <a:gd name="T22" fmla="*/ 126 w 193"/>
                  <a:gd name="T23"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3" h="156">
                    <a:moveTo>
                      <a:pt x="126" y="0"/>
                    </a:moveTo>
                    <a:lnTo>
                      <a:pt x="126" y="19"/>
                    </a:lnTo>
                    <a:lnTo>
                      <a:pt x="160" y="19"/>
                    </a:lnTo>
                    <a:lnTo>
                      <a:pt x="44" y="137"/>
                    </a:lnTo>
                    <a:lnTo>
                      <a:pt x="0" y="137"/>
                    </a:lnTo>
                    <a:lnTo>
                      <a:pt x="0" y="156"/>
                    </a:lnTo>
                    <a:lnTo>
                      <a:pt x="53" y="156"/>
                    </a:lnTo>
                    <a:lnTo>
                      <a:pt x="174" y="34"/>
                    </a:lnTo>
                    <a:lnTo>
                      <a:pt x="174" y="68"/>
                    </a:lnTo>
                    <a:lnTo>
                      <a:pt x="193" y="68"/>
                    </a:lnTo>
                    <a:lnTo>
                      <a:pt x="193" y="0"/>
                    </a:lnTo>
                    <a:lnTo>
                      <a:pt x="126" y="0"/>
                    </a:lnTo>
                    <a:close/>
                  </a:path>
                </a:pathLst>
              </a:custGeom>
              <a:grpFill/>
              <a:ln w="9525">
                <a:solidFill>
                  <a:srgbClr val="002050"/>
                </a:solidFill>
                <a:round/>
                <a:headEnd/>
                <a:tailEnd/>
              </a:ln>
              <a:extLst/>
            </p:spPr>
            <p:txBody>
              <a:bodyPr vert="horz" wrap="square" lIns="91414" tIns="45706" rIns="91414" bIns="45706"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599" b="0" i="0" u="none" strike="noStrike" kern="0" cap="none" spc="0" normalizeH="0" baseline="0" noProof="0" dirty="0">
                  <a:ln>
                    <a:noFill/>
                  </a:ln>
                  <a:gradFill>
                    <a:gsLst>
                      <a:gs pos="16667">
                        <a:srgbClr val="002050"/>
                      </a:gs>
                      <a:gs pos="80000">
                        <a:srgbClr val="002050"/>
                      </a:gs>
                    </a:gsLst>
                    <a:lin ang="5400000" scaled="1"/>
                  </a:gradFill>
                  <a:effectLst/>
                  <a:uLnTx/>
                  <a:uFillTx/>
                  <a:latin typeface="Segoe UI Semilight" panose="020B0402040204020203" pitchFamily="34" charset="0"/>
                  <a:cs typeface="Segoe UI Semilight" panose="020B0402040204020203" pitchFamily="34" charset="0"/>
                </a:endParaRPr>
              </a:p>
            </p:txBody>
          </p:sp>
        </p:grpSp>
        <p:sp>
          <p:nvSpPr>
            <p:cNvPr id="112" name="Rectangle 111"/>
            <p:cNvSpPr/>
            <p:nvPr/>
          </p:nvSpPr>
          <p:spPr>
            <a:xfrm>
              <a:off x="7027754" y="3783838"/>
              <a:ext cx="848621" cy="338461"/>
            </a:xfrm>
            <a:prstGeom prst="rect">
              <a:avLst/>
            </a:prstGeom>
            <a:noFill/>
          </p:spPr>
          <p:txBody>
            <a:bodyPr wrap="none">
              <a:spAutoFit/>
            </a:bodyPr>
            <a:lstStyle/>
            <a:p>
              <a:pPr marL="0" marR="0" lvl="0" indent="0" defTabSz="932563" eaLnBrk="1" fontAlgn="auto" latinLnBrk="0" hangingPunct="1">
                <a:lnSpc>
                  <a:spcPct val="100000"/>
                </a:lnSpc>
                <a:spcBef>
                  <a:spcPts val="0"/>
                </a:spcBef>
                <a:spcAft>
                  <a:spcPts val="0"/>
                </a:spcAft>
                <a:buClrTx/>
                <a:buSzTx/>
                <a:buFontTx/>
                <a:buNone/>
                <a:tabLst/>
                <a:defRPr/>
              </a:pPr>
              <a:r>
                <a:rPr kumimoji="0" lang="en-GB" sz="1399" b="0" i="0" u="none" strike="noStrike" kern="0" cap="none" spc="0" normalizeH="0" baseline="0" noProof="0" dirty="0">
                  <a:ln>
                    <a:noFill/>
                  </a:ln>
                  <a:gradFill>
                    <a:gsLst>
                      <a:gs pos="16667">
                        <a:srgbClr val="002050"/>
                      </a:gs>
                      <a:gs pos="80000">
                        <a:srgbClr val="002050"/>
                      </a:gs>
                    </a:gsLst>
                    <a:lin ang="5400000" scaled="1"/>
                  </a:gradFill>
                  <a:effectLst/>
                  <a:uLnTx/>
                  <a:uFillTx/>
                  <a:latin typeface="Segoe UI Semilight" panose="020B0402040204020203" pitchFamily="34" charset="0"/>
                  <a:cs typeface="Segoe UI Semilight" panose="020B0402040204020203" pitchFamily="34" charset="0"/>
                </a:rPr>
                <a:t>Finance</a:t>
              </a:r>
              <a:endParaRPr kumimoji="0" lang="en-US" sz="1099" b="0" i="0" u="none" strike="noStrike" kern="0" cap="none" spc="0" normalizeH="0" baseline="0" noProof="0" dirty="0">
                <a:ln>
                  <a:noFill/>
                </a:ln>
                <a:gradFill>
                  <a:gsLst>
                    <a:gs pos="16667">
                      <a:srgbClr val="002050"/>
                    </a:gs>
                    <a:gs pos="80000">
                      <a:srgbClr val="002050"/>
                    </a:gs>
                  </a:gsLst>
                  <a:lin ang="5400000" scaled="1"/>
                </a:gradFill>
                <a:effectLst/>
                <a:uLnTx/>
                <a:uFillTx/>
                <a:latin typeface="Segoe UI Semilight" panose="020B0402040204020203" pitchFamily="34" charset="0"/>
                <a:cs typeface="Segoe UI Semilight" panose="020B0402040204020203" pitchFamily="34" charset="0"/>
              </a:endParaRPr>
            </a:p>
          </p:txBody>
        </p:sp>
      </p:grpSp>
      <p:grpSp>
        <p:nvGrpSpPr>
          <p:cNvPr id="117" name="Group 116"/>
          <p:cNvGrpSpPr/>
          <p:nvPr/>
        </p:nvGrpSpPr>
        <p:grpSpPr>
          <a:xfrm>
            <a:off x="6755800" y="4442667"/>
            <a:ext cx="422136" cy="598858"/>
            <a:chOff x="8208793" y="4314216"/>
            <a:chExt cx="455349" cy="645978"/>
          </a:xfrm>
          <a:solidFill>
            <a:schemeClr val="accent1"/>
          </a:solidFill>
        </p:grpSpPr>
        <p:sp>
          <p:nvSpPr>
            <p:cNvPr id="118" name="Freeform 26"/>
            <p:cNvSpPr>
              <a:spLocks noEditPoints="1"/>
            </p:cNvSpPr>
            <p:nvPr/>
          </p:nvSpPr>
          <p:spPr bwMode="auto">
            <a:xfrm>
              <a:off x="8241861" y="4314216"/>
              <a:ext cx="366277" cy="299897"/>
            </a:xfrm>
            <a:custGeom>
              <a:avLst/>
              <a:gdLst>
                <a:gd name="T0" fmla="*/ 116 w 128"/>
                <a:gd name="T1" fmla="*/ 36 h 104"/>
                <a:gd name="T2" fmla="*/ 124 w 128"/>
                <a:gd name="T3" fmla="*/ 20 h 104"/>
                <a:gd name="T4" fmla="*/ 104 w 128"/>
                <a:gd name="T5" fmla="*/ 0 h 104"/>
                <a:gd name="T6" fmla="*/ 84 w 128"/>
                <a:gd name="T7" fmla="*/ 20 h 104"/>
                <a:gd name="T8" fmla="*/ 92 w 128"/>
                <a:gd name="T9" fmla="*/ 36 h 104"/>
                <a:gd name="T10" fmla="*/ 84 w 128"/>
                <a:gd name="T11" fmla="*/ 43 h 104"/>
                <a:gd name="T12" fmla="*/ 64 w 128"/>
                <a:gd name="T13" fmla="*/ 32 h 104"/>
                <a:gd name="T14" fmla="*/ 44 w 128"/>
                <a:gd name="T15" fmla="*/ 43 h 104"/>
                <a:gd name="T16" fmla="*/ 36 w 128"/>
                <a:gd name="T17" fmla="*/ 36 h 104"/>
                <a:gd name="T18" fmla="*/ 44 w 128"/>
                <a:gd name="T19" fmla="*/ 20 h 104"/>
                <a:gd name="T20" fmla="*/ 24 w 128"/>
                <a:gd name="T21" fmla="*/ 0 h 104"/>
                <a:gd name="T22" fmla="*/ 4 w 128"/>
                <a:gd name="T23" fmla="*/ 20 h 104"/>
                <a:gd name="T24" fmla="*/ 12 w 128"/>
                <a:gd name="T25" fmla="*/ 36 h 104"/>
                <a:gd name="T26" fmla="*/ 0 w 128"/>
                <a:gd name="T27" fmla="*/ 56 h 104"/>
                <a:gd name="T28" fmla="*/ 8 w 128"/>
                <a:gd name="T29" fmla="*/ 56 h 104"/>
                <a:gd name="T30" fmla="*/ 24 w 128"/>
                <a:gd name="T31" fmla="*/ 40 h 104"/>
                <a:gd name="T32" fmla="*/ 40 w 128"/>
                <a:gd name="T33" fmla="*/ 56 h 104"/>
                <a:gd name="T34" fmla="*/ 50 w 128"/>
                <a:gd name="T35" fmla="*/ 75 h 104"/>
                <a:gd name="T36" fmla="*/ 32 w 128"/>
                <a:gd name="T37" fmla="*/ 104 h 104"/>
                <a:gd name="T38" fmla="*/ 40 w 128"/>
                <a:gd name="T39" fmla="*/ 104 h 104"/>
                <a:gd name="T40" fmla="*/ 64 w 128"/>
                <a:gd name="T41" fmla="*/ 80 h 104"/>
                <a:gd name="T42" fmla="*/ 88 w 128"/>
                <a:gd name="T43" fmla="*/ 104 h 104"/>
                <a:gd name="T44" fmla="*/ 96 w 128"/>
                <a:gd name="T45" fmla="*/ 104 h 104"/>
                <a:gd name="T46" fmla="*/ 78 w 128"/>
                <a:gd name="T47" fmla="*/ 75 h 104"/>
                <a:gd name="T48" fmla="*/ 88 w 128"/>
                <a:gd name="T49" fmla="*/ 56 h 104"/>
                <a:gd name="T50" fmla="*/ 104 w 128"/>
                <a:gd name="T51" fmla="*/ 40 h 104"/>
                <a:gd name="T52" fmla="*/ 120 w 128"/>
                <a:gd name="T53" fmla="*/ 56 h 104"/>
                <a:gd name="T54" fmla="*/ 128 w 128"/>
                <a:gd name="T55" fmla="*/ 56 h 104"/>
                <a:gd name="T56" fmla="*/ 116 w 128"/>
                <a:gd name="T57" fmla="*/ 36 h 104"/>
                <a:gd name="T58" fmla="*/ 24 w 128"/>
                <a:gd name="T59" fmla="*/ 32 h 104"/>
                <a:gd name="T60" fmla="*/ 12 w 128"/>
                <a:gd name="T61" fmla="*/ 20 h 104"/>
                <a:gd name="T62" fmla="*/ 24 w 128"/>
                <a:gd name="T63" fmla="*/ 8 h 104"/>
                <a:gd name="T64" fmla="*/ 36 w 128"/>
                <a:gd name="T65" fmla="*/ 20 h 104"/>
                <a:gd name="T66" fmla="*/ 24 w 128"/>
                <a:gd name="T67" fmla="*/ 32 h 104"/>
                <a:gd name="T68" fmla="*/ 64 w 128"/>
                <a:gd name="T69" fmla="*/ 72 h 104"/>
                <a:gd name="T70" fmla="*/ 48 w 128"/>
                <a:gd name="T71" fmla="*/ 56 h 104"/>
                <a:gd name="T72" fmla="*/ 64 w 128"/>
                <a:gd name="T73" fmla="*/ 40 h 104"/>
                <a:gd name="T74" fmla="*/ 80 w 128"/>
                <a:gd name="T75" fmla="*/ 56 h 104"/>
                <a:gd name="T76" fmla="*/ 64 w 128"/>
                <a:gd name="T77" fmla="*/ 72 h 104"/>
                <a:gd name="T78" fmla="*/ 104 w 128"/>
                <a:gd name="T79" fmla="*/ 32 h 104"/>
                <a:gd name="T80" fmla="*/ 92 w 128"/>
                <a:gd name="T81" fmla="*/ 20 h 104"/>
                <a:gd name="T82" fmla="*/ 104 w 128"/>
                <a:gd name="T83" fmla="*/ 8 h 104"/>
                <a:gd name="T84" fmla="*/ 116 w 128"/>
                <a:gd name="T85" fmla="*/ 20 h 104"/>
                <a:gd name="T86" fmla="*/ 104 w 128"/>
                <a:gd name="T87" fmla="*/ 3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8" h="104">
                  <a:moveTo>
                    <a:pt x="116" y="36"/>
                  </a:moveTo>
                  <a:cubicBezTo>
                    <a:pt x="121" y="32"/>
                    <a:pt x="124" y="26"/>
                    <a:pt x="124" y="20"/>
                  </a:cubicBezTo>
                  <a:cubicBezTo>
                    <a:pt x="124" y="9"/>
                    <a:pt x="115" y="0"/>
                    <a:pt x="104" y="0"/>
                  </a:cubicBezTo>
                  <a:cubicBezTo>
                    <a:pt x="93" y="0"/>
                    <a:pt x="84" y="9"/>
                    <a:pt x="84" y="20"/>
                  </a:cubicBezTo>
                  <a:cubicBezTo>
                    <a:pt x="84" y="26"/>
                    <a:pt x="87" y="32"/>
                    <a:pt x="92" y="36"/>
                  </a:cubicBezTo>
                  <a:cubicBezTo>
                    <a:pt x="89" y="37"/>
                    <a:pt x="86" y="40"/>
                    <a:pt x="84" y="43"/>
                  </a:cubicBezTo>
                  <a:cubicBezTo>
                    <a:pt x="80" y="36"/>
                    <a:pt x="72" y="32"/>
                    <a:pt x="64" y="32"/>
                  </a:cubicBezTo>
                  <a:cubicBezTo>
                    <a:pt x="56" y="32"/>
                    <a:pt x="48" y="36"/>
                    <a:pt x="44" y="43"/>
                  </a:cubicBezTo>
                  <a:cubicBezTo>
                    <a:pt x="42" y="40"/>
                    <a:pt x="39" y="37"/>
                    <a:pt x="36" y="36"/>
                  </a:cubicBezTo>
                  <a:cubicBezTo>
                    <a:pt x="41" y="32"/>
                    <a:pt x="44" y="26"/>
                    <a:pt x="44" y="20"/>
                  </a:cubicBezTo>
                  <a:cubicBezTo>
                    <a:pt x="44" y="9"/>
                    <a:pt x="35" y="0"/>
                    <a:pt x="24" y="0"/>
                  </a:cubicBezTo>
                  <a:cubicBezTo>
                    <a:pt x="13" y="0"/>
                    <a:pt x="4" y="9"/>
                    <a:pt x="4" y="20"/>
                  </a:cubicBezTo>
                  <a:cubicBezTo>
                    <a:pt x="4" y="26"/>
                    <a:pt x="7" y="32"/>
                    <a:pt x="12" y="36"/>
                  </a:cubicBezTo>
                  <a:cubicBezTo>
                    <a:pt x="5" y="40"/>
                    <a:pt x="0" y="47"/>
                    <a:pt x="0" y="56"/>
                  </a:cubicBezTo>
                  <a:cubicBezTo>
                    <a:pt x="8" y="56"/>
                    <a:pt x="8" y="56"/>
                    <a:pt x="8" y="56"/>
                  </a:cubicBezTo>
                  <a:cubicBezTo>
                    <a:pt x="8" y="47"/>
                    <a:pt x="15" y="40"/>
                    <a:pt x="24" y="40"/>
                  </a:cubicBezTo>
                  <a:cubicBezTo>
                    <a:pt x="33" y="40"/>
                    <a:pt x="40" y="47"/>
                    <a:pt x="40" y="56"/>
                  </a:cubicBezTo>
                  <a:cubicBezTo>
                    <a:pt x="40" y="64"/>
                    <a:pt x="44" y="71"/>
                    <a:pt x="50" y="75"/>
                  </a:cubicBezTo>
                  <a:cubicBezTo>
                    <a:pt x="39" y="81"/>
                    <a:pt x="32" y="91"/>
                    <a:pt x="32" y="104"/>
                  </a:cubicBezTo>
                  <a:cubicBezTo>
                    <a:pt x="40" y="104"/>
                    <a:pt x="40" y="104"/>
                    <a:pt x="40" y="104"/>
                  </a:cubicBezTo>
                  <a:cubicBezTo>
                    <a:pt x="40" y="91"/>
                    <a:pt x="51" y="80"/>
                    <a:pt x="64" y="80"/>
                  </a:cubicBezTo>
                  <a:cubicBezTo>
                    <a:pt x="77" y="80"/>
                    <a:pt x="88" y="91"/>
                    <a:pt x="88" y="104"/>
                  </a:cubicBezTo>
                  <a:cubicBezTo>
                    <a:pt x="96" y="104"/>
                    <a:pt x="96" y="104"/>
                    <a:pt x="96" y="104"/>
                  </a:cubicBezTo>
                  <a:cubicBezTo>
                    <a:pt x="96" y="91"/>
                    <a:pt x="89" y="81"/>
                    <a:pt x="78" y="75"/>
                  </a:cubicBezTo>
                  <a:cubicBezTo>
                    <a:pt x="84" y="71"/>
                    <a:pt x="88" y="64"/>
                    <a:pt x="88" y="56"/>
                  </a:cubicBezTo>
                  <a:cubicBezTo>
                    <a:pt x="88" y="47"/>
                    <a:pt x="95" y="40"/>
                    <a:pt x="104" y="40"/>
                  </a:cubicBezTo>
                  <a:cubicBezTo>
                    <a:pt x="113" y="40"/>
                    <a:pt x="120" y="47"/>
                    <a:pt x="120" y="56"/>
                  </a:cubicBezTo>
                  <a:cubicBezTo>
                    <a:pt x="128" y="56"/>
                    <a:pt x="128" y="56"/>
                    <a:pt x="128" y="56"/>
                  </a:cubicBezTo>
                  <a:cubicBezTo>
                    <a:pt x="128" y="47"/>
                    <a:pt x="123" y="40"/>
                    <a:pt x="116" y="36"/>
                  </a:cubicBezTo>
                  <a:close/>
                  <a:moveTo>
                    <a:pt x="24" y="32"/>
                  </a:moveTo>
                  <a:cubicBezTo>
                    <a:pt x="17" y="32"/>
                    <a:pt x="12" y="27"/>
                    <a:pt x="12" y="20"/>
                  </a:cubicBezTo>
                  <a:cubicBezTo>
                    <a:pt x="12" y="13"/>
                    <a:pt x="17" y="8"/>
                    <a:pt x="24" y="8"/>
                  </a:cubicBezTo>
                  <a:cubicBezTo>
                    <a:pt x="31" y="8"/>
                    <a:pt x="36" y="13"/>
                    <a:pt x="36" y="20"/>
                  </a:cubicBezTo>
                  <a:cubicBezTo>
                    <a:pt x="36" y="27"/>
                    <a:pt x="31" y="32"/>
                    <a:pt x="24" y="32"/>
                  </a:cubicBezTo>
                  <a:close/>
                  <a:moveTo>
                    <a:pt x="64" y="72"/>
                  </a:moveTo>
                  <a:cubicBezTo>
                    <a:pt x="55" y="72"/>
                    <a:pt x="48" y="65"/>
                    <a:pt x="48" y="56"/>
                  </a:cubicBezTo>
                  <a:cubicBezTo>
                    <a:pt x="48" y="47"/>
                    <a:pt x="55" y="40"/>
                    <a:pt x="64" y="40"/>
                  </a:cubicBezTo>
                  <a:cubicBezTo>
                    <a:pt x="73" y="40"/>
                    <a:pt x="80" y="47"/>
                    <a:pt x="80" y="56"/>
                  </a:cubicBezTo>
                  <a:cubicBezTo>
                    <a:pt x="80" y="65"/>
                    <a:pt x="73" y="72"/>
                    <a:pt x="64" y="72"/>
                  </a:cubicBezTo>
                  <a:close/>
                  <a:moveTo>
                    <a:pt x="104" y="32"/>
                  </a:moveTo>
                  <a:cubicBezTo>
                    <a:pt x="97" y="32"/>
                    <a:pt x="92" y="27"/>
                    <a:pt x="92" y="20"/>
                  </a:cubicBezTo>
                  <a:cubicBezTo>
                    <a:pt x="92" y="13"/>
                    <a:pt x="97" y="8"/>
                    <a:pt x="104" y="8"/>
                  </a:cubicBezTo>
                  <a:cubicBezTo>
                    <a:pt x="111" y="8"/>
                    <a:pt x="116" y="13"/>
                    <a:pt x="116" y="20"/>
                  </a:cubicBezTo>
                  <a:cubicBezTo>
                    <a:pt x="116" y="27"/>
                    <a:pt x="111" y="32"/>
                    <a:pt x="104" y="32"/>
                  </a:cubicBezTo>
                  <a:close/>
                </a:path>
              </a:pathLst>
            </a:custGeom>
            <a:grpFill/>
            <a:ln>
              <a:solidFill>
                <a:srgbClr val="002050"/>
              </a:solidFill>
            </a:ln>
          </p:spPr>
          <p:txBody>
            <a:bodyPr vert="horz" wrap="square" lIns="91414" tIns="45706" rIns="91414" bIns="45706" numCol="1" anchor="t" anchorCtr="0" compatLnSpc="1">
              <a:prstTxWarp prst="textNoShape">
                <a:avLst/>
              </a:prstTxWarp>
            </a:bodyPr>
            <a:lstStyle/>
            <a:p>
              <a:pPr marL="0" marR="0" lvl="0" indent="0" algn="ctr" defTabSz="932563" eaLnBrk="1" fontAlgn="auto" latinLnBrk="0" hangingPunct="1">
                <a:lnSpc>
                  <a:spcPct val="100000"/>
                </a:lnSpc>
                <a:spcBef>
                  <a:spcPts val="0"/>
                </a:spcBef>
                <a:spcAft>
                  <a:spcPts val="0"/>
                </a:spcAft>
                <a:buClrTx/>
                <a:buSzTx/>
                <a:buFontTx/>
                <a:buNone/>
                <a:tabLst/>
                <a:defRPr/>
              </a:pPr>
              <a:endParaRPr kumimoji="0" lang="en-US" sz="1599" b="0" i="0" u="none" strike="noStrike" kern="0" cap="none" spc="0" normalizeH="0" baseline="0" noProof="0" dirty="0">
                <a:ln>
                  <a:noFill/>
                </a:ln>
                <a:gradFill>
                  <a:gsLst>
                    <a:gs pos="16667">
                      <a:srgbClr val="002050"/>
                    </a:gs>
                    <a:gs pos="80000">
                      <a:srgbClr val="002050"/>
                    </a:gs>
                  </a:gsLst>
                  <a:lin ang="5400000" scaled="1"/>
                </a:gradFill>
                <a:effectLst/>
                <a:uLnTx/>
                <a:uFillTx/>
                <a:latin typeface="Segoe UI Semilight" panose="020B0402040204020203" pitchFamily="34" charset="0"/>
                <a:cs typeface="Segoe UI Semilight" panose="020B0402040204020203" pitchFamily="34" charset="0"/>
              </a:endParaRPr>
            </a:p>
          </p:txBody>
        </p:sp>
        <p:sp>
          <p:nvSpPr>
            <p:cNvPr id="119" name="Rectangle 118"/>
            <p:cNvSpPr/>
            <p:nvPr/>
          </p:nvSpPr>
          <p:spPr>
            <a:xfrm>
              <a:off x="8208793" y="4621733"/>
              <a:ext cx="455349" cy="338461"/>
            </a:xfrm>
            <a:prstGeom prst="rect">
              <a:avLst/>
            </a:prstGeom>
            <a:noFill/>
            <a:ln>
              <a:noFill/>
            </a:ln>
          </p:spPr>
          <p:txBody>
            <a:bodyPr wrap="none">
              <a:spAutoFit/>
            </a:bodyPr>
            <a:lstStyle/>
            <a:p>
              <a:pPr marL="0" marR="0" lvl="0" indent="0" algn="ctr" defTabSz="932563" eaLnBrk="1" fontAlgn="auto" latinLnBrk="0" hangingPunct="1">
                <a:lnSpc>
                  <a:spcPct val="100000"/>
                </a:lnSpc>
                <a:spcBef>
                  <a:spcPts val="0"/>
                </a:spcBef>
                <a:spcAft>
                  <a:spcPts val="0"/>
                </a:spcAft>
                <a:buClrTx/>
                <a:buSzTx/>
                <a:buFontTx/>
                <a:buNone/>
                <a:tabLst/>
                <a:defRPr/>
              </a:pPr>
              <a:r>
                <a:rPr kumimoji="0" lang="en-GB" sz="1399" b="0" i="0" u="none" strike="noStrike" kern="0" cap="none" spc="0" normalizeH="0" baseline="0" noProof="0" dirty="0">
                  <a:ln>
                    <a:noFill/>
                  </a:ln>
                  <a:gradFill>
                    <a:gsLst>
                      <a:gs pos="16667">
                        <a:srgbClr val="002050"/>
                      </a:gs>
                      <a:gs pos="80000">
                        <a:srgbClr val="002050"/>
                      </a:gs>
                    </a:gsLst>
                    <a:lin ang="5400000" scaled="1"/>
                  </a:gradFill>
                  <a:effectLst/>
                  <a:uLnTx/>
                  <a:uFillTx/>
                  <a:latin typeface="Segoe UI Semilight" panose="020B0402040204020203" pitchFamily="34" charset="0"/>
                  <a:cs typeface="Segoe UI Semilight" panose="020B0402040204020203" pitchFamily="34" charset="0"/>
                </a:rPr>
                <a:t>HR</a:t>
              </a:r>
              <a:endParaRPr kumimoji="0" lang="en-US" sz="1099" b="0" i="0" u="none" strike="noStrike" kern="0" cap="none" spc="0" normalizeH="0" baseline="0" noProof="0" dirty="0">
                <a:ln>
                  <a:noFill/>
                </a:ln>
                <a:gradFill>
                  <a:gsLst>
                    <a:gs pos="16667">
                      <a:srgbClr val="002050"/>
                    </a:gs>
                    <a:gs pos="80000">
                      <a:srgbClr val="002050"/>
                    </a:gs>
                  </a:gsLst>
                  <a:lin ang="5400000" scaled="1"/>
                </a:gradFill>
                <a:effectLst/>
                <a:uLnTx/>
                <a:uFillTx/>
                <a:latin typeface="Segoe UI Semilight" panose="020B0402040204020203" pitchFamily="34" charset="0"/>
                <a:cs typeface="Segoe UI Semilight" panose="020B0402040204020203" pitchFamily="34" charset="0"/>
              </a:endParaRPr>
            </a:p>
          </p:txBody>
        </p:sp>
      </p:grpSp>
      <p:grpSp>
        <p:nvGrpSpPr>
          <p:cNvPr id="120" name="Group 119"/>
          <p:cNvGrpSpPr/>
          <p:nvPr/>
        </p:nvGrpSpPr>
        <p:grpSpPr>
          <a:xfrm>
            <a:off x="6911385" y="5478386"/>
            <a:ext cx="1005996" cy="629454"/>
            <a:chOff x="8476032" y="5393211"/>
            <a:chExt cx="1085150" cy="678980"/>
          </a:xfrm>
          <a:solidFill>
            <a:schemeClr val="accent1"/>
          </a:solidFill>
        </p:grpSpPr>
        <p:sp>
          <p:nvSpPr>
            <p:cNvPr id="121" name="Freeform 30"/>
            <p:cNvSpPr>
              <a:spLocks noEditPoints="1"/>
            </p:cNvSpPr>
            <p:nvPr/>
          </p:nvSpPr>
          <p:spPr bwMode="auto">
            <a:xfrm>
              <a:off x="8848669" y="5393211"/>
              <a:ext cx="339876" cy="339877"/>
            </a:xfrm>
            <a:custGeom>
              <a:avLst/>
              <a:gdLst>
                <a:gd name="T0" fmla="*/ 220 w 329"/>
                <a:gd name="T1" fmla="*/ 0 h 329"/>
                <a:gd name="T2" fmla="*/ 0 w 329"/>
                <a:gd name="T3" fmla="*/ 0 h 329"/>
                <a:gd name="T4" fmla="*/ 0 w 329"/>
                <a:gd name="T5" fmla="*/ 220 h 329"/>
                <a:gd name="T6" fmla="*/ 109 w 329"/>
                <a:gd name="T7" fmla="*/ 329 h 329"/>
                <a:gd name="T8" fmla="*/ 329 w 329"/>
                <a:gd name="T9" fmla="*/ 329 h 329"/>
                <a:gd name="T10" fmla="*/ 329 w 329"/>
                <a:gd name="T11" fmla="*/ 109 h 329"/>
                <a:gd name="T12" fmla="*/ 220 w 329"/>
                <a:gd name="T13" fmla="*/ 0 h 329"/>
                <a:gd name="T14" fmla="*/ 295 w 329"/>
                <a:gd name="T15" fmla="*/ 104 h 329"/>
                <a:gd name="T16" fmla="*/ 220 w 329"/>
                <a:gd name="T17" fmla="*/ 104 h 329"/>
                <a:gd name="T18" fmla="*/ 189 w 329"/>
                <a:gd name="T19" fmla="*/ 70 h 329"/>
                <a:gd name="T20" fmla="*/ 263 w 329"/>
                <a:gd name="T21" fmla="*/ 70 h 329"/>
                <a:gd name="T22" fmla="*/ 295 w 329"/>
                <a:gd name="T23" fmla="*/ 104 h 329"/>
                <a:gd name="T24" fmla="*/ 213 w 329"/>
                <a:gd name="T25" fmla="*/ 20 h 329"/>
                <a:gd name="T26" fmla="*/ 244 w 329"/>
                <a:gd name="T27" fmla="*/ 51 h 329"/>
                <a:gd name="T28" fmla="*/ 169 w 329"/>
                <a:gd name="T29" fmla="*/ 51 h 329"/>
                <a:gd name="T30" fmla="*/ 136 w 329"/>
                <a:gd name="T31" fmla="*/ 20 h 329"/>
                <a:gd name="T32" fmla="*/ 213 w 329"/>
                <a:gd name="T33" fmla="*/ 20 h 329"/>
                <a:gd name="T34" fmla="*/ 104 w 329"/>
                <a:gd name="T35" fmla="*/ 295 h 329"/>
                <a:gd name="T36" fmla="*/ 20 w 329"/>
                <a:gd name="T37" fmla="*/ 213 h 329"/>
                <a:gd name="T38" fmla="*/ 20 w 329"/>
                <a:gd name="T39" fmla="*/ 34 h 329"/>
                <a:gd name="T40" fmla="*/ 104 w 329"/>
                <a:gd name="T41" fmla="*/ 116 h 329"/>
                <a:gd name="T42" fmla="*/ 104 w 329"/>
                <a:gd name="T43" fmla="*/ 295 h 329"/>
                <a:gd name="T44" fmla="*/ 34 w 329"/>
                <a:gd name="T45" fmla="*/ 20 h 329"/>
                <a:gd name="T46" fmla="*/ 109 w 329"/>
                <a:gd name="T47" fmla="*/ 20 h 329"/>
                <a:gd name="T48" fmla="*/ 193 w 329"/>
                <a:gd name="T49" fmla="*/ 104 h 329"/>
                <a:gd name="T50" fmla="*/ 116 w 329"/>
                <a:gd name="T51" fmla="*/ 104 h 329"/>
                <a:gd name="T52" fmla="*/ 34 w 329"/>
                <a:gd name="T53" fmla="*/ 20 h 329"/>
                <a:gd name="T54" fmla="*/ 309 w 329"/>
                <a:gd name="T55" fmla="*/ 309 h 329"/>
                <a:gd name="T56" fmla="*/ 123 w 329"/>
                <a:gd name="T57" fmla="*/ 309 h 329"/>
                <a:gd name="T58" fmla="*/ 123 w 329"/>
                <a:gd name="T59" fmla="*/ 123 h 329"/>
                <a:gd name="T60" fmla="*/ 309 w 329"/>
                <a:gd name="T61" fmla="*/ 123 h 329"/>
                <a:gd name="T62" fmla="*/ 309 w 329"/>
                <a:gd name="T63" fmla="*/ 30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9" h="329">
                  <a:moveTo>
                    <a:pt x="220" y="0"/>
                  </a:moveTo>
                  <a:lnTo>
                    <a:pt x="0" y="0"/>
                  </a:lnTo>
                  <a:lnTo>
                    <a:pt x="0" y="220"/>
                  </a:lnTo>
                  <a:lnTo>
                    <a:pt x="109" y="329"/>
                  </a:lnTo>
                  <a:lnTo>
                    <a:pt x="329" y="329"/>
                  </a:lnTo>
                  <a:lnTo>
                    <a:pt x="329" y="109"/>
                  </a:lnTo>
                  <a:lnTo>
                    <a:pt x="220" y="0"/>
                  </a:lnTo>
                  <a:close/>
                  <a:moveTo>
                    <a:pt x="295" y="104"/>
                  </a:moveTo>
                  <a:lnTo>
                    <a:pt x="220" y="104"/>
                  </a:lnTo>
                  <a:lnTo>
                    <a:pt x="189" y="70"/>
                  </a:lnTo>
                  <a:lnTo>
                    <a:pt x="263" y="70"/>
                  </a:lnTo>
                  <a:lnTo>
                    <a:pt x="295" y="104"/>
                  </a:lnTo>
                  <a:close/>
                  <a:moveTo>
                    <a:pt x="213" y="20"/>
                  </a:moveTo>
                  <a:lnTo>
                    <a:pt x="244" y="51"/>
                  </a:lnTo>
                  <a:lnTo>
                    <a:pt x="169" y="51"/>
                  </a:lnTo>
                  <a:lnTo>
                    <a:pt x="136" y="20"/>
                  </a:lnTo>
                  <a:lnTo>
                    <a:pt x="213" y="20"/>
                  </a:lnTo>
                  <a:close/>
                  <a:moveTo>
                    <a:pt x="104" y="295"/>
                  </a:moveTo>
                  <a:lnTo>
                    <a:pt x="20" y="213"/>
                  </a:lnTo>
                  <a:lnTo>
                    <a:pt x="20" y="34"/>
                  </a:lnTo>
                  <a:lnTo>
                    <a:pt x="104" y="116"/>
                  </a:lnTo>
                  <a:lnTo>
                    <a:pt x="104" y="295"/>
                  </a:lnTo>
                  <a:close/>
                  <a:moveTo>
                    <a:pt x="34" y="20"/>
                  </a:moveTo>
                  <a:lnTo>
                    <a:pt x="109" y="20"/>
                  </a:lnTo>
                  <a:lnTo>
                    <a:pt x="193" y="104"/>
                  </a:lnTo>
                  <a:lnTo>
                    <a:pt x="116" y="104"/>
                  </a:lnTo>
                  <a:lnTo>
                    <a:pt x="34" y="20"/>
                  </a:lnTo>
                  <a:close/>
                  <a:moveTo>
                    <a:pt x="309" y="309"/>
                  </a:moveTo>
                  <a:lnTo>
                    <a:pt x="123" y="309"/>
                  </a:lnTo>
                  <a:lnTo>
                    <a:pt x="123" y="123"/>
                  </a:lnTo>
                  <a:lnTo>
                    <a:pt x="309" y="123"/>
                  </a:lnTo>
                  <a:lnTo>
                    <a:pt x="309" y="309"/>
                  </a:lnTo>
                  <a:close/>
                </a:path>
              </a:pathLst>
            </a:custGeom>
            <a:grpFill/>
            <a:ln>
              <a:solidFill>
                <a:srgbClr val="002050"/>
              </a:solidFill>
            </a:ln>
          </p:spPr>
          <p:txBody>
            <a:bodyPr vert="horz" wrap="square" lIns="91414" tIns="45706" rIns="91414" bIns="45706" numCol="1" anchor="t" anchorCtr="0" compatLnSpc="1">
              <a:prstTxWarp prst="textNoShape">
                <a:avLst/>
              </a:prstTxWarp>
            </a:bodyPr>
            <a:lstStyle/>
            <a:p>
              <a:pPr marL="0" marR="0" lvl="0" indent="0" algn="ctr" defTabSz="932563" eaLnBrk="1" fontAlgn="auto" latinLnBrk="0" hangingPunct="1">
                <a:lnSpc>
                  <a:spcPct val="100000"/>
                </a:lnSpc>
                <a:spcBef>
                  <a:spcPts val="0"/>
                </a:spcBef>
                <a:spcAft>
                  <a:spcPts val="0"/>
                </a:spcAft>
                <a:buClrTx/>
                <a:buSzTx/>
                <a:buFontTx/>
                <a:buNone/>
                <a:tabLst/>
                <a:defRPr/>
              </a:pPr>
              <a:endParaRPr kumimoji="0" lang="en-US" sz="1599" b="0" i="0" u="none" strike="noStrike" kern="0" cap="none" spc="0" normalizeH="0" baseline="0" noProof="0" dirty="0">
                <a:ln>
                  <a:noFill/>
                </a:ln>
                <a:gradFill>
                  <a:gsLst>
                    <a:gs pos="16667">
                      <a:srgbClr val="002050"/>
                    </a:gs>
                    <a:gs pos="80000">
                      <a:srgbClr val="002050"/>
                    </a:gs>
                  </a:gsLst>
                  <a:lin ang="5400000" scaled="1"/>
                </a:gradFill>
                <a:effectLst/>
                <a:uLnTx/>
                <a:uFillTx/>
                <a:latin typeface="Segoe UI Semilight" panose="020B0402040204020203" pitchFamily="34" charset="0"/>
                <a:cs typeface="Segoe UI Semilight" panose="020B0402040204020203" pitchFamily="34" charset="0"/>
              </a:endParaRPr>
            </a:p>
          </p:txBody>
        </p:sp>
        <p:sp>
          <p:nvSpPr>
            <p:cNvPr id="122" name="Rectangle 121"/>
            <p:cNvSpPr/>
            <p:nvPr/>
          </p:nvSpPr>
          <p:spPr>
            <a:xfrm>
              <a:off x="8476032" y="5733731"/>
              <a:ext cx="1085150" cy="338460"/>
            </a:xfrm>
            <a:prstGeom prst="rect">
              <a:avLst/>
            </a:prstGeom>
            <a:noFill/>
          </p:spPr>
          <p:txBody>
            <a:bodyPr wrap="none">
              <a:spAutoFit/>
            </a:bodyPr>
            <a:lstStyle/>
            <a:p>
              <a:pPr marL="0" marR="0" lvl="0" indent="0" algn="ctr" defTabSz="932563" eaLnBrk="1" fontAlgn="auto" latinLnBrk="0" hangingPunct="1">
                <a:lnSpc>
                  <a:spcPct val="100000"/>
                </a:lnSpc>
                <a:spcBef>
                  <a:spcPts val="0"/>
                </a:spcBef>
                <a:spcAft>
                  <a:spcPts val="0"/>
                </a:spcAft>
                <a:buClrTx/>
                <a:buSzTx/>
                <a:buFontTx/>
                <a:buNone/>
                <a:tabLst/>
                <a:defRPr/>
              </a:pPr>
              <a:r>
                <a:rPr kumimoji="0" lang="en-GB" sz="1399" b="0" i="0" u="none" strike="noStrike" kern="0" cap="none" spc="0" normalizeH="0" baseline="0" noProof="0" dirty="0">
                  <a:ln>
                    <a:noFill/>
                  </a:ln>
                  <a:gradFill>
                    <a:gsLst>
                      <a:gs pos="16667">
                        <a:srgbClr val="002050"/>
                      </a:gs>
                      <a:gs pos="80000">
                        <a:srgbClr val="002050"/>
                      </a:gs>
                    </a:gsLst>
                    <a:lin ang="5400000" scaled="1"/>
                  </a:gradFill>
                  <a:effectLst/>
                  <a:uLnTx/>
                  <a:uFillTx/>
                  <a:latin typeface="Segoe UI Semilight" panose="020B0402040204020203" pitchFamily="34" charset="0"/>
                  <a:cs typeface="Segoe UI Semilight" panose="020B0402040204020203" pitchFamily="34" charset="0"/>
                </a:rPr>
                <a:t>Extensions</a:t>
              </a:r>
              <a:endParaRPr kumimoji="0" lang="en-US" sz="1099" b="0" i="0" u="none" strike="noStrike" kern="0" cap="none" spc="0" normalizeH="0" baseline="0" noProof="0" dirty="0">
                <a:ln>
                  <a:noFill/>
                </a:ln>
                <a:gradFill>
                  <a:gsLst>
                    <a:gs pos="16667">
                      <a:srgbClr val="002050"/>
                    </a:gs>
                    <a:gs pos="80000">
                      <a:srgbClr val="002050"/>
                    </a:gs>
                  </a:gsLst>
                  <a:lin ang="5400000" scaled="1"/>
                </a:gradFill>
                <a:effectLst/>
                <a:uLnTx/>
                <a:uFillTx/>
                <a:latin typeface="Segoe UI Semilight" panose="020B0402040204020203" pitchFamily="34" charset="0"/>
                <a:cs typeface="Segoe UI Semilight" panose="020B0402040204020203" pitchFamily="34" charset="0"/>
              </a:endParaRPr>
            </a:p>
          </p:txBody>
        </p:sp>
      </p:grpSp>
      <p:grpSp>
        <p:nvGrpSpPr>
          <p:cNvPr id="7" name="Group 6"/>
          <p:cNvGrpSpPr/>
          <p:nvPr/>
        </p:nvGrpSpPr>
        <p:grpSpPr>
          <a:xfrm>
            <a:off x="6464949" y="2151081"/>
            <a:ext cx="5521904" cy="508491"/>
            <a:chOff x="6464949" y="2151081"/>
            <a:chExt cx="5521904" cy="508491"/>
          </a:xfrm>
        </p:grpSpPr>
        <p:sp>
          <p:nvSpPr>
            <p:cNvPr id="123" name="TextBox 122"/>
            <p:cNvSpPr txBox="1"/>
            <p:nvPr/>
          </p:nvSpPr>
          <p:spPr>
            <a:xfrm>
              <a:off x="8907391" y="2151081"/>
              <a:ext cx="3077106" cy="508491"/>
            </a:xfrm>
            <a:prstGeom prst="rect">
              <a:avLst/>
            </a:prstGeom>
            <a:noFill/>
          </p:spPr>
          <p:txBody>
            <a:bodyPr wrap="square" lIns="139871" tIns="111896" rIns="0" bIns="111896" rtlCol="0">
              <a:spAutoFit/>
            </a:bodyPr>
            <a:lstStyle/>
            <a:p>
              <a:pPr marL="0" marR="0" lvl="0" indent="0" algn="r" defTabSz="932563" eaLnBrk="1" fontAlgn="auto" latinLnBrk="0" hangingPunct="1">
                <a:lnSpc>
                  <a:spcPct val="100000"/>
                </a:lnSpc>
                <a:spcBef>
                  <a:spcPts val="0"/>
                </a:spcBef>
                <a:spcAft>
                  <a:spcPts val="0"/>
                </a:spcAft>
                <a:buClrTx/>
                <a:buSzTx/>
                <a:buFontTx/>
                <a:buNone/>
                <a:tabLst/>
                <a:defRPr/>
              </a:pPr>
              <a:r>
                <a:rPr kumimoji="0" lang="en-US" sz="1800" b="1" i="0" u="none" strike="noStrike" kern="0" cap="none" spc="50" normalizeH="0" baseline="0" noProof="0" dirty="0">
                  <a:ln>
                    <a:noFill/>
                  </a:ln>
                  <a:gradFill>
                    <a:gsLst>
                      <a:gs pos="16667">
                        <a:srgbClr val="002050"/>
                      </a:gs>
                      <a:gs pos="80000">
                        <a:srgbClr val="002050"/>
                      </a:gs>
                    </a:gsLst>
                    <a:lin ang="5400000" scaled="1"/>
                  </a:gradFill>
                  <a:effectLst/>
                  <a:uLnTx/>
                  <a:uFillTx/>
                  <a:latin typeface="Segoe UI Semilight" panose="020B0402040204020203" pitchFamily="34" charset="0"/>
                  <a:cs typeface="Segoe UI Semilight" panose="020B0402040204020203" pitchFamily="34" charset="0"/>
                </a:rPr>
                <a:t>Intelligent user interface</a:t>
              </a:r>
            </a:p>
          </p:txBody>
        </p:sp>
        <p:cxnSp>
          <p:nvCxnSpPr>
            <p:cNvPr id="124" name="Straight Connector 123"/>
            <p:cNvCxnSpPr/>
            <p:nvPr/>
          </p:nvCxnSpPr>
          <p:spPr>
            <a:xfrm flipH="1">
              <a:off x="6464949" y="2573997"/>
              <a:ext cx="5521904" cy="4990"/>
            </a:xfrm>
            <a:prstGeom prst="line">
              <a:avLst/>
            </a:prstGeom>
            <a:ln w="6350" cap="sq">
              <a:solidFill>
                <a:srgbClr val="002050"/>
              </a:solidFill>
              <a:headEnd type="none"/>
              <a:tailEnd type="oval"/>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5230935" y="2969763"/>
            <a:ext cx="6753234" cy="508491"/>
            <a:chOff x="5230935" y="2969763"/>
            <a:chExt cx="6753234" cy="508491"/>
          </a:xfrm>
        </p:grpSpPr>
        <p:cxnSp>
          <p:nvCxnSpPr>
            <p:cNvPr id="130" name="Straight Connector 129"/>
            <p:cNvCxnSpPr/>
            <p:nvPr/>
          </p:nvCxnSpPr>
          <p:spPr>
            <a:xfrm flipH="1">
              <a:off x="5230935" y="3396727"/>
              <a:ext cx="6750748" cy="8714"/>
            </a:xfrm>
            <a:prstGeom prst="line">
              <a:avLst/>
            </a:prstGeom>
            <a:ln w="6350" cap="sq">
              <a:solidFill>
                <a:srgbClr val="002050"/>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31" name="TextBox 130"/>
            <p:cNvSpPr txBox="1"/>
            <p:nvPr/>
          </p:nvSpPr>
          <p:spPr>
            <a:xfrm>
              <a:off x="8907063" y="2969763"/>
              <a:ext cx="3077106" cy="508491"/>
            </a:xfrm>
            <a:prstGeom prst="rect">
              <a:avLst/>
            </a:prstGeom>
            <a:noFill/>
          </p:spPr>
          <p:txBody>
            <a:bodyPr wrap="square" lIns="139871" tIns="111896" rIns="0" bIns="111896" rtlCol="0">
              <a:spAutoFit/>
            </a:bodyPr>
            <a:lstStyle/>
            <a:p>
              <a:pPr marL="0" marR="0" lvl="0" indent="0" algn="r" defTabSz="932563" eaLnBrk="1" fontAlgn="auto" latinLnBrk="0" hangingPunct="1">
                <a:lnSpc>
                  <a:spcPct val="100000"/>
                </a:lnSpc>
                <a:spcBef>
                  <a:spcPts val="0"/>
                </a:spcBef>
                <a:spcAft>
                  <a:spcPts val="0"/>
                </a:spcAft>
                <a:buClrTx/>
                <a:buSzTx/>
                <a:buFontTx/>
                <a:buNone/>
                <a:tabLst/>
                <a:defRPr/>
              </a:pPr>
              <a:r>
                <a:rPr kumimoji="0" lang="en-US" sz="1800" b="1" i="0" u="none" strike="noStrike" kern="0" cap="none" spc="50" normalizeH="0" baseline="0" noProof="0" dirty="0">
                  <a:ln>
                    <a:noFill/>
                  </a:ln>
                  <a:gradFill>
                    <a:gsLst>
                      <a:gs pos="16667">
                        <a:srgbClr val="002050"/>
                      </a:gs>
                      <a:gs pos="80000">
                        <a:srgbClr val="002050"/>
                      </a:gs>
                    </a:gsLst>
                    <a:lin ang="5400000" scaled="1"/>
                  </a:gradFill>
                  <a:effectLst/>
                  <a:uLnTx/>
                  <a:uFillTx/>
                  <a:latin typeface="Segoe UI Semilight" panose="020B0402040204020203" pitchFamily="34" charset="0"/>
                  <a:cs typeface="Segoe UI Semilight" panose="020B0402040204020203" pitchFamily="34" charset="0"/>
                </a:rPr>
                <a:t>Proven business logic</a:t>
              </a:r>
            </a:p>
          </p:txBody>
        </p:sp>
      </p:grpSp>
      <p:grpSp>
        <p:nvGrpSpPr>
          <p:cNvPr id="3" name="Group 2"/>
          <p:cNvGrpSpPr/>
          <p:nvPr/>
        </p:nvGrpSpPr>
        <p:grpSpPr>
          <a:xfrm>
            <a:off x="5294212" y="5407718"/>
            <a:ext cx="6692712" cy="508491"/>
            <a:chOff x="5294212" y="5407718"/>
            <a:chExt cx="6692712" cy="508491"/>
          </a:xfrm>
        </p:grpSpPr>
        <p:cxnSp>
          <p:nvCxnSpPr>
            <p:cNvPr id="125" name="Straight Connector 124"/>
            <p:cNvCxnSpPr/>
            <p:nvPr/>
          </p:nvCxnSpPr>
          <p:spPr>
            <a:xfrm flipH="1" flipV="1">
              <a:off x="5294212" y="5824715"/>
              <a:ext cx="6692640" cy="16194"/>
            </a:xfrm>
            <a:prstGeom prst="line">
              <a:avLst/>
            </a:prstGeom>
            <a:ln w="6350" cap="sq">
              <a:solidFill>
                <a:schemeClr val="bg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33" name="TextBox 132"/>
            <p:cNvSpPr txBox="1"/>
            <p:nvPr/>
          </p:nvSpPr>
          <p:spPr>
            <a:xfrm>
              <a:off x="8572846" y="5407718"/>
              <a:ext cx="3414078" cy="508491"/>
            </a:xfrm>
            <a:prstGeom prst="rect">
              <a:avLst/>
            </a:prstGeom>
            <a:noFill/>
          </p:spPr>
          <p:txBody>
            <a:bodyPr wrap="square" lIns="139871" tIns="111896" rIns="0" bIns="111896" rtlCol="0">
              <a:spAutoFit/>
            </a:bodyPr>
            <a:lstStyle/>
            <a:p>
              <a:pPr marL="0" marR="0" lvl="0" indent="0" algn="r" defTabSz="932563" eaLnBrk="1" fontAlgn="auto" latinLnBrk="0" hangingPunct="1">
                <a:lnSpc>
                  <a:spcPct val="100000"/>
                </a:lnSpc>
                <a:spcBef>
                  <a:spcPts val="0"/>
                </a:spcBef>
                <a:spcAft>
                  <a:spcPts val="0"/>
                </a:spcAft>
                <a:buClrTx/>
                <a:buSzTx/>
                <a:buFontTx/>
                <a:buNone/>
                <a:tabLst/>
                <a:defRPr/>
              </a:pPr>
              <a:r>
                <a:rPr kumimoji="0" lang="en-US" sz="1800" b="1" i="0" u="none" strike="noStrike" kern="0" cap="none" spc="50" normalizeH="0" baseline="0" noProof="0" dirty="0">
                  <a:ln>
                    <a:noFill/>
                  </a:ln>
                  <a:gradFill>
                    <a:gsLst>
                      <a:gs pos="16667">
                        <a:srgbClr val="002050"/>
                      </a:gs>
                      <a:gs pos="80000">
                        <a:srgbClr val="002050"/>
                      </a:gs>
                    </a:gsLst>
                    <a:lin ang="5400000" scaled="1"/>
                  </a:gradFill>
                  <a:effectLst/>
                  <a:uLnTx/>
                  <a:uFillTx/>
                  <a:latin typeface="Segoe UI Semilight" panose="020B0402040204020203" pitchFamily="34" charset="0"/>
                  <a:cs typeface="Segoe UI Semilight" panose="020B0402040204020203" pitchFamily="34" charset="0"/>
                </a:rPr>
                <a:t>Business anytime, anywhere</a:t>
              </a:r>
            </a:p>
          </p:txBody>
        </p:sp>
        <p:cxnSp>
          <p:nvCxnSpPr>
            <p:cNvPr id="137" name="Straight Connector 136"/>
            <p:cNvCxnSpPr/>
            <p:nvPr/>
          </p:nvCxnSpPr>
          <p:spPr>
            <a:xfrm flipH="1" flipV="1">
              <a:off x="6728408" y="5827890"/>
              <a:ext cx="5257055" cy="16194"/>
            </a:xfrm>
            <a:prstGeom prst="line">
              <a:avLst/>
            </a:prstGeom>
            <a:ln w="6350" cap="sq">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4974575" y="4757259"/>
            <a:ext cx="7043942" cy="508491"/>
            <a:chOff x="4974575" y="4757259"/>
            <a:chExt cx="7043942" cy="508491"/>
          </a:xfrm>
        </p:grpSpPr>
        <p:sp>
          <p:nvSpPr>
            <p:cNvPr id="132" name="TextBox 131"/>
            <p:cNvSpPr txBox="1"/>
            <p:nvPr/>
          </p:nvSpPr>
          <p:spPr>
            <a:xfrm>
              <a:off x="8413796" y="4757259"/>
              <a:ext cx="3604721" cy="508491"/>
            </a:xfrm>
            <a:prstGeom prst="rect">
              <a:avLst/>
            </a:prstGeom>
            <a:noFill/>
          </p:spPr>
          <p:txBody>
            <a:bodyPr wrap="square" lIns="139871" tIns="111896" rIns="0" bIns="111896" rtlCol="0">
              <a:spAutoFit/>
            </a:bodyPr>
            <a:lstStyle/>
            <a:p>
              <a:pPr marL="0" marR="0" lvl="0" indent="0" algn="r" defTabSz="932563" eaLnBrk="1" fontAlgn="auto" latinLnBrk="0" hangingPunct="1">
                <a:lnSpc>
                  <a:spcPct val="100000"/>
                </a:lnSpc>
                <a:spcBef>
                  <a:spcPts val="0"/>
                </a:spcBef>
                <a:spcAft>
                  <a:spcPts val="0"/>
                </a:spcAft>
                <a:buClrTx/>
                <a:buSzTx/>
                <a:buFontTx/>
                <a:buNone/>
                <a:tabLst/>
                <a:defRPr/>
              </a:pPr>
              <a:r>
                <a:rPr kumimoji="0" lang="en-US" sz="1800" b="1" i="0" u="none" strike="noStrike" kern="0" cap="none" spc="50" normalizeH="0" baseline="0" noProof="0" dirty="0">
                  <a:ln>
                    <a:noFill/>
                  </a:ln>
                  <a:gradFill>
                    <a:gsLst>
                      <a:gs pos="16667">
                        <a:srgbClr val="002050"/>
                      </a:gs>
                      <a:gs pos="80000">
                        <a:srgbClr val="002050"/>
                      </a:gs>
                    </a:gsLst>
                    <a:lin ang="5400000" scaled="1"/>
                  </a:gradFill>
                  <a:effectLst/>
                  <a:uLnTx/>
                  <a:uFillTx/>
                  <a:latin typeface="Segoe UI Semilight" panose="020B0402040204020203" pitchFamily="34" charset="0"/>
                  <a:cs typeface="Segoe UI Semilight" panose="020B0402040204020203" pitchFamily="34" charset="0"/>
                </a:rPr>
                <a:t>Continuous life to your system</a:t>
              </a:r>
            </a:p>
          </p:txBody>
        </p:sp>
        <p:cxnSp>
          <p:nvCxnSpPr>
            <p:cNvPr id="66" name="Straight Connector 65"/>
            <p:cNvCxnSpPr>
              <a:cxnSpLocks/>
            </p:cNvCxnSpPr>
            <p:nvPr/>
          </p:nvCxnSpPr>
          <p:spPr>
            <a:xfrm flipH="1" flipV="1">
              <a:off x="4974575" y="5188015"/>
              <a:ext cx="6904157" cy="61847"/>
            </a:xfrm>
            <a:prstGeom prst="line">
              <a:avLst/>
            </a:prstGeom>
            <a:ln w="6350" cap="sq">
              <a:solidFill>
                <a:schemeClr val="bg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cxnSpLocks/>
            </p:cNvCxnSpPr>
            <p:nvPr/>
          </p:nvCxnSpPr>
          <p:spPr>
            <a:xfrm flipH="1" flipV="1">
              <a:off x="6458422" y="5208124"/>
              <a:ext cx="5528273" cy="41738"/>
            </a:xfrm>
            <a:prstGeom prst="line">
              <a:avLst/>
            </a:prstGeom>
            <a:ln w="6350" cap="sq">
              <a:solidFill>
                <a:srgbClr val="002050"/>
              </a:solidFill>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86674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6"/>
                                        </p:tgtEl>
                                        <p:attrNameLst>
                                          <p:attrName>style.visibility</p:attrName>
                                        </p:attrNameLst>
                                      </p:cBhvr>
                                      <p:to>
                                        <p:strVal val="visible"/>
                                      </p:to>
                                    </p:set>
                                    <p:animEffect transition="in" filter="fade">
                                      <p:cBhvr>
                                        <p:cTn id="10" dur="500"/>
                                        <p:tgtEl>
                                          <p:spTgt spid="7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9"/>
                                        </p:tgtEl>
                                        <p:attrNameLst>
                                          <p:attrName>style.visibility</p:attrName>
                                        </p:attrNameLst>
                                      </p:cBhvr>
                                      <p:to>
                                        <p:strVal val="visible"/>
                                      </p:to>
                                    </p:set>
                                    <p:animEffect transition="in" filter="fade">
                                      <p:cBhvr>
                                        <p:cTn id="13" dur="500"/>
                                        <p:tgtEl>
                                          <p:spTgt spid="7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0"/>
                                        </p:tgtEl>
                                        <p:attrNameLst>
                                          <p:attrName>style.visibility</p:attrName>
                                        </p:attrNameLst>
                                      </p:cBhvr>
                                      <p:to>
                                        <p:strVal val="visible"/>
                                      </p:to>
                                    </p:set>
                                    <p:animEffect transition="in" filter="fade">
                                      <p:cBhvr>
                                        <p:cTn id="16" dur="500"/>
                                        <p:tgtEl>
                                          <p:spTgt spid="8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1"/>
                                        </p:tgtEl>
                                        <p:attrNameLst>
                                          <p:attrName>style.visibility</p:attrName>
                                        </p:attrNameLst>
                                      </p:cBhvr>
                                      <p:to>
                                        <p:strVal val="visible"/>
                                      </p:to>
                                    </p:set>
                                    <p:animEffect transition="in" filter="fade">
                                      <p:cBhvr>
                                        <p:cTn id="19" dur="500"/>
                                        <p:tgtEl>
                                          <p:spTgt spid="81"/>
                                        </p:tgtEl>
                                      </p:cBhvr>
                                    </p:animEffect>
                                  </p:childTnLst>
                                </p:cTn>
                              </p:par>
                              <p:par>
                                <p:cTn id="20" presetID="10" presetClass="entr" presetSubtype="0" fill="hold" nodeType="with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500"/>
                                        <p:tgtEl>
                                          <p:spTgt spid="82"/>
                                        </p:tgtEl>
                                      </p:cBhvr>
                                    </p:animEffect>
                                  </p:childTnLst>
                                </p:cTn>
                              </p:par>
                              <p:par>
                                <p:cTn id="23" presetID="10" presetClass="entr" presetSubtype="0" fill="hold" nodeType="withEffect">
                                  <p:stCondLst>
                                    <p:cond delay="0"/>
                                  </p:stCondLst>
                                  <p:childTnLst>
                                    <p:set>
                                      <p:cBhvr>
                                        <p:cTn id="24" dur="1" fill="hold">
                                          <p:stCondLst>
                                            <p:cond delay="0"/>
                                          </p:stCondLst>
                                        </p:cTn>
                                        <p:tgtEl>
                                          <p:spTgt spid="87"/>
                                        </p:tgtEl>
                                        <p:attrNameLst>
                                          <p:attrName>style.visibility</p:attrName>
                                        </p:attrNameLst>
                                      </p:cBhvr>
                                      <p:to>
                                        <p:strVal val="visible"/>
                                      </p:to>
                                    </p:set>
                                    <p:animEffect transition="in" filter="fade">
                                      <p:cBhvr>
                                        <p:cTn id="25" dur="500"/>
                                        <p:tgtEl>
                                          <p:spTgt spid="87"/>
                                        </p:tgtEl>
                                      </p:cBhvr>
                                    </p:animEffect>
                                  </p:childTnLst>
                                </p:cTn>
                              </p:par>
                              <p:par>
                                <p:cTn id="26" presetID="10" presetClass="entr" presetSubtype="0" fill="hold" nodeType="withEffect">
                                  <p:stCondLst>
                                    <p:cond delay="0"/>
                                  </p:stCondLst>
                                  <p:childTnLst>
                                    <p:set>
                                      <p:cBhvr>
                                        <p:cTn id="27" dur="1" fill="hold">
                                          <p:stCondLst>
                                            <p:cond delay="0"/>
                                          </p:stCondLst>
                                        </p:cTn>
                                        <p:tgtEl>
                                          <p:spTgt spid="93"/>
                                        </p:tgtEl>
                                        <p:attrNameLst>
                                          <p:attrName>style.visibility</p:attrName>
                                        </p:attrNameLst>
                                      </p:cBhvr>
                                      <p:to>
                                        <p:strVal val="visible"/>
                                      </p:to>
                                    </p:set>
                                    <p:animEffect transition="in" filter="fade">
                                      <p:cBhvr>
                                        <p:cTn id="28" dur="500"/>
                                        <p:tgtEl>
                                          <p:spTgt spid="93"/>
                                        </p:tgtEl>
                                      </p:cBhvr>
                                    </p:animEffect>
                                  </p:childTnLst>
                                </p:cTn>
                              </p:par>
                              <p:par>
                                <p:cTn id="29" presetID="10" presetClass="entr" presetSubtype="0" fill="hold" nodeType="withEffect">
                                  <p:stCondLst>
                                    <p:cond delay="0"/>
                                  </p:stCondLst>
                                  <p:childTnLst>
                                    <p:set>
                                      <p:cBhvr>
                                        <p:cTn id="30" dur="1" fill="hold">
                                          <p:stCondLst>
                                            <p:cond delay="0"/>
                                          </p:stCondLst>
                                        </p:cTn>
                                        <p:tgtEl>
                                          <p:spTgt spid="96"/>
                                        </p:tgtEl>
                                        <p:attrNameLst>
                                          <p:attrName>style.visibility</p:attrName>
                                        </p:attrNameLst>
                                      </p:cBhvr>
                                      <p:to>
                                        <p:strVal val="visible"/>
                                      </p:to>
                                    </p:set>
                                    <p:animEffect transition="in" filter="fade">
                                      <p:cBhvr>
                                        <p:cTn id="31" dur="500"/>
                                        <p:tgtEl>
                                          <p:spTgt spid="96"/>
                                        </p:tgtEl>
                                      </p:cBhvr>
                                    </p:animEffect>
                                  </p:childTnLst>
                                </p:cTn>
                              </p:par>
                              <p:par>
                                <p:cTn id="32" presetID="10" presetClass="entr" presetSubtype="0" fill="hold" nodeType="withEffect">
                                  <p:stCondLst>
                                    <p:cond delay="0"/>
                                  </p:stCondLst>
                                  <p:childTnLst>
                                    <p:set>
                                      <p:cBhvr>
                                        <p:cTn id="33" dur="1" fill="hold">
                                          <p:stCondLst>
                                            <p:cond delay="0"/>
                                          </p:stCondLst>
                                        </p:cTn>
                                        <p:tgtEl>
                                          <p:spTgt spid="99"/>
                                        </p:tgtEl>
                                        <p:attrNameLst>
                                          <p:attrName>style.visibility</p:attrName>
                                        </p:attrNameLst>
                                      </p:cBhvr>
                                      <p:to>
                                        <p:strVal val="visible"/>
                                      </p:to>
                                    </p:set>
                                    <p:animEffect transition="in" filter="fade">
                                      <p:cBhvr>
                                        <p:cTn id="34" dur="500"/>
                                        <p:tgtEl>
                                          <p:spTgt spid="99"/>
                                        </p:tgtEl>
                                      </p:cBhvr>
                                    </p:animEffect>
                                  </p:childTnLst>
                                </p:cTn>
                              </p:par>
                              <p:par>
                                <p:cTn id="35" presetID="10" presetClass="entr" presetSubtype="0" fill="hold" nodeType="withEffect">
                                  <p:stCondLst>
                                    <p:cond delay="0"/>
                                  </p:stCondLst>
                                  <p:childTnLst>
                                    <p:set>
                                      <p:cBhvr>
                                        <p:cTn id="36" dur="1" fill="hold">
                                          <p:stCondLst>
                                            <p:cond delay="0"/>
                                          </p:stCondLst>
                                        </p:cTn>
                                        <p:tgtEl>
                                          <p:spTgt spid="110"/>
                                        </p:tgtEl>
                                        <p:attrNameLst>
                                          <p:attrName>style.visibility</p:attrName>
                                        </p:attrNameLst>
                                      </p:cBhvr>
                                      <p:to>
                                        <p:strVal val="visible"/>
                                      </p:to>
                                    </p:set>
                                    <p:animEffect transition="in" filter="fade">
                                      <p:cBhvr>
                                        <p:cTn id="37" dur="500"/>
                                        <p:tgtEl>
                                          <p:spTgt spid="110"/>
                                        </p:tgtEl>
                                      </p:cBhvr>
                                    </p:animEffect>
                                  </p:childTnLst>
                                </p:cTn>
                              </p:par>
                              <p:par>
                                <p:cTn id="38" presetID="10" presetClass="entr" presetSubtype="0" fill="hold" nodeType="withEffect">
                                  <p:stCondLst>
                                    <p:cond delay="0"/>
                                  </p:stCondLst>
                                  <p:childTnLst>
                                    <p:set>
                                      <p:cBhvr>
                                        <p:cTn id="39" dur="1" fill="hold">
                                          <p:stCondLst>
                                            <p:cond delay="0"/>
                                          </p:stCondLst>
                                        </p:cTn>
                                        <p:tgtEl>
                                          <p:spTgt spid="117"/>
                                        </p:tgtEl>
                                        <p:attrNameLst>
                                          <p:attrName>style.visibility</p:attrName>
                                        </p:attrNameLst>
                                      </p:cBhvr>
                                      <p:to>
                                        <p:strVal val="visible"/>
                                      </p:to>
                                    </p:set>
                                    <p:animEffect transition="in" filter="fade">
                                      <p:cBhvr>
                                        <p:cTn id="40" dur="500"/>
                                        <p:tgtEl>
                                          <p:spTgt spid="117"/>
                                        </p:tgtEl>
                                      </p:cBhvr>
                                    </p:animEffect>
                                  </p:childTnLst>
                                </p:cTn>
                              </p:par>
                              <p:par>
                                <p:cTn id="41" presetID="10" presetClass="entr" presetSubtype="0" fill="hold" nodeType="withEffect">
                                  <p:stCondLst>
                                    <p:cond delay="0"/>
                                  </p:stCondLst>
                                  <p:childTnLst>
                                    <p:set>
                                      <p:cBhvr>
                                        <p:cTn id="42" dur="1" fill="hold">
                                          <p:stCondLst>
                                            <p:cond delay="0"/>
                                          </p:stCondLst>
                                        </p:cTn>
                                        <p:tgtEl>
                                          <p:spTgt spid="120"/>
                                        </p:tgtEl>
                                        <p:attrNameLst>
                                          <p:attrName>style.visibility</p:attrName>
                                        </p:attrNameLst>
                                      </p:cBhvr>
                                      <p:to>
                                        <p:strVal val="visible"/>
                                      </p:to>
                                    </p:set>
                                    <p:animEffect transition="in" filter="fade">
                                      <p:cBhvr>
                                        <p:cTn id="43" dur="500"/>
                                        <p:tgtEl>
                                          <p:spTgt spid="120"/>
                                        </p:tgtEl>
                                      </p:cBhvr>
                                    </p:animEffect>
                                  </p:childTnLst>
                                </p:cTn>
                              </p:par>
                              <p:par>
                                <p:cTn id="44" presetID="10" presetClass="entr" presetSubtype="0" fill="hold" nodeType="withEffect">
                                  <p:stCondLst>
                                    <p:cond delay="0"/>
                                  </p:stCondLst>
                                  <p:childTnLst>
                                    <p:set>
                                      <p:cBhvr>
                                        <p:cTn id="45" dur="1" fill="hold">
                                          <p:stCondLst>
                                            <p:cond delay="0"/>
                                          </p:stCondLst>
                                        </p:cTn>
                                        <p:tgtEl>
                                          <p:spTgt spid="78"/>
                                        </p:tgtEl>
                                        <p:attrNameLst>
                                          <p:attrName>style.visibility</p:attrName>
                                        </p:attrNameLst>
                                      </p:cBhvr>
                                      <p:to>
                                        <p:strVal val="visible"/>
                                      </p:to>
                                    </p:set>
                                    <p:animEffect transition="in" filter="fade">
                                      <p:cBhvr>
                                        <p:cTn id="46" dur="500"/>
                                        <p:tgtEl>
                                          <p:spTgt spid="7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36"/>
                                        </p:tgtEl>
                                        <p:attrNameLst>
                                          <p:attrName>style.visibility</p:attrName>
                                        </p:attrNameLst>
                                      </p:cBhvr>
                                      <p:to>
                                        <p:strVal val="visible"/>
                                      </p:to>
                                    </p:set>
                                    <p:animEffect transition="in" filter="fade">
                                      <p:cBhvr>
                                        <p:cTn id="49" dur="500"/>
                                        <p:tgtEl>
                                          <p:spTgt spid="136"/>
                                        </p:tgtEl>
                                      </p:cBhvr>
                                    </p:animEffect>
                                  </p:childTnLst>
                                </p:cTn>
                              </p:par>
                              <p:par>
                                <p:cTn id="50" presetID="10" presetClass="entr" presetSubtype="0" fill="hold" nodeType="withEffect">
                                  <p:stCondLst>
                                    <p:cond delay="0"/>
                                  </p:stCondLst>
                                  <p:childTnLst>
                                    <p:set>
                                      <p:cBhvr>
                                        <p:cTn id="51" dur="1" fill="hold">
                                          <p:stCondLst>
                                            <p:cond delay="0"/>
                                          </p:stCondLst>
                                        </p:cTn>
                                        <p:tgtEl>
                                          <p:spTgt spid="77"/>
                                        </p:tgtEl>
                                        <p:attrNameLst>
                                          <p:attrName>style.visibility</p:attrName>
                                        </p:attrNameLst>
                                      </p:cBhvr>
                                      <p:to>
                                        <p:strVal val="visible"/>
                                      </p:to>
                                    </p:set>
                                    <p:animEffect transition="in" filter="fade">
                                      <p:cBhvr>
                                        <p:cTn id="52" dur="500"/>
                                        <p:tgtEl>
                                          <p:spTgt spid="77"/>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136" grpId="0"/>
      <p:bldP spid="76" grpId="0" animBg="1"/>
      <p:bldP spid="79" grpId="0" animBg="1"/>
      <p:bldP spid="80" grpId="0"/>
      <p:bldP spid="8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3077766"/>
          </a:xfrm>
        </p:spPr>
        <p:txBody>
          <a:bodyPr/>
          <a:lstStyle/>
          <a:p>
            <a:r>
              <a:rPr lang="en-US" dirty="0"/>
              <a:t>If you are extending AX, use the built-in extensibility and AOT/X++</a:t>
            </a:r>
          </a:p>
          <a:p>
            <a:r>
              <a:rPr lang="en-US" dirty="0"/>
              <a:t>If you are building independent solutions or solutions that talk to multiple services, including non-Dynamics services, use PowerApps and CDM</a:t>
            </a:r>
          </a:p>
        </p:txBody>
      </p:sp>
      <p:sp>
        <p:nvSpPr>
          <p:cNvPr id="2" name="Title 1"/>
          <p:cNvSpPr>
            <a:spLocks noGrp="1"/>
          </p:cNvSpPr>
          <p:nvPr>
            <p:ph type="title"/>
          </p:nvPr>
        </p:nvSpPr>
        <p:spPr/>
        <p:txBody>
          <a:bodyPr/>
          <a:lstStyle/>
          <a:p>
            <a:r>
              <a:rPr lang="en-US" dirty="0"/>
              <a:t>Native Platform Versus PowerApps + CDM?</a:t>
            </a:r>
            <a:br>
              <a:rPr lang="en-US" dirty="0"/>
            </a:br>
            <a:endParaRPr lang="en-US" dirty="0"/>
          </a:p>
        </p:txBody>
      </p:sp>
    </p:spTree>
    <p:extLst>
      <p:ext uri="{BB962C8B-B14F-4D97-AF65-F5344CB8AC3E}">
        <p14:creationId xmlns:p14="http://schemas.microsoft.com/office/powerpoint/2010/main" val="400271339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1986422" y="4097978"/>
            <a:ext cx="8329248" cy="431391"/>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marL="0" marR="0" lvl="0" indent="0" algn="ctr" defTabSz="951028"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Application platform (PowerApps, Power BI Embedded, Flow) and Common Data Model</a:t>
            </a:r>
          </a:p>
        </p:txBody>
      </p:sp>
      <p:sp>
        <p:nvSpPr>
          <p:cNvPr id="19" name="Rectangle 18"/>
          <p:cNvSpPr/>
          <p:nvPr/>
        </p:nvSpPr>
        <p:spPr bwMode="auto">
          <a:xfrm>
            <a:off x="1986421" y="2747038"/>
            <a:ext cx="2012328" cy="1304545"/>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82880" rIns="186521" bIns="149217" numCol="1" spcCol="0" rtlCol="0" fromWordArt="0" anchor="ctr" anchorCtr="0" forceAA="0" compatLnSpc="1">
            <a:prstTxWarp prst="textNoShape">
              <a:avLst/>
            </a:prstTxWarp>
            <a:noAutofit/>
          </a:bodyPr>
          <a:lstStyle/>
          <a:p>
            <a:pPr marL="0" marR="0" lvl="0" indent="0" algn="ctr" defTabSz="951028"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Office 365</a:t>
            </a:r>
          </a:p>
        </p:txBody>
      </p:sp>
      <p:sp>
        <p:nvSpPr>
          <p:cNvPr id="21" name="Rectangle 20"/>
          <p:cNvSpPr/>
          <p:nvPr/>
        </p:nvSpPr>
        <p:spPr bwMode="auto">
          <a:xfrm>
            <a:off x="1986422" y="2144911"/>
            <a:ext cx="8329248" cy="549334"/>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marL="0" marR="0" lvl="0" indent="0" algn="ctr" defTabSz="951028"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rPr>
              <a:t>AppSource</a:t>
            </a:r>
            <a:endPar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22" name="Rectangle 21"/>
          <p:cNvSpPr/>
          <p:nvPr/>
        </p:nvSpPr>
        <p:spPr bwMode="auto">
          <a:xfrm>
            <a:off x="8303990" y="2747038"/>
            <a:ext cx="2011680" cy="1298147"/>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82880" rIns="182880" bIns="149217" numCol="1" spcCol="0" rtlCol="0" fromWordArt="0" anchor="ctr" anchorCtr="0" forceAA="0" compatLnSpc="1">
            <a:prstTxWarp prst="textNoShape">
              <a:avLst/>
            </a:prstTxWarp>
            <a:noAutofit/>
          </a:bodyPr>
          <a:lstStyle/>
          <a:p>
            <a:pPr marL="0" marR="0" lvl="0" indent="0" algn="ctr" defTabSz="951028"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3</a:t>
            </a:r>
            <a:r>
              <a:rPr kumimoji="0" lang="en-US" sz="1400" b="0" i="0" u="none" strike="noStrike" kern="0" cap="none" spc="0" normalizeH="0" baseline="3000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rd</a:t>
            </a:r>
            <a:r>
              <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 party </a:t>
            </a:r>
          </a:p>
          <a:p>
            <a:pPr marL="0" marR="0" lvl="0" indent="0" algn="ctr" defTabSz="951028"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business apps </a:t>
            </a:r>
          </a:p>
        </p:txBody>
      </p:sp>
      <p:sp>
        <p:nvSpPr>
          <p:cNvPr id="5" name="Rectangle 4"/>
          <p:cNvSpPr/>
          <p:nvPr/>
        </p:nvSpPr>
        <p:spPr bwMode="auto">
          <a:xfrm>
            <a:off x="6185877" y="2746998"/>
            <a:ext cx="2015617" cy="1298187"/>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82880" rIns="186521" bIns="149217" numCol="1" spcCol="0" rtlCol="0" fromWordArt="0" anchor="ctr" anchorCtr="0" forceAA="0" compatLnSpc="1">
            <a:prstTxWarp prst="textNoShape">
              <a:avLst/>
            </a:prstTxWarp>
            <a:noAutofit/>
          </a:bodyPr>
          <a:lstStyle/>
          <a:p>
            <a:pPr marL="285750" marR="0" lvl="0" indent="-176213" algn="ctr" defTabSz="951028"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Dynamics 365</a:t>
            </a:r>
          </a:p>
          <a:p>
            <a:pPr marL="285750" marR="0" lvl="0" indent="-176213" algn="ctr" defTabSz="951028" eaLnBrk="1" fontAlgn="base" latinLnBrk="0" hangingPunct="1">
              <a:lnSpc>
                <a:spcPct val="90000"/>
              </a:lnSpc>
              <a:spcBef>
                <a:spcPct val="0"/>
              </a:spcBef>
              <a:spcAft>
                <a:spcPct val="0"/>
              </a:spcAft>
              <a:buClrTx/>
              <a:buSzTx/>
              <a:buFontTx/>
              <a:buNone/>
              <a:tabLst/>
              <a:defRPr/>
            </a:pPr>
            <a:endPar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a:p>
            <a:pPr marL="285750" marR="0" lvl="0" indent="-176213" algn="ctr" defTabSz="951028"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AX, MSCRM, NAV</a:t>
            </a:r>
          </a:p>
        </p:txBody>
      </p:sp>
      <p:grpSp>
        <p:nvGrpSpPr>
          <p:cNvPr id="28" name="Group 27"/>
          <p:cNvGrpSpPr/>
          <p:nvPr/>
        </p:nvGrpSpPr>
        <p:grpSpPr>
          <a:xfrm>
            <a:off x="2168377" y="2276220"/>
            <a:ext cx="388025" cy="271572"/>
            <a:chOff x="4303713" y="4275138"/>
            <a:chExt cx="574675" cy="419100"/>
          </a:xfrm>
          <a:solidFill>
            <a:schemeClr val="bg1"/>
          </a:solidFill>
        </p:grpSpPr>
        <p:sp>
          <p:nvSpPr>
            <p:cNvPr id="29" name="Freeform 284"/>
            <p:cNvSpPr>
              <a:spLocks/>
            </p:cNvSpPr>
            <p:nvPr/>
          </p:nvSpPr>
          <p:spPr bwMode="auto">
            <a:xfrm>
              <a:off x="4725988" y="4457700"/>
              <a:ext cx="26988" cy="25400"/>
            </a:xfrm>
            <a:custGeom>
              <a:avLst/>
              <a:gdLst>
                <a:gd name="T0" fmla="*/ 9 w 17"/>
                <a:gd name="T1" fmla="*/ 0 h 16"/>
                <a:gd name="T2" fmla="*/ 12 w 17"/>
                <a:gd name="T3" fmla="*/ 0 h 16"/>
                <a:gd name="T4" fmla="*/ 15 w 17"/>
                <a:gd name="T5" fmla="*/ 2 h 16"/>
                <a:gd name="T6" fmla="*/ 16 w 17"/>
                <a:gd name="T7" fmla="*/ 4 h 16"/>
                <a:gd name="T8" fmla="*/ 17 w 17"/>
                <a:gd name="T9" fmla="*/ 8 h 16"/>
                <a:gd name="T10" fmla="*/ 16 w 17"/>
                <a:gd name="T11" fmla="*/ 11 h 16"/>
                <a:gd name="T12" fmla="*/ 15 w 17"/>
                <a:gd name="T13" fmla="*/ 13 h 16"/>
                <a:gd name="T14" fmla="*/ 12 w 17"/>
                <a:gd name="T15" fmla="*/ 16 h 16"/>
                <a:gd name="T16" fmla="*/ 9 w 17"/>
                <a:gd name="T17" fmla="*/ 16 h 16"/>
                <a:gd name="T18" fmla="*/ 5 w 17"/>
                <a:gd name="T19" fmla="*/ 16 h 16"/>
                <a:gd name="T20" fmla="*/ 3 w 17"/>
                <a:gd name="T21" fmla="*/ 13 h 16"/>
                <a:gd name="T22" fmla="*/ 1 w 17"/>
                <a:gd name="T23" fmla="*/ 11 h 16"/>
                <a:gd name="T24" fmla="*/ 0 w 17"/>
                <a:gd name="T25" fmla="*/ 8 h 16"/>
                <a:gd name="T26" fmla="*/ 1 w 17"/>
                <a:gd name="T27" fmla="*/ 5 h 16"/>
                <a:gd name="T28" fmla="*/ 3 w 17"/>
                <a:gd name="T29" fmla="*/ 2 h 16"/>
                <a:gd name="T30" fmla="*/ 5 w 17"/>
                <a:gd name="T31" fmla="*/ 0 h 16"/>
                <a:gd name="T32" fmla="*/ 9 w 17"/>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16">
                  <a:moveTo>
                    <a:pt x="9" y="0"/>
                  </a:moveTo>
                  <a:lnTo>
                    <a:pt x="12" y="0"/>
                  </a:lnTo>
                  <a:lnTo>
                    <a:pt x="15" y="2"/>
                  </a:lnTo>
                  <a:lnTo>
                    <a:pt x="16" y="4"/>
                  </a:lnTo>
                  <a:lnTo>
                    <a:pt x="17" y="8"/>
                  </a:lnTo>
                  <a:lnTo>
                    <a:pt x="16" y="11"/>
                  </a:lnTo>
                  <a:lnTo>
                    <a:pt x="15" y="13"/>
                  </a:lnTo>
                  <a:lnTo>
                    <a:pt x="12" y="16"/>
                  </a:lnTo>
                  <a:lnTo>
                    <a:pt x="9" y="16"/>
                  </a:lnTo>
                  <a:lnTo>
                    <a:pt x="5" y="16"/>
                  </a:lnTo>
                  <a:lnTo>
                    <a:pt x="3" y="13"/>
                  </a:lnTo>
                  <a:lnTo>
                    <a:pt x="1" y="11"/>
                  </a:lnTo>
                  <a:lnTo>
                    <a:pt x="0" y="8"/>
                  </a:lnTo>
                  <a:lnTo>
                    <a:pt x="1" y="5"/>
                  </a:lnTo>
                  <a:lnTo>
                    <a:pt x="3" y="2"/>
                  </a:lnTo>
                  <a:lnTo>
                    <a:pt x="5" y="0"/>
                  </a:lnTo>
                  <a:lnTo>
                    <a:pt x="9" y="0"/>
                  </a:lnTo>
                  <a:close/>
                </a:path>
              </a:pathLst>
            </a:custGeom>
            <a:grpFill/>
            <a:ln w="0">
              <a:noFill/>
              <a:prstDash val="solid"/>
              <a:round/>
              <a:headEnd/>
              <a:tailEnd/>
            </a:ln>
          </p:spPr>
          <p:txBody>
            <a:bodyPr vert="horz" wrap="square" lIns="93247" tIns="46623" rIns="93247" bIns="46623" numCol="1" anchor="t" anchorCtr="0" compatLnSpc="1">
              <a:prstTxWarp prst="textNoShape">
                <a:avLst/>
              </a:prstTxWarp>
            </a:bodyPr>
            <a:lstStyle/>
            <a:p>
              <a:pPr marL="0" marR="0" lvl="0" indent="0" defTabSz="113214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30" name="Freeform 285"/>
            <p:cNvSpPr>
              <a:spLocks/>
            </p:cNvSpPr>
            <p:nvPr/>
          </p:nvSpPr>
          <p:spPr bwMode="auto">
            <a:xfrm>
              <a:off x="4821238" y="4337050"/>
              <a:ext cx="25400" cy="26988"/>
            </a:xfrm>
            <a:custGeom>
              <a:avLst/>
              <a:gdLst>
                <a:gd name="T0" fmla="*/ 8 w 16"/>
                <a:gd name="T1" fmla="*/ 0 h 17"/>
                <a:gd name="T2" fmla="*/ 12 w 16"/>
                <a:gd name="T3" fmla="*/ 1 h 17"/>
                <a:gd name="T4" fmla="*/ 15 w 16"/>
                <a:gd name="T5" fmla="*/ 2 h 17"/>
                <a:gd name="T6" fmla="*/ 16 w 16"/>
                <a:gd name="T7" fmla="*/ 5 h 17"/>
                <a:gd name="T8" fmla="*/ 16 w 16"/>
                <a:gd name="T9" fmla="*/ 9 h 17"/>
                <a:gd name="T10" fmla="*/ 16 w 16"/>
                <a:gd name="T11" fmla="*/ 12 h 17"/>
                <a:gd name="T12" fmla="*/ 15 w 16"/>
                <a:gd name="T13" fmla="*/ 14 h 17"/>
                <a:gd name="T14" fmla="*/ 12 w 16"/>
                <a:gd name="T15" fmla="*/ 16 h 17"/>
                <a:gd name="T16" fmla="*/ 8 w 16"/>
                <a:gd name="T17" fmla="*/ 17 h 17"/>
                <a:gd name="T18" fmla="*/ 5 w 16"/>
                <a:gd name="T19" fmla="*/ 16 h 17"/>
                <a:gd name="T20" fmla="*/ 3 w 16"/>
                <a:gd name="T21" fmla="*/ 14 h 17"/>
                <a:gd name="T22" fmla="*/ 1 w 16"/>
                <a:gd name="T23" fmla="*/ 12 h 17"/>
                <a:gd name="T24" fmla="*/ 0 w 16"/>
                <a:gd name="T25" fmla="*/ 9 h 17"/>
                <a:gd name="T26" fmla="*/ 1 w 16"/>
                <a:gd name="T27" fmla="*/ 5 h 17"/>
                <a:gd name="T28" fmla="*/ 3 w 16"/>
                <a:gd name="T29" fmla="*/ 2 h 17"/>
                <a:gd name="T30" fmla="*/ 5 w 16"/>
                <a:gd name="T31" fmla="*/ 1 h 17"/>
                <a:gd name="T32" fmla="*/ 8 w 16"/>
                <a:gd name="T3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17">
                  <a:moveTo>
                    <a:pt x="8" y="0"/>
                  </a:moveTo>
                  <a:lnTo>
                    <a:pt x="12" y="1"/>
                  </a:lnTo>
                  <a:lnTo>
                    <a:pt x="15" y="2"/>
                  </a:lnTo>
                  <a:lnTo>
                    <a:pt x="16" y="5"/>
                  </a:lnTo>
                  <a:lnTo>
                    <a:pt x="16" y="9"/>
                  </a:lnTo>
                  <a:lnTo>
                    <a:pt x="16" y="12"/>
                  </a:lnTo>
                  <a:lnTo>
                    <a:pt x="15" y="14"/>
                  </a:lnTo>
                  <a:lnTo>
                    <a:pt x="12" y="16"/>
                  </a:lnTo>
                  <a:lnTo>
                    <a:pt x="8" y="17"/>
                  </a:lnTo>
                  <a:lnTo>
                    <a:pt x="5" y="16"/>
                  </a:lnTo>
                  <a:lnTo>
                    <a:pt x="3" y="14"/>
                  </a:lnTo>
                  <a:lnTo>
                    <a:pt x="1" y="12"/>
                  </a:lnTo>
                  <a:lnTo>
                    <a:pt x="0" y="9"/>
                  </a:lnTo>
                  <a:lnTo>
                    <a:pt x="1" y="5"/>
                  </a:lnTo>
                  <a:lnTo>
                    <a:pt x="3" y="2"/>
                  </a:lnTo>
                  <a:lnTo>
                    <a:pt x="5" y="1"/>
                  </a:lnTo>
                  <a:lnTo>
                    <a:pt x="8" y="0"/>
                  </a:lnTo>
                  <a:close/>
                </a:path>
              </a:pathLst>
            </a:custGeom>
            <a:grpFill/>
            <a:ln w="0">
              <a:noFill/>
              <a:prstDash val="solid"/>
              <a:round/>
              <a:headEnd/>
              <a:tailEnd/>
            </a:ln>
          </p:spPr>
          <p:txBody>
            <a:bodyPr vert="horz" wrap="square" lIns="93247" tIns="46623" rIns="93247" bIns="46623" numCol="1" anchor="t" anchorCtr="0" compatLnSpc="1">
              <a:prstTxWarp prst="textNoShape">
                <a:avLst/>
              </a:prstTxWarp>
            </a:bodyPr>
            <a:lstStyle/>
            <a:p>
              <a:pPr marL="0" marR="0" lvl="0" indent="0" defTabSz="113214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31" name="Freeform 286"/>
            <p:cNvSpPr>
              <a:spLocks noEditPoints="1"/>
            </p:cNvSpPr>
            <p:nvPr/>
          </p:nvSpPr>
          <p:spPr bwMode="auto">
            <a:xfrm>
              <a:off x="4565650" y="4510088"/>
              <a:ext cx="53975" cy="55563"/>
            </a:xfrm>
            <a:custGeom>
              <a:avLst/>
              <a:gdLst>
                <a:gd name="T0" fmla="*/ 17 w 34"/>
                <a:gd name="T1" fmla="*/ 7 h 35"/>
                <a:gd name="T2" fmla="*/ 13 w 34"/>
                <a:gd name="T3" fmla="*/ 8 h 35"/>
                <a:gd name="T4" fmla="*/ 9 w 34"/>
                <a:gd name="T5" fmla="*/ 10 h 35"/>
                <a:gd name="T6" fmla="*/ 8 w 34"/>
                <a:gd name="T7" fmla="*/ 14 h 35"/>
                <a:gd name="T8" fmla="*/ 6 w 34"/>
                <a:gd name="T9" fmla="*/ 18 h 35"/>
                <a:gd name="T10" fmla="*/ 8 w 34"/>
                <a:gd name="T11" fmla="*/ 23 h 35"/>
                <a:gd name="T12" fmla="*/ 9 w 34"/>
                <a:gd name="T13" fmla="*/ 26 h 35"/>
                <a:gd name="T14" fmla="*/ 13 w 34"/>
                <a:gd name="T15" fmla="*/ 28 h 35"/>
                <a:gd name="T16" fmla="*/ 17 w 34"/>
                <a:gd name="T17" fmla="*/ 30 h 35"/>
                <a:gd name="T18" fmla="*/ 22 w 34"/>
                <a:gd name="T19" fmla="*/ 28 h 35"/>
                <a:gd name="T20" fmla="*/ 25 w 34"/>
                <a:gd name="T21" fmla="*/ 26 h 35"/>
                <a:gd name="T22" fmla="*/ 28 w 34"/>
                <a:gd name="T23" fmla="*/ 23 h 35"/>
                <a:gd name="T24" fmla="*/ 29 w 34"/>
                <a:gd name="T25" fmla="*/ 18 h 35"/>
                <a:gd name="T26" fmla="*/ 28 w 34"/>
                <a:gd name="T27" fmla="*/ 14 h 35"/>
                <a:gd name="T28" fmla="*/ 25 w 34"/>
                <a:gd name="T29" fmla="*/ 10 h 35"/>
                <a:gd name="T30" fmla="*/ 22 w 34"/>
                <a:gd name="T31" fmla="*/ 8 h 35"/>
                <a:gd name="T32" fmla="*/ 17 w 34"/>
                <a:gd name="T33" fmla="*/ 7 h 35"/>
                <a:gd name="T34" fmla="*/ 17 w 34"/>
                <a:gd name="T35" fmla="*/ 0 h 35"/>
                <a:gd name="T36" fmla="*/ 22 w 34"/>
                <a:gd name="T37" fmla="*/ 2 h 35"/>
                <a:gd name="T38" fmla="*/ 26 w 34"/>
                <a:gd name="T39" fmla="*/ 3 h 35"/>
                <a:gd name="T40" fmla="*/ 30 w 34"/>
                <a:gd name="T41" fmla="*/ 6 h 35"/>
                <a:gd name="T42" fmla="*/ 33 w 34"/>
                <a:gd name="T43" fmla="*/ 10 h 35"/>
                <a:gd name="T44" fmla="*/ 34 w 34"/>
                <a:gd name="T45" fmla="*/ 14 h 35"/>
                <a:gd name="T46" fmla="*/ 34 w 34"/>
                <a:gd name="T47" fmla="*/ 18 h 35"/>
                <a:gd name="T48" fmla="*/ 34 w 34"/>
                <a:gd name="T49" fmla="*/ 23 h 35"/>
                <a:gd name="T50" fmla="*/ 33 w 34"/>
                <a:gd name="T51" fmla="*/ 27 h 35"/>
                <a:gd name="T52" fmla="*/ 30 w 34"/>
                <a:gd name="T53" fmla="*/ 31 h 35"/>
                <a:gd name="T54" fmla="*/ 26 w 34"/>
                <a:gd name="T55" fmla="*/ 34 h 35"/>
                <a:gd name="T56" fmla="*/ 22 w 34"/>
                <a:gd name="T57" fmla="*/ 35 h 35"/>
                <a:gd name="T58" fmla="*/ 17 w 34"/>
                <a:gd name="T59" fmla="*/ 35 h 35"/>
                <a:gd name="T60" fmla="*/ 13 w 34"/>
                <a:gd name="T61" fmla="*/ 35 h 35"/>
                <a:gd name="T62" fmla="*/ 9 w 34"/>
                <a:gd name="T63" fmla="*/ 34 h 35"/>
                <a:gd name="T64" fmla="*/ 5 w 34"/>
                <a:gd name="T65" fmla="*/ 31 h 35"/>
                <a:gd name="T66" fmla="*/ 2 w 34"/>
                <a:gd name="T67" fmla="*/ 27 h 35"/>
                <a:gd name="T68" fmla="*/ 1 w 34"/>
                <a:gd name="T69" fmla="*/ 23 h 35"/>
                <a:gd name="T70" fmla="*/ 0 w 34"/>
                <a:gd name="T71" fmla="*/ 18 h 35"/>
                <a:gd name="T72" fmla="*/ 1 w 34"/>
                <a:gd name="T73" fmla="*/ 14 h 35"/>
                <a:gd name="T74" fmla="*/ 2 w 34"/>
                <a:gd name="T75" fmla="*/ 10 h 35"/>
                <a:gd name="T76" fmla="*/ 5 w 34"/>
                <a:gd name="T77" fmla="*/ 6 h 35"/>
                <a:gd name="T78" fmla="*/ 9 w 34"/>
                <a:gd name="T79" fmla="*/ 3 h 35"/>
                <a:gd name="T80" fmla="*/ 13 w 34"/>
                <a:gd name="T81" fmla="*/ 2 h 35"/>
                <a:gd name="T82" fmla="*/ 17 w 34"/>
                <a:gd name="T8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 h="35">
                  <a:moveTo>
                    <a:pt x="17" y="7"/>
                  </a:moveTo>
                  <a:lnTo>
                    <a:pt x="13" y="8"/>
                  </a:lnTo>
                  <a:lnTo>
                    <a:pt x="9" y="10"/>
                  </a:lnTo>
                  <a:lnTo>
                    <a:pt x="8" y="14"/>
                  </a:lnTo>
                  <a:lnTo>
                    <a:pt x="6" y="18"/>
                  </a:lnTo>
                  <a:lnTo>
                    <a:pt x="8" y="23"/>
                  </a:lnTo>
                  <a:lnTo>
                    <a:pt x="9" y="26"/>
                  </a:lnTo>
                  <a:lnTo>
                    <a:pt x="13" y="28"/>
                  </a:lnTo>
                  <a:lnTo>
                    <a:pt x="17" y="30"/>
                  </a:lnTo>
                  <a:lnTo>
                    <a:pt x="22" y="28"/>
                  </a:lnTo>
                  <a:lnTo>
                    <a:pt x="25" y="26"/>
                  </a:lnTo>
                  <a:lnTo>
                    <a:pt x="28" y="23"/>
                  </a:lnTo>
                  <a:lnTo>
                    <a:pt x="29" y="18"/>
                  </a:lnTo>
                  <a:lnTo>
                    <a:pt x="28" y="14"/>
                  </a:lnTo>
                  <a:lnTo>
                    <a:pt x="25" y="10"/>
                  </a:lnTo>
                  <a:lnTo>
                    <a:pt x="22" y="8"/>
                  </a:lnTo>
                  <a:lnTo>
                    <a:pt x="17" y="7"/>
                  </a:lnTo>
                  <a:close/>
                  <a:moveTo>
                    <a:pt x="17" y="0"/>
                  </a:moveTo>
                  <a:lnTo>
                    <a:pt x="22" y="2"/>
                  </a:lnTo>
                  <a:lnTo>
                    <a:pt x="26" y="3"/>
                  </a:lnTo>
                  <a:lnTo>
                    <a:pt x="30" y="6"/>
                  </a:lnTo>
                  <a:lnTo>
                    <a:pt x="33" y="10"/>
                  </a:lnTo>
                  <a:lnTo>
                    <a:pt x="34" y="14"/>
                  </a:lnTo>
                  <a:lnTo>
                    <a:pt x="34" y="18"/>
                  </a:lnTo>
                  <a:lnTo>
                    <a:pt x="34" y="23"/>
                  </a:lnTo>
                  <a:lnTo>
                    <a:pt x="33" y="27"/>
                  </a:lnTo>
                  <a:lnTo>
                    <a:pt x="30" y="31"/>
                  </a:lnTo>
                  <a:lnTo>
                    <a:pt x="26" y="34"/>
                  </a:lnTo>
                  <a:lnTo>
                    <a:pt x="22" y="35"/>
                  </a:lnTo>
                  <a:lnTo>
                    <a:pt x="17" y="35"/>
                  </a:lnTo>
                  <a:lnTo>
                    <a:pt x="13" y="35"/>
                  </a:lnTo>
                  <a:lnTo>
                    <a:pt x="9" y="34"/>
                  </a:lnTo>
                  <a:lnTo>
                    <a:pt x="5" y="31"/>
                  </a:lnTo>
                  <a:lnTo>
                    <a:pt x="2" y="27"/>
                  </a:lnTo>
                  <a:lnTo>
                    <a:pt x="1" y="23"/>
                  </a:lnTo>
                  <a:lnTo>
                    <a:pt x="0" y="18"/>
                  </a:lnTo>
                  <a:lnTo>
                    <a:pt x="1" y="14"/>
                  </a:lnTo>
                  <a:lnTo>
                    <a:pt x="2" y="10"/>
                  </a:lnTo>
                  <a:lnTo>
                    <a:pt x="5" y="6"/>
                  </a:lnTo>
                  <a:lnTo>
                    <a:pt x="9" y="3"/>
                  </a:lnTo>
                  <a:lnTo>
                    <a:pt x="13" y="2"/>
                  </a:lnTo>
                  <a:lnTo>
                    <a:pt x="17" y="0"/>
                  </a:lnTo>
                  <a:close/>
                </a:path>
              </a:pathLst>
            </a:custGeom>
            <a:grpFill/>
            <a:ln w="0">
              <a:noFill/>
              <a:prstDash val="solid"/>
              <a:round/>
              <a:headEnd/>
              <a:tailEnd/>
            </a:ln>
          </p:spPr>
          <p:txBody>
            <a:bodyPr vert="horz" wrap="square" lIns="93247" tIns="46623" rIns="93247" bIns="46623" numCol="1" anchor="t" anchorCtr="0" compatLnSpc="1">
              <a:prstTxWarp prst="textNoShape">
                <a:avLst/>
              </a:prstTxWarp>
            </a:bodyPr>
            <a:lstStyle/>
            <a:p>
              <a:pPr marL="0" marR="0" lvl="0" indent="0" defTabSz="113214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32" name="Freeform 287"/>
            <p:cNvSpPr>
              <a:spLocks noEditPoints="1"/>
            </p:cNvSpPr>
            <p:nvPr/>
          </p:nvSpPr>
          <p:spPr bwMode="auto">
            <a:xfrm>
              <a:off x="4587875" y="4275138"/>
              <a:ext cx="290513" cy="114300"/>
            </a:xfrm>
            <a:custGeom>
              <a:avLst/>
              <a:gdLst>
                <a:gd name="T0" fmla="*/ 56 w 183"/>
                <a:gd name="T1" fmla="*/ 29 h 72"/>
                <a:gd name="T2" fmla="*/ 84 w 183"/>
                <a:gd name="T3" fmla="*/ 27 h 72"/>
                <a:gd name="T4" fmla="*/ 56 w 183"/>
                <a:gd name="T5" fmla="*/ 19 h 72"/>
                <a:gd name="T6" fmla="*/ 84 w 183"/>
                <a:gd name="T7" fmla="*/ 21 h 72"/>
                <a:gd name="T8" fmla="*/ 56 w 183"/>
                <a:gd name="T9" fmla="*/ 19 h 72"/>
                <a:gd name="T10" fmla="*/ 28 w 183"/>
                <a:gd name="T11" fmla="*/ 7 h 72"/>
                <a:gd name="T12" fmla="*/ 22 w 183"/>
                <a:gd name="T13" fmla="*/ 12 h 72"/>
                <a:gd name="T14" fmla="*/ 16 w 183"/>
                <a:gd name="T15" fmla="*/ 20 h 72"/>
                <a:gd name="T16" fmla="*/ 16 w 183"/>
                <a:gd name="T17" fmla="*/ 28 h 72"/>
                <a:gd name="T18" fmla="*/ 20 w 183"/>
                <a:gd name="T19" fmla="*/ 35 h 72"/>
                <a:gd name="T20" fmla="*/ 26 w 183"/>
                <a:gd name="T21" fmla="*/ 27 h 72"/>
                <a:gd name="T22" fmla="*/ 26 w 183"/>
                <a:gd name="T23" fmla="*/ 20 h 72"/>
                <a:gd name="T24" fmla="*/ 30 w 183"/>
                <a:gd name="T25" fmla="*/ 16 h 72"/>
                <a:gd name="T26" fmla="*/ 36 w 183"/>
                <a:gd name="T27" fmla="*/ 16 h 72"/>
                <a:gd name="T28" fmla="*/ 42 w 183"/>
                <a:gd name="T29" fmla="*/ 20 h 72"/>
                <a:gd name="T30" fmla="*/ 42 w 183"/>
                <a:gd name="T31" fmla="*/ 27 h 72"/>
                <a:gd name="T32" fmla="*/ 36 w 183"/>
                <a:gd name="T33" fmla="*/ 32 h 72"/>
                <a:gd name="T34" fmla="*/ 31 w 183"/>
                <a:gd name="T35" fmla="*/ 32 h 72"/>
                <a:gd name="T36" fmla="*/ 30 w 183"/>
                <a:gd name="T37" fmla="*/ 40 h 72"/>
                <a:gd name="T38" fmla="*/ 38 w 183"/>
                <a:gd name="T39" fmla="*/ 40 h 72"/>
                <a:gd name="T40" fmla="*/ 46 w 183"/>
                <a:gd name="T41" fmla="*/ 36 h 72"/>
                <a:gd name="T42" fmla="*/ 50 w 183"/>
                <a:gd name="T43" fmla="*/ 28 h 72"/>
                <a:gd name="T44" fmla="*/ 50 w 183"/>
                <a:gd name="T45" fmla="*/ 20 h 72"/>
                <a:gd name="T46" fmla="*/ 46 w 183"/>
                <a:gd name="T47" fmla="*/ 12 h 72"/>
                <a:gd name="T48" fmla="*/ 38 w 183"/>
                <a:gd name="T49" fmla="*/ 7 h 72"/>
                <a:gd name="T50" fmla="*/ 34 w 183"/>
                <a:gd name="T51" fmla="*/ 0 h 72"/>
                <a:gd name="T52" fmla="*/ 46 w 183"/>
                <a:gd name="T53" fmla="*/ 4 h 72"/>
                <a:gd name="T54" fmla="*/ 52 w 183"/>
                <a:gd name="T55" fmla="*/ 9 h 72"/>
                <a:gd name="T56" fmla="*/ 84 w 183"/>
                <a:gd name="T57" fmla="*/ 12 h 72"/>
                <a:gd name="T58" fmla="*/ 174 w 183"/>
                <a:gd name="T59" fmla="*/ 4 h 72"/>
                <a:gd name="T60" fmla="*/ 182 w 183"/>
                <a:gd name="T61" fmla="*/ 37 h 72"/>
                <a:gd name="T62" fmla="*/ 177 w 183"/>
                <a:gd name="T63" fmla="*/ 49 h 72"/>
                <a:gd name="T64" fmla="*/ 177 w 183"/>
                <a:gd name="T65" fmla="*/ 40 h 72"/>
                <a:gd name="T66" fmla="*/ 171 w 183"/>
                <a:gd name="T67" fmla="*/ 32 h 72"/>
                <a:gd name="T68" fmla="*/ 159 w 183"/>
                <a:gd name="T69" fmla="*/ 27 h 72"/>
                <a:gd name="T70" fmla="*/ 144 w 183"/>
                <a:gd name="T71" fmla="*/ 32 h 72"/>
                <a:gd name="T72" fmla="*/ 140 w 183"/>
                <a:gd name="T73" fmla="*/ 36 h 72"/>
                <a:gd name="T74" fmla="*/ 128 w 183"/>
                <a:gd name="T75" fmla="*/ 51 h 72"/>
                <a:gd name="T76" fmla="*/ 84 w 183"/>
                <a:gd name="T77" fmla="*/ 47 h 72"/>
                <a:gd name="T78" fmla="*/ 54 w 183"/>
                <a:gd name="T79" fmla="*/ 36 h 72"/>
                <a:gd name="T80" fmla="*/ 50 w 183"/>
                <a:gd name="T81" fmla="*/ 40 h 72"/>
                <a:gd name="T82" fmla="*/ 39 w 183"/>
                <a:gd name="T83" fmla="*/ 47 h 72"/>
                <a:gd name="T84" fmla="*/ 27 w 183"/>
                <a:gd name="T85" fmla="*/ 47 h 72"/>
                <a:gd name="T86" fmla="*/ 7 w 183"/>
                <a:gd name="T87" fmla="*/ 63 h 72"/>
                <a:gd name="T88" fmla="*/ 0 w 183"/>
                <a:gd name="T89" fmla="*/ 72 h 72"/>
                <a:gd name="T90" fmla="*/ 16 w 183"/>
                <a:gd name="T91" fmla="*/ 40 h 72"/>
                <a:gd name="T92" fmla="*/ 11 w 183"/>
                <a:gd name="T93" fmla="*/ 29 h 72"/>
                <a:gd name="T94" fmla="*/ 11 w 183"/>
                <a:gd name="T95" fmla="*/ 17 h 72"/>
                <a:gd name="T96" fmla="*/ 16 w 183"/>
                <a:gd name="T97" fmla="*/ 7 h 72"/>
                <a:gd name="T98" fmla="*/ 27 w 183"/>
                <a:gd name="T99" fmla="*/ 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3" h="72">
                  <a:moveTo>
                    <a:pt x="56" y="27"/>
                  </a:moveTo>
                  <a:lnTo>
                    <a:pt x="56" y="29"/>
                  </a:lnTo>
                  <a:lnTo>
                    <a:pt x="84" y="29"/>
                  </a:lnTo>
                  <a:lnTo>
                    <a:pt x="84" y="27"/>
                  </a:lnTo>
                  <a:lnTo>
                    <a:pt x="56" y="27"/>
                  </a:lnTo>
                  <a:close/>
                  <a:moveTo>
                    <a:pt x="56" y="19"/>
                  </a:moveTo>
                  <a:lnTo>
                    <a:pt x="56" y="21"/>
                  </a:lnTo>
                  <a:lnTo>
                    <a:pt x="84" y="21"/>
                  </a:lnTo>
                  <a:lnTo>
                    <a:pt x="84" y="19"/>
                  </a:lnTo>
                  <a:lnTo>
                    <a:pt x="56" y="19"/>
                  </a:lnTo>
                  <a:close/>
                  <a:moveTo>
                    <a:pt x="34" y="7"/>
                  </a:moveTo>
                  <a:lnTo>
                    <a:pt x="28" y="7"/>
                  </a:lnTo>
                  <a:lnTo>
                    <a:pt x="24" y="9"/>
                  </a:lnTo>
                  <a:lnTo>
                    <a:pt x="22" y="12"/>
                  </a:lnTo>
                  <a:lnTo>
                    <a:pt x="19" y="15"/>
                  </a:lnTo>
                  <a:lnTo>
                    <a:pt x="16" y="20"/>
                  </a:lnTo>
                  <a:lnTo>
                    <a:pt x="16" y="24"/>
                  </a:lnTo>
                  <a:lnTo>
                    <a:pt x="16" y="28"/>
                  </a:lnTo>
                  <a:lnTo>
                    <a:pt x="18" y="32"/>
                  </a:lnTo>
                  <a:lnTo>
                    <a:pt x="20" y="35"/>
                  </a:lnTo>
                  <a:lnTo>
                    <a:pt x="26" y="28"/>
                  </a:lnTo>
                  <a:lnTo>
                    <a:pt x="26" y="27"/>
                  </a:lnTo>
                  <a:lnTo>
                    <a:pt x="24" y="24"/>
                  </a:lnTo>
                  <a:lnTo>
                    <a:pt x="26" y="20"/>
                  </a:lnTo>
                  <a:lnTo>
                    <a:pt x="27" y="17"/>
                  </a:lnTo>
                  <a:lnTo>
                    <a:pt x="30" y="16"/>
                  </a:lnTo>
                  <a:lnTo>
                    <a:pt x="34" y="15"/>
                  </a:lnTo>
                  <a:lnTo>
                    <a:pt x="36" y="16"/>
                  </a:lnTo>
                  <a:lnTo>
                    <a:pt x="39" y="17"/>
                  </a:lnTo>
                  <a:lnTo>
                    <a:pt x="42" y="20"/>
                  </a:lnTo>
                  <a:lnTo>
                    <a:pt x="42" y="24"/>
                  </a:lnTo>
                  <a:lnTo>
                    <a:pt x="42" y="27"/>
                  </a:lnTo>
                  <a:lnTo>
                    <a:pt x="39" y="31"/>
                  </a:lnTo>
                  <a:lnTo>
                    <a:pt x="36" y="32"/>
                  </a:lnTo>
                  <a:lnTo>
                    <a:pt x="34" y="32"/>
                  </a:lnTo>
                  <a:lnTo>
                    <a:pt x="31" y="32"/>
                  </a:lnTo>
                  <a:lnTo>
                    <a:pt x="26" y="39"/>
                  </a:lnTo>
                  <a:lnTo>
                    <a:pt x="30" y="40"/>
                  </a:lnTo>
                  <a:lnTo>
                    <a:pt x="34" y="41"/>
                  </a:lnTo>
                  <a:lnTo>
                    <a:pt x="38" y="40"/>
                  </a:lnTo>
                  <a:lnTo>
                    <a:pt x="42" y="39"/>
                  </a:lnTo>
                  <a:lnTo>
                    <a:pt x="46" y="36"/>
                  </a:lnTo>
                  <a:lnTo>
                    <a:pt x="48" y="32"/>
                  </a:lnTo>
                  <a:lnTo>
                    <a:pt x="50" y="28"/>
                  </a:lnTo>
                  <a:lnTo>
                    <a:pt x="51" y="24"/>
                  </a:lnTo>
                  <a:lnTo>
                    <a:pt x="50" y="20"/>
                  </a:lnTo>
                  <a:lnTo>
                    <a:pt x="48" y="15"/>
                  </a:lnTo>
                  <a:lnTo>
                    <a:pt x="46" y="12"/>
                  </a:lnTo>
                  <a:lnTo>
                    <a:pt x="42" y="9"/>
                  </a:lnTo>
                  <a:lnTo>
                    <a:pt x="38" y="7"/>
                  </a:lnTo>
                  <a:lnTo>
                    <a:pt x="34" y="7"/>
                  </a:lnTo>
                  <a:close/>
                  <a:moveTo>
                    <a:pt x="34" y="0"/>
                  </a:moveTo>
                  <a:lnTo>
                    <a:pt x="39" y="1"/>
                  </a:lnTo>
                  <a:lnTo>
                    <a:pt x="46" y="4"/>
                  </a:lnTo>
                  <a:lnTo>
                    <a:pt x="50" y="7"/>
                  </a:lnTo>
                  <a:lnTo>
                    <a:pt x="52" y="9"/>
                  </a:lnTo>
                  <a:lnTo>
                    <a:pt x="54" y="12"/>
                  </a:lnTo>
                  <a:lnTo>
                    <a:pt x="84" y="12"/>
                  </a:lnTo>
                  <a:lnTo>
                    <a:pt x="84" y="4"/>
                  </a:lnTo>
                  <a:lnTo>
                    <a:pt x="174" y="4"/>
                  </a:lnTo>
                  <a:lnTo>
                    <a:pt x="174" y="27"/>
                  </a:lnTo>
                  <a:lnTo>
                    <a:pt x="182" y="37"/>
                  </a:lnTo>
                  <a:lnTo>
                    <a:pt x="183" y="49"/>
                  </a:lnTo>
                  <a:lnTo>
                    <a:pt x="177" y="49"/>
                  </a:lnTo>
                  <a:lnTo>
                    <a:pt x="177" y="44"/>
                  </a:lnTo>
                  <a:lnTo>
                    <a:pt x="177" y="40"/>
                  </a:lnTo>
                  <a:lnTo>
                    <a:pt x="174" y="36"/>
                  </a:lnTo>
                  <a:lnTo>
                    <a:pt x="171" y="32"/>
                  </a:lnTo>
                  <a:lnTo>
                    <a:pt x="167" y="29"/>
                  </a:lnTo>
                  <a:lnTo>
                    <a:pt x="159" y="27"/>
                  </a:lnTo>
                  <a:lnTo>
                    <a:pt x="152" y="28"/>
                  </a:lnTo>
                  <a:lnTo>
                    <a:pt x="144" y="32"/>
                  </a:lnTo>
                  <a:lnTo>
                    <a:pt x="143" y="35"/>
                  </a:lnTo>
                  <a:lnTo>
                    <a:pt x="140" y="36"/>
                  </a:lnTo>
                  <a:lnTo>
                    <a:pt x="136" y="41"/>
                  </a:lnTo>
                  <a:lnTo>
                    <a:pt x="128" y="51"/>
                  </a:lnTo>
                  <a:lnTo>
                    <a:pt x="123" y="47"/>
                  </a:lnTo>
                  <a:lnTo>
                    <a:pt x="84" y="47"/>
                  </a:lnTo>
                  <a:lnTo>
                    <a:pt x="84" y="36"/>
                  </a:lnTo>
                  <a:lnTo>
                    <a:pt x="54" y="36"/>
                  </a:lnTo>
                  <a:lnTo>
                    <a:pt x="52" y="39"/>
                  </a:lnTo>
                  <a:lnTo>
                    <a:pt x="50" y="40"/>
                  </a:lnTo>
                  <a:lnTo>
                    <a:pt x="46" y="44"/>
                  </a:lnTo>
                  <a:lnTo>
                    <a:pt x="39" y="47"/>
                  </a:lnTo>
                  <a:lnTo>
                    <a:pt x="34" y="48"/>
                  </a:lnTo>
                  <a:lnTo>
                    <a:pt x="27" y="47"/>
                  </a:lnTo>
                  <a:lnTo>
                    <a:pt x="22" y="44"/>
                  </a:lnTo>
                  <a:lnTo>
                    <a:pt x="7" y="63"/>
                  </a:lnTo>
                  <a:lnTo>
                    <a:pt x="7" y="72"/>
                  </a:lnTo>
                  <a:lnTo>
                    <a:pt x="0" y="72"/>
                  </a:lnTo>
                  <a:lnTo>
                    <a:pt x="0" y="61"/>
                  </a:lnTo>
                  <a:lnTo>
                    <a:pt x="16" y="40"/>
                  </a:lnTo>
                  <a:lnTo>
                    <a:pt x="12" y="36"/>
                  </a:lnTo>
                  <a:lnTo>
                    <a:pt x="11" y="29"/>
                  </a:lnTo>
                  <a:lnTo>
                    <a:pt x="10" y="24"/>
                  </a:lnTo>
                  <a:lnTo>
                    <a:pt x="11" y="17"/>
                  </a:lnTo>
                  <a:lnTo>
                    <a:pt x="14" y="12"/>
                  </a:lnTo>
                  <a:lnTo>
                    <a:pt x="16" y="7"/>
                  </a:lnTo>
                  <a:lnTo>
                    <a:pt x="22" y="4"/>
                  </a:lnTo>
                  <a:lnTo>
                    <a:pt x="27" y="1"/>
                  </a:lnTo>
                  <a:lnTo>
                    <a:pt x="34" y="0"/>
                  </a:lnTo>
                  <a:close/>
                </a:path>
              </a:pathLst>
            </a:custGeom>
            <a:grpFill/>
            <a:ln w="0">
              <a:noFill/>
              <a:prstDash val="solid"/>
              <a:round/>
              <a:headEnd/>
              <a:tailEnd/>
            </a:ln>
          </p:spPr>
          <p:txBody>
            <a:bodyPr vert="horz" wrap="square" lIns="93247" tIns="46623" rIns="93247" bIns="46623" numCol="1" anchor="t" anchorCtr="0" compatLnSpc="1">
              <a:prstTxWarp prst="textNoShape">
                <a:avLst/>
              </a:prstTxWarp>
            </a:bodyPr>
            <a:lstStyle/>
            <a:p>
              <a:pPr marL="0" marR="0" lvl="0" indent="0" defTabSz="113214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33" name="Freeform 288"/>
            <p:cNvSpPr>
              <a:spLocks noEditPoints="1"/>
            </p:cNvSpPr>
            <p:nvPr/>
          </p:nvSpPr>
          <p:spPr bwMode="auto">
            <a:xfrm>
              <a:off x="4681538" y="4349750"/>
              <a:ext cx="196850" cy="322263"/>
            </a:xfrm>
            <a:custGeom>
              <a:avLst/>
              <a:gdLst>
                <a:gd name="T0" fmla="*/ 32 w 124"/>
                <a:gd name="T1" fmla="*/ 56 h 203"/>
                <a:gd name="T2" fmla="*/ 23 w 124"/>
                <a:gd name="T3" fmla="*/ 61 h 203"/>
                <a:gd name="T4" fmla="*/ 17 w 124"/>
                <a:gd name="T5" fmla="*/ 70 h 203"/>
                <a:gd name="T6" fmla="*/ 17 w 124"/>
                <a:gd name="T7" fmla="*/ 81 h 203"/>
                <a:gd name="T8" fmla="*/ 23 w 124"/>
                <a:gd name="T9" fmla="*/ 91 h 203"/>
                <a:gd name="T10" fmla="*/ 32 w 124"/>
                <a:gd name="T11" fmla="*/ 96 h 203"/>
                <a:gd name="T12" fmla="*/ 43 w 124"/>
                <a:gd name="T13" fmla="*/ 96 h 203"/>
                <a:gd name="T14" fmla="*/ 52 w 124"/>
                <a:gd name="T15" fmla="*/ 91 h 203"/>
                <a:gd name="T16" fmla="*/ 57 w 124"/>
                <a:gd name="T17" fmla="*/ 81 h 203"/>
                <a:gd name="T18" fmla="*/ 57 w 124"/>
                <a:gd name="T19" fmla="*/ 70 h 203"/>
                <a:gd name="T20" fmla="*/ 52 w 124"/>
                <a:gd name="T21" fmla="*/ 61 h 203"/>
                <a:gd name="T22" fmla="*/ 43 w 124"/>
                <a:gd name="T23" fmla="*/ 56 h 203"/>
                <a:gd name="T24" fmla="*/ 64 w 124"/>
                <a:gd name="T25" fmla="*/ 0 h 203"/>
                <a:gd name="T26" fmla="*/ 68 w 124"/>
                <a:gd name="T27" fmla="*/ 5 h 203"/>
                <a:gd name="T28" fmla="*/ 37 w 124"/>
                <a:gd name="T29" fmla="*/ 38 h 203"/>
                <a:gd name="T30" fmla="*/ 63 w 124"/>
                <a:gd name="T31" fmla="*/ 49 h 203"/>
                <a:gd name="T32" fmla="*/ 69 w 124"/>
                <a:gd name="T33" fmla="*/ 60 h 203"/>
                <a:gd name="T34" fmla="*/ 114 w 124"/>
                <a:gd name="T35" fmla="*/ 13 h 203"/>
                <a:gd name="T36" fmla="*/ 118 w 124"/>
                <a:gd name="T37" fmla="*/ 2 h 203"/>
                <a:gd name="T38" fmla="*/ 124 w 124"/>
                <a:gd name="T39" fmla="*/ 2 h 203"/>
                <a:gd name="T40" fmla="*/ 120 w 124"/>
                <a:gd name="T41" fmla="*/ 13 h 203"/>
                <a:gd name="T42" fmla="*/ 108 w 124"/>
                <a:gd name="T43" fmla="*/ 26 h 203"/>
                <a:gd name="T44" fmla="*/ 73 w 124"/>
                <a:gd name="T45" fmla="*/ 70 h 203"/>
                <a:gd name="T46" fmla="*/ 73 w 124"/>
                <a:gd name="T47" fmla="*/ 84 h 203"/>
                <a:gd name="T48" fmla="*/ 71 w 124"/>
                <a:gd name="T49" fmla="*/ 203 h 203"/>
                <a:gd name="T50" fmla="*/ 64 w 124"/>
                <a:gd name="T51" fmla="*/ 100 h 203"/>
                <a:gd name="T52" fmla="*/ 51 w 124"/>
                <a:gd name="T53" fmla="*/ 109 h 203"/>
                <a:gd name="T54" fmla="*/ 23 w 124"/>
                <a:gd name="T55" fmla="*/ 109 h 203"/>
                <a:gd name="T56" fmla="*/ 9 w 124"/>
                <a:gd name="T57" fmla="*/ 100 h 203"/>
                <a:gd name="T58" fmla="*/ 4 w 124"/>
                <a:gd name="T59" fmla="*/ 131 h 203"/>
                <a:gd name="T60" fmla="*/ 1 w 124"/>
                <a:gd name="T61" fmla="*/ 84 h 203"/>
                <a:gd name="T62" fmla="*/ 3 w 124"/>
                <a:gd name="T63" fmla="*/ 61 h 203"/>
                <a:gd name="T64" fmla="*/ 16 w 124"/>
                <a:gd name="T65" fmla="*/ 45 h 203"/>
                <a:gd name="T66" fmla="*/ 27 w 124"/>
                <a:gd name="T67" fmla="*/ 40 h 203"/>
                <a:gd name="T68" fmla="*/ 64 w 124"/>
                <a:gd name="T69"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4" h="203">
                  <a:moveTo>
                    <a:pt x="37" y="54"/>
                  </a:moveTo>
                  <a:lnTo>
                    <a:pt x="32" y="56"/>
                  </a:lnTo>
                  <a:lnTo>
                    <a:pt x="27" y="57"/>
                  </a:lnTo>
                  <a:lnTo>
                    <a:pt x="23" y="61"/>
                  </a:lnTo>
                  <a:lnTo>
                    <a:pt x="19" y="65"/>
                  </a:lnTo>
                  <a:lnTo>
                    <a:pt x="17" y="70"/>
                  </a:lnTo>
                  <a:lnTo>
                    <a:pt x="16" y="76"/>
                  </a:lnTo>
                  <a:lnTo>
                    <a:pt x="17" y="81"/>
                  </a:lnTo>
                  <a:lnTo>
                    <a:pt x="19" y="87"/>
                  </a:lnTo>
                  <a:lnTo>
                    <a:pt x="23" y="91"/>
                  </a:lnTo>
                  <a:lnTo>
                    <a:pt x="27" y="93"/>
                  </a:lnTo>
                  <a:lnTo>
                    <a:pt x="32" y="96"/>
                  </a:lnTo>
                  <a:lnTo>
                    <a:pt x="37" y="96"/>
                  </a:lnTo>
                  <a:lnTo>
                    <a:pt x="43" y="96"/>
                  </a:lnTo>
                  <a:lnTo>
                    <a:pt x="47" y="93"/>
                  </a:lnTo>
                  <a:lnTo>
                    <a:pt x="52" y="91"/>
                  </a:lnTo>
                  <a:lnTo>
                    <a:pt x="55" y="87"/>
                  </a:lnTo>
                  <a:lnTo>
                    <a:pt x="57" y="81"/>
                  </a:lnTo>
                  <a:lnTo>
                    <a:pt x="57" y="76"/>
                  </a:lnTo>
                  <a:lnTo>
                    <a:pt x="57" y="70"/>
                  </a:lnTo>
                  <a:lnTo>
                    <a:pt x="55" y="65"/>
                  </a:lnTo>
                  <a:lnTo>
                    <a:pt x="52" y="61"/>
                  </a:lnTo>
                  <a:lnTo>
                    <a:pt x="47" y="57"/>
                  </a:lnTo>
                  <a:lnTo>
                    <a:pt x="43" y="56"/>
                  </a:lnTo>
                  <a:lnTo>
                    <a:pt x="37" y="54"/>
                  </a:lnTo>
                  <a:close/>
                  <a:moveTo>
                    <a:pt x="64" y="0"/>
                  </a:moveTo>
                  <a:lnTo>
                    <a:pt x="69" y="4"/>
                  </a:lnTo>
                  <a:lnTo>
                    <a:pt x="68" y="5"/>
                  </a:lnTo>
                  <a:lnTo>
                    <a:pt x="36" y="38"/>
                  </a:lnTo>
                  <a:lnTo>
                    <a:pt x="37" y="38"/>
                  </a:lnTo>
                  <a:lnTo>
                    <a:pt x="51" y="41"/>
                  </a:lnTo>
                  <a:lnTo>
                    <a:pt x="63" y="49"/>
                  </a:lnTo>
                  <a:lnTo>
                    <a:pt x="67" y="54"/>
                  </a:lnTo>
                  <a:lnTo>
                    <a:pt x="69" y="60"/>
                  </a:lnTo>
                  <a:lnTo>
                    <a:pt x="104" y="22"/>
                  </a:lnTo>
                  <a:lnTo>
                    <a:pt x="114" y="13"/>
                  </a:lnTo>
                  <a:lnTo>
                    <a:pt x="116" y="8"/>
                  </a:lnTo>
                  <a:lnTo>
                    <a:pt x="118" y="2"/>
                  </a:lnTo>
                  <a:lnTo>
                    <a:pt x="124" y="2"/>
                  </a:lnTo>
                  <a:lnTo>
                    <a:pt x="124" y="2"/>
                  </a:lnTo>
                  <a:lnTo>
                    <a:pt x="123" y="8"/>
                  </a:lnTo>
                  <a:lnTo>
                    <a:pt x="120" y="13"/>
                  </a:lnTo>
                  <a:lnTo>
                    <a:pt x="118" y="17"/>
                  </a:lnTo>
                  <a:lnTo>
                    <a:pt x="108" y="26"/>
                  </a:lnTo>
                  <a:lnTo>
                    <a:pt x="72" y="66"/>
                  </a:lnTo>
                  <a:lnTo>
                    <a:pt x="73" y="70"/>
                  </a:lnTo>
                  <a:lnTo>
                    <a:pt x="73" y="76"/>
                  </a:lnTo>
                  <a:lnTo>
                    <a:pt x="73" y="84"/>
                  </a:lnTo>
                  <a:lnTo>
                    <a:pt x="71" y="91"/>
                  </a:lnTo>
                  <a:lnTo>
                    <a:pt x="71" y="203"/>
                  </a:lnTo>
                  <a:lnTo>
                    <a:pt x="64" y="203"/>
                  </a:lnTo>
                  <a:lnTo>
                    <a:pt x="64" y="100"/>
                  </a:lnTo>
                  <a:lnTo>
                    <a:pt x="63" y="101"/>
                  </a:lnTo>
                  <a:lnTo>
                    <a:pt x="51" y="109"/>
                  </a:lnTo>
                  <a:lnTo>
                    <a:pt x="37" y="113"/>
                  </a:lnTo>
                  <a:lnTo>
                    <a:pt x="23" y="109"/>
                  </a:lnTo>
                  <a:lnTo>
                    <a:pt x="11" y="101"/>
                  </a:lnTo>
                  <a:lnTo>
                    <a:pt x="9" y="100"/>
                  </a:lnTo>
                  <a:lnTo>
                    <a:pt x="9" y="131"/>
                  </a:lnTo>
                  <a:lnTo>
                    <a:pt x="4" y="131"/>
                  </a:lnTo>
                  <a:lnTo>
                    <a:pt x="4" y="91"/>
                  </a:lnTo>
                  <a:lnTo>
                    <a:pt x="1" y="84"/>
                  </a:lnTo>
                  <a:lnTo>
                    <a:pt x="0" y="76"/>
                  </a:lnTo>
                  <a:lnTo>
                    <a:pt x="3" y="61"/>
                  </a:lnTo>
                  <a:lnTo>
                    <a:pt x="11" y="49"/>
                  </a:lnTo>
                  <a:lnTo>
                    <a:pt x="16" y="45"/>
                  </a:lnTo>
                  <a:lnTo>
                    <a:pt x="21" y="42"/>
                  </a:lnTo>
                  <a:lnTo>
                    <a:pt x="27" y="40"/>
                  </a:lnTo>
                  <a:lnTo>
                    <a:pt x="63" y="1"/>
                  </a:lnTo>
                  <a:lnTo>
                    <a:pt x="64" y="0"/>
                  </a:lnTo>
                  <a:close/>
                </a:path>
              </a:pathLst>
            </a:custGeom>
            <a:grpFill/>
            <a:ln w="0">
              <a:noFill/>
              <a:prstDash val="solid"/>
              <a:round/>
              <a:headEnd/>
              <a:tailEnd/>
            </a:ln>
          </p:spPr>
          <p:txBody>
            <a:bodyPr vert="horz" wrap="square" lIns="93247" tIns="46623" rIns="93247" bIns="46623" numCol="1" anchor="t" anchorCtr="0" compatLnSpc="1">
              <a:prstTxWarp prst="textNoShape">
                <a:avLst/>
              </a:prstTxWarp>
            </a:bodyPr>
            <a:lstStyle/>
            <a:p>
              <a:pPr marL="0" marR="0" lvl="0" indent="0" defTabSz="113214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34" name="Freeform 289"/>
            <p:cNvSpPr>
              <a:spLocks noEditPoints="1"/>
            </p:cNvSpPr>
            <p:nvPr/>
          </p:nvSpPr>
          <p:spPr bwMode="auto">
            <a:xfrm>
              <a:off x="4303713" y="4362450"/>
              <a:ext cx="550863" cy="331788"/>
            </a:xfrm>
            <a:custGeom>
              <a:avLst/>
              <a:gdLst>
                <a:gd name="T0" fmla="*/ 56 w 347"/>
                <a:gd name="T1" fmla="*/ 192 h 209"/>
                <a:gd name="T2" fmla="*/ 170 w 347"/>
                <a:gd name="T3" fmla="*/ 195 h 209"/>
                <a:gd name="T4" fmla="*/ 163 w 347"/>
                <a:gd name="T5" fmla="*/ 188 h 209"/>
                <a:gd name="T6" fmla="*/ 11 w 347"/>
                <a:gd name="T7" fmla="*/ 139 h 209"/>
                <a:gd name="T8" fmla="*/ 209 w 347"/>
                <a:gd name="T9" fmla="*/ 139 h 209"/>
                <a:gd name="T10" fmla="*/ 72 w 347"/>
                <a:gd name="T11" fmla="*/ 6 h 209"/>
                <a:gd name="T12" fmla="*/ 56 w 347"/>
                <a:gd name="T13" fmla="*/ 12 h 209"/>
                <a:gd name="T14" fmla="*/ 48 w 347"/>
                <a:gd name="T15" fmla="*/ 24 h 209"/>
                <a:gd name="T16" fmla="*/ 44 w 347"/>
                <a:gd name="T17" fmla="*/ 50 h 209"/>
                <a:gd name="T18" fmla="*/ 42 w 347"/>
                <a:gd name="T19" fmla="*/ 79 h 209"/>
                <a:gd name="T20" fmla="*/ 35 w 347"/>
                <a:gd name="T21" fmla="*/ 81 h 209"/>
                <a:gd name="T22" fmla="*/ 19 w 347"/>
                <a:gd name="T23" fmla="*/ 92 h 209"/>
                <a:gd name="T24" fmla="*/ 14 w 347"/>
                <a:gd name="T25" fmla="*/ 100 h 209"/>
                <a:gd name="T26" fmla="*/ 11 w 347"/>
                <a:gd name="T27" fmla="*/ 104 h 209"/>
                <a:gd name="T28" fmla="*/ 87 w 347"/>
                <a:gd name="T29" fmla="*/ 117 h 209"/>
                <a:gd name="T30" fmla="*/ 209 w 347"/>
                <a:gd name="T31" fmla="*/ 133 h 209"/>
                <a:gd name="T32" fmla="*/ 209 w 347"/>
                <a:gd name="T33" fmla="*/ 103 h 209"/>
                <a:gd name="T34" fmla="*/ 205 w 347"/>
                <a:gd name="T35" fmla="*/ 93 h 209"/>
                <a:gd name="T36" fmla="*/ 191 w 347"/>
                <a:gd name="T37" fmla="*/ 85 h 209"/>
                <a:gd name="T38" fmla="*/ 181 w 347"/>
                <a:gd name="T39" fmla="*/ 79 h 209"/>
                <a:gd name="T40" fmla="*/ 179 w 347"/>
                <a:gd name="T41" fmla="*/ 76 h 209"/>
                <a:gd name="T42" fmla="*/ 173 w 347"/>
                <a:gd name="T43" fmla="*/ 24 h 209"/>
                <a:gd name="T44" fmla="*/ 169 w 347"/>
                <a:gd name="T45" fmla="*/ 16 h 209"/>
                <a:gd name="T46" fmla="*/ 154 w 347"/>
                <a:gd name="T47" fmla="*/ 8 h 209"/>
                <a:gd name="T48" fmla="*/ 135 w 347"/>
                <a:gd name="T49" fmla="*/ 6 h 209"/>
                <a:gd name="T50" fmla="*/ 86 w 347"/>
                <a:gd name="T51" fmla="*/ 0 h 209"/>
                <a:gd name="T52" fmla="*/ 149 w 347"/>
                <a:gd name="T53" fmla="*/ 1 h 209"/>
                <a:gd name="T54" fmla="*/ 167 w 347"/>
                <a:gd name="T55" fmla="*/ 8 h 209"/>
                <a:gd name="T56" fmla="*/ 178 w 347"/>
                <a:gd name="T57" fmla="*/ 21 h 209"/>
                <a:gd name="T58" fmla="*/ 179 w 347"/>
                <a:gd name="T59" fmla="*/ 25 h 209"/>
                <a:gd name="T60" fmla="*/ 194 w 347"/>
                <a:gd name="T61" fmla="*/ 80 h 209"/>
                <a:gd name="T62" fmla="*/ 209 w 347"/>
                <a:gd name="T63" fmla="*/ 88 h 209"/>
                <a:gd name="T64" fmla="*/ 215 w 347"/>
                <a:gd name="T65" fmla="*/ 100 h 209"/>
                <a:gd name="T66" fmla="*/ 215 w 347"/>
                <a:gd name="T67" fmla="*/ 104 h 209"/>
                <a:gd name="T68" fmla="*/ 202 w 347"/>
                <a:gd name="T69" fmla="*/ 188 h 209"/>
                <a:gd name="T70" fmla="*/ 195 w 347"/>
                <a:gd name="T71" fmla="*/ 195 h 209"/>
                <a:gd name="T72" fmla="*/ 0 w 347"/>
                <a:gd name="T73" fmla="*/ 209 h 209"/>
                <a:gd name="T74" fmla="*/ 22 w 347"/>
                <a:gd name="T75" fmla="*/ 193 h 209"/>
                <a:gd name="T76" fmla="*/ 19 w 347"/>
                <a:gd name="T77" fmla="*/ 157 h 209"/>
                <a:gd name="T78" fmla="*/ 6 w 347"/>
                <a:gd name="T79" fmla="*/ 103 h 209"/>
                <a:gd name="T80" fmla="*/ 7 w 347"/>
                <a:gd name="T81" fmla="*/ 97 h 209"/>
                <a:gd name="T82" fmla="*/ 12 w 347"/>
                <a:gd name="T83" fmla="*/ 88 h 209"/>
                <a:gd name="T84" fmla="*/ 27 w 347"/>
                <a:gd name="T85" fmla="*/ 80 h 209"/>
                <a:gd name="T86" fmla="*/ 42 w 347"/>
                <a:gd name="T87" fmla="*/ 25 h 209"/>
                <a:gd name="T88" fmla="*/ 42 w 347"/>
                <a:gd name="T89" fmla="*/ 21 h 209"/>
                <a:gd name="T90" fmla="*/ 52 w 347"/>
                <a:gd name="T91" fmla="*/ 8 h 209"/>
                <a:gd name="T92" fmla="*/ 72 w 347"/>
                <a:gd name="T93" fmla="*/ 1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7" h="209">
                  <a:moveTo>
                    <a:pt x="58" y="157"/>
                  </a:moveTo>
                  <a:lnTo>
                    <a:pt x="58" y="188"/>
                  </a:lnTo>
                  <a:lnTo>
                    <a:pt x="56" y="192"/>
                  </a:lnTo>
                  <a:lnTo>
                    <a:pt x="54" y="193"/>
                  </a:lnTo>
                  <a:lnTo>
                    <a:pt x="50" y="195"/>
                  </a:lnTo>
                  <a:lnTo>
                    <a:pt x="170" y="195"/>
                  </a:lnTo>
                  <a:lnTo>
                    <a:pt x="167" y="193"/>
                  </a:lnTo>
                  <a:lnTo>
                    <a:pt x="165" y="192"/>
                  </a:lnTo>
                  <a:lnTo>
                    <a:pt x="163" y="188"/>
                  </a:lnTo>
                  <a:lnTo>
                    <a:pt x="163" y="157"/>
                  </a:lnTo>
                  <a:lnTo>
                    <a:pt x="58" y="157"/>
                  </a:lnTo>
                  <a:close/>
                  <a:moveTo>
                    <a:pt x="11" y="139"/>
                  </a:moveTo>
                  <a:lnTo>
                    <a:pt x="11" y="151"/>
                  </a:lnTo>
                  <a:lnTo>
                    <a:pt x="209" y="151"/>
                  </a:lnTo>
                  <a:lnTo>
                    <a:pt x="209" y="139"/>
                  </a:lnTo>
                  <a:lnTo>
                    <a:pt x="11" y="139"/>
                  </a:lnTo>
                  <a:close/>
                  <a:moveTo>
                    <a:pt x="79" y="6"/>
                  </a:moveTo>
                  <a:lnTo>
                    <a:pt x="72" y="6"/>
                  </a:lnTo>
                  <a:lnTo>
                    <a:pt x="67" y="8"/>
                  </a:lnTo>
                  <a:lnTo>
                    <a:pt x="62" y="9"/>
                  </a:lnTo>
                  <a:lnTo>
                    <a:pt x="56" y="12"/>
                  </a:lnTo>
                  <a:lnTo>
                    <a:pt x="52" y="16"/>
                  </a:lnTo>
                  <a:lnTo>
                    <a:pt x="50" y="21"/>
                  </a:lnTo>
                  <a:lnTo>
                    <a:pt x="48" y="24"/>
                  </a:lnTo>
                  <a:lnTo>
                    <a:pt x="48" y="24"/>
                  </a:lnTo>
                  <a:lnTo>
                    <a:pt x="47" y="25"/>
                  </a:lnTo>
                  <a:lnTo>
                    <a:pt x="44" y="50"/>
                  </a:lnTo>
                  <a:lnTo>
                    <a:pt x="42" y="76"/>
                  </a:lnTo>
                  <a:lnTo>
                    <a:pt x="42" y="77"/>
                  </a:lnTo>
                  <a:lnTo>
                    <a:pt x="42" y="79"/>
                  </a:lnTo>
                  <a:lnTo>
                    <a:pt x="40" y="79"/>
                  </a:lnTo>
                  <a:lnTo>
                    <a:pt x="38" y="80"/>
                  </a:lnTo>
                  <a:lnTo>
                    <a:pt x="35" y="81"/>
                  </a:lnTo>
                  <a:lnTo>
                    <a:pt x="30" y="85"/>
                  </a:lnTo>
                  <a:lnTo>
                    <a:pt x="24" y="88"/>
                  </a:lnTo>
                  <a:lnTo>
                    <a:pt x="19" y="92"/>
                  </a:lnTo>
                  <a:lnTo>
                    <a:pt x="16" y="93"/>
                  </a:lnTo>
                  <a:lnTo>
                    <a:pt x="15" y="96"/>
                  </a:lnTo>
                  <a:lnTo>
                    <a:pt x="14" y="100"/>
                  </a:lnTo>
                  <a:lnTo>
                    <a:pt x="12" y="103"/>
                  </a:lnTo>
                  <a:lnTo>
                    <a:pt x="11" y="104"/>
                  </a:lnTo>
                  <a:lnTo>
                    <a:pt x="11" y="104"/>
                  </a:lnTo>
                  <a:lnTo>
                    <a:pt x="11" y="133"/>
                  </a:lnTo>
                  <a:lnTo>
                    <a:pt x="87" y="133"/>
                  </a:lnTo>
                  <a:lnTo>
                    <a:pt x="87" y="117"/>
                  </a:lnTo>
                  <a:lnTo>
                    <a:pt x="134" y="117"/>
                  </a:lnTo>
                  <a:lnTo>
                    <a:pt x="134" y="133"/>
                  </a:lnTo>
                  <a:lnTo>
                    <a:pt x="209" y="133"/>
                  </a:lnTo>
                  <a:lnTo>
                    <a:pt x="209" y="104"/>
                  </a:lnTo>
                  <a:lnTo>
                    <a:pt x="209" y="104"/>
                  </a:lnTo>
                  <a:lnTo>
                    <a:pt x="209" y="103"/>
                  </a:lnTo>
                  <a:lnTo>
                    <a:pt x="207" y="100"/>
                  </a:lnTo>
                  <a:lnTo>
                    <a:pt x="206" y="96"/>
                  </a:lnTo>
                  <a:lnTo>
                    <a:pt x="205" y="93"/>
                  </a:lnTo>
                  <a:lnTo>
                    <a:pt x="202" y="92"/>
                  </a:lnTo>
                  <a:lnTo>
                    <a:pt x="197" y="88"/>
                  </a:lnTo>
                  <a:lnTo>
                    <a:pt x="191" y="85"/>
                  </a:lnTo>
                  <a:lnTo>
                    <a:pt x="186" y="81"/>
                  </a:lnTo>
                  <a:lnTo>
                    <a:pt x="183" y="80"/>
                  </a:lnTo>
                  <a:lnTo>
                    <a:pt x="181" y="79"/>
                  </a:lnTo>
                  <a:lnTo>
                    <a:pt x="179" y="79"/>
                  </a:lnTo>
                  <a:lnTo>
                    <a:pt x="179" y="77"/>
                  </a:lnTo>
                  <a:lnTo>
                    <a:pt x="179" y="76"/>
                  </a:lnTo>
                  <a:lnTo>
                    <a:pt x="177" y="50"/>
                  </a:lnTo>
                  <a:lnTo>
                    <a:pt x="173" y="25"/>
                  </a:lnTo>
                  <a:lnTo>
                    <a:pt x="173" y="24"/>
                  </a:lnTo>
                  <a:lnTo>
                    <a:pt x="173" y="24"/>
                  </a:lnTo>
                  <a:lnTo>
                    <a:pt x="171" y="21"/>
                  </a:lnTo>
                  <a:lnTo>
                    <a:pt x="169" y="16"/>
                  </a:lnTo>
                  <a:lnTo>
                    <a:pt x="165" y="12"/>
                  </a:lnTo>
                  <a:lnTo>
                    <a:pt x="159" y="9"/>
                  </a:lnTo>
                  <a:lnTo>
                    <a:pt x="154" y="8"/>
                  </a:lnTo>
                  <a:lnTo>
                    <a:pt x="149" y="6"/>
                  </a:lnTo>
                  <a:lnTo>
                    <a:pt x="142" y="6"/>
                  </a:lnTo>
                  <a:lnTo>
                    <a:pt x="135" y="6"/>
                  </a:lnTo>
                  <a:lnTo>
                    <a:pt x="86" y="6"/>
                  </a:lnTo>
                  <a:lnTo>
                    <a:pt x="79" y="6"/>
                  </a:lnTo>
                  <a:close/>
                  <a:moveTo>
                    <a:pt x="86" y="0"/>
                  </a:moveTo>
                  <a:lnTo>
                    <a:pt x="135" y="0"/>
                  </a:lnTo>
                  <a:lnTo>
                    <a:pt x="142" y="0"/>
                  </a:lnTo>
                  <a:lnTo>
                    <a:pt x="149" y="1"/>
                  </a:lnTo>
                  <a:lnTo>
                    <a:pt x="155" y="1"/>
                  </a:lnTo>
                  <a:lnTo>
                    <a:pt x="162" y="4"/>
                  </a:lnTo>
                  <a:lnTo>
                    <a:pt x="167" y="8"/>
                  </a:lnTo>
                  <a:lnTo>
                    <a:pt x="173" y="12"/>
                  </a:lnTo>
                  <a:lnTo>
                    <a:pt x="177" y="17"/>
                  </a:lnTo>
                  <a:lnTo>
                    <a:pt x="178" y="21"/>
                  </a:lnTo>
                  <a:lnTo>
                    <a:pt x="179" y="21"/>
                  </a:lnTo>
                  <a:lnTo>
                    <a:pt x="179" y="22"/>
                  </a:lnTo>
                  <a:lnTo>
                    <a:pt x="179" y="25"/>
                  </a:lnTo>
                  <a:lnTo>
                    <a:pt x="182" y="49"/>
                  </a:lnTo>
                  <a:lnTo>
                    <a:pt x="186" y="75"/>
                  </a:lnTo>
                  <a:lnTo>
                    <a:pt x="194" y="80"/>
                  </a:lnTo>
                  <a:lnTo>
                    <a:pt x="199" y="83"/>
                  </a:lnTo>
                  <a:lnTo>
                    <a:pt x="205" y="85"/>
                  </a:lnTo>
                  <a:lnTo>
                    <a:pt x="209" y="88"/>
                  </a:lnTo>
                  <a:lnTo>
                    <a:pt x="210" y="91"/>
                  </a:lnTo>
                  <a:lnTo>
                    <a:pt x="214" y="97"/>
                  </a:lnTo>
                  <a:lnTo>
                    <a:pt x="215" y="100"/>
                  </a:lnTo>
                  <a:lnTo>
                    <a:pt x="215" y="103"/>
                  </a:lnTo>
                  <a:lnTo>
                    <a:pt x="215" y="103"/>
                  </a:lnTo>
                  <a:lnTo>
                    <a:pt x="215" y="104"/>
                  </a:lnTo>
                  <a:lnTo>
                    <a:pt x="215" y="157"/>
                  </a:lnTo>
                  <a:lnTo>
                    <a:pt x="202" y="157"/>
                  </a:lnTo>
                  <a:lnTo>
                    <a:pt x="202" y="188"/>
                  </a:lnTo>
                  <a:lnTo>
                    <a:pt x="202" y="192"/>
                  </a:lnTo>
                  <a:lnTo>
                    <a:pt x="199" y="193"/>
                  </a:lnTo>
                  <a:lnTo>
                    <a:pt x="195" y="195"/>
                  </a:lnTo>
                  <a:lnTo>
                    <a:pt x="347" y="195"/>
                  </a:lnTo>
                  <a:lnTo>
                    <a:pt x="347" y="209"/>
                  </a:lnTo>
                  <a:lnTo>
                    <a:pt x="0" y="209"/>
                  </a:lnTo>
                  <a:lnTo>
                    <a:pt x="0" y="195"/>
                  </a:lnTo>
                  <a:lnTo>
                    <a:pt x="26" y="195"/>
                  </a:lnTo>
                  <a:lnTo>
                    <a:pt x="22" y="193"/>
                  </a:lnTo>
                  <a:lnTo>
                    <a:pt x="19" y="192"/>
                  </a:lnTo>
                  <a:lnTo>
                    <a:pt x="19" y="188"/>
                  </a:lnTo>
                  <a:lnTo>
                    <a:pt x="19" y="157"/>
                  </a:lnTo>
                  <a:lnTo>
                    <a:pt x="6" y="157"/>
                  </a:lnTo>
                  <a:lnTo>
                    <a:pt x="6" y="104"/>
                  </a:lnTo>
                  <a:lnTo>
                    <a:pt x="6" y="103"/>
                  </a:lnTo>
                  <a:lnTo>
                    <a:pt x="6" y="103"/>
                  </a:lnTo>
                  <a:lnTo>
                    <a:pt x="6" y="100"/>
                  </a:lnTo>
                  <a:lnTo>
                    <a:pt x="7" y="97"/>
                  </a:lnTo>
                  <a:lnTo>
                    <a:pt x="8" y="95"/>
                  </a:lnTo>
                  <a:lnTo>
                    <a:pt x="10" y="91"/>
                  </a:lnTo>
                  <a:lnTo>
                    <a:pt x="12" y="88"/>
                  </a:lnTo>
                  <a:lnTo>
                    <a:pt x="16" y="85"/>
                  </a:lnTo>
                  <a:lnTo>
                    <a:pt x="22" y="83"/>
                  </a:lnTo>
                  <a:lnTo>
                    <a:pt x="27" y="80"/>
                  </a:lnTo>
                  <a:lnTo>
                    <a:pt x="35" y="75"/>
                  </a:lnTo>
                  <a:lnTo>
                    <a:pt x="39" y="49"/>
                  </a:lnTo>
                  <a:lnTo>
                    <a:pt x="42" y="25"/>
                  </a:lnTo>
                  <a:lnTo>
                    <a:pt x="42" y="22"/>
                  </a:lnTo>
                  <a:lnTo>
                    <a:pt x="42" y="21"/>
                  </a:lnTo>
                  <a:lnTo>
                    <a:pt x="42" y="21"/>
                  </a:lnTo>
                  <a:lnTo>
                    <a:pt x="44" y="17"/>
                  </a:lnTo>
                  <a:lnTo>
                    <a:pt x="48" y="12"/>
                  </a:lnTo>
                  <a:lnTo>
                    <a:pt x="52" y="8"/>
                  </a:lnTo>
                  <a:lnTo>
                    <a:pt x="59" y="4"/>
                  </a:lnTo>
                  <a:lnTo>
                    <a:pt x="66" y="1"/>
                  </a:lnTo>
                  <a:lnTo>
                    <a:pt x="72" y="1"/>
                  </a:lnTo>
                  <a:lnTo>
                    <a:pt x="79" y="0"/>
                  </a:lnTo>
                  <a:lnTo>
                    <a:pt x="86" y="0"/>
                  </a:lnTo>
                  <a:close/>
                </a:path>
              </a:pathLst>
            </a:custGeom>
            <a:grpFill/>
            <a:ln w="0">
              <a:noFill/>
              <a:prstDash val="solid"/>
              <a:round/>
              <a:headEnd/>
              <a:tailEnd/>
            </a:ln>
          </p:spPr>
          <p:txBody>
            <a:bodyPr vert="horz" wrap="square" lIns="93247" tIns="46623" rIns="93247" bIns="46623" numCol="1" anchor="t" anchorCtr="0" compatLnSpc="1">
              <a:prstTxWarp prst="textNoShape">
                <a:avLst/>
              </a:prstTxWarp>
            </a:bodyPr>
            <a:lstStyle/>
            <a:p>
              <a:pPr marL="0" marR="0" lvl="0" indent="0" defTabSz="113214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35" name="Freeform 290"/>
            <p:cNvSpPr>
              <a:spLocks/>
            </p:cNvSpPr>
            <p:nvPr/>
          </p:nvSpPr>
          <p:spPr bwMode="auto">
            <a:xfrm>
              <a:off x="4687888" y="4557713"/>
              <a:ext cx="57150" cy="114300"/>
            </a:xfrm>
            <a:custGeom>
              <a:avLst/>
              <a:gdLst>
                <a:gd name="T0" fmla="*/ 0 w 36"/>
                <a:gd name="T1" fmla="*/ 0 h 72"/>
                <a:gd name="T2" fmla="*/ 36 w 36"/>
                <a:gd name="T3" fmla="*/ 0 h 72"/>
                <a:gd name="T4" fmla="*/ 36 w 36"/>
                <a:gd name="T5" fmla="*/ 46 h 72"/>
                <a:gd name="T6" fmla="*/ 5 w 36"/>
                <a:gd name="T7" fmla="*/ 46 h 72"/>
                <a:gd name="T8" fmla="*/ 5 w 36"/>
                <a:gd name="T9" fmla="*/ 72 h 72"/>
                <a:gd name="T10" fmla="*/ 0 w 36"/>
                <a:gd name="T11" fmla="*/ 72 h 72"/>
                <a:gd name="T12" fmla="*/ 0 w 36"/>
                <a:gd name="T13" fmla="*/ 0 h 72"/>
              </a:gdLst>
              <a:ahLst/>
              <a:cxnLst>
                <a:cxn ang="0">
                  <a:pos x="T0" y="T1"/>
                </a:cxn>
                <a:cxn ang="0">
                  <a:pos x="T2" y="T3"/>
                </a:cxn>
                <a:cxn ang="0">
                  <a:pos x="T4" y="T5"/>
                </a:cxn>
                <a:cxn ang="0">
                  <a:pos x="T6" y="T7"/>
                </a:cxn>
                <a:cxn ang="0">
                  <a:pos x="T8" y="T9"/>
                </a:cxn>
                <a:cxn ang="0">
                  <a:pos x="T10" y="T11"/>
                </a:cxn>
                <a:cxn ang="0">
                  <a:pos x="T12" y="T13"/>
                </a:cxn>
              </a:cxnLst>
              <a:rect l="0" t="0" r="r" b="b"/>
              <a:pathLst>
                <a:path w="36" h="72">
                  <a:moveTo>
                    <a:pt x="0" y="0"/>
                  </a:moveTo>
                  <a:lnTo>
                    <a:pt x="36" y="0"/>
                  </a:lnTo>
                  <a:lnTo>
                    <a:pt x="36" y="46"/>
                  </a:lnTo>
                  <a:lnTo>
                    <a:pt x="5" y="46"/>
                  </a:lnTo>
                  <a:lnTo>
                    <a:pt x="5" y="72"/>
                  </a:lnTo>
                  <a:lnTo>
                    <a:pt x="0" y="72"/>
                  </a:lnTo>
                  <a:lnTo>
                    <a:pt x="0" y="0"/>
                  </a:lnTo>
                  <a:close/>
                </a:path>
              </a:pathLst>
            </a:custGeom>
            <a:grpFill/>
            <a:ln w="0">
              <a:noFill/>
              <a:prstDash val="solid"/>
              <a:round/>
              <a:headEnd/>
              <a:tailEnd/>
            </a:ln>
          </p:spPr>
          <p:txBody>
            <a:bodyPr vert="horz" wrap="square" lIns="93247" tIns="46623" rIns="93247" bIns="46623" numCol="1" anchor="t" anchorCtr="0" compatLnSpc="1">
              <a:prstTxWarp prst="textNoShape">
                <a:avLst/>
              </a:prstTxWarp>
            </a:bodyPr>
            <a:lstStyle/>
            <a:p>
              <a:pPr marL="0" marR="0" lvl="0" indent="0" defTabSz="113214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36" name="Freeform 291"/>
            <p:cNvSpPr>
              <a:spLocks noEditPoints="1"/>
            </p:cNvSpPr>
            <p:nvPr/>
          </p:nvSpPr>
          <p:spPr bwMode="auto">
            <a:xfrm>
              <a:off x="4335463" y="4510088"/>
              <a:ext cx="57150" cy="55563"/>
            </a:xfrm>
            <a:custGeom>
              <a:avLst/>
              <a:gdLst>
                <a:gd name="T0" fmla="*/ 19 w 36"/>
                <a:gd name="T1" fmla="*/ 7 h 35"/>
                <a:gd name="T2" fmla="*/ 14 w 36"/>
                <a:gd name="T3" fmla="*/ 8 h 35"/>
                <a:gd name="T4" fmla="*/ 11 w 36"/>
                <a:gd name="T5" fmla="*/ 10 h 35"/>
                <a:gd name="T6" fmla="*/ 8 w 36"/>
                <a:gd name="T7" fmla="*/ 14 h 35"/>
                <a:gd name="T8" fmla="*/ 7 w 36"/>
                <a:gd name="T9" fmla="*/ 18 h 35"/>
                <a:gd name="T10" fmla="*/ 8 w 36"/>
                <a:gd name="T11" fmla="*/ 23 h 35"/>
                <a:gd name="T12" fmla="*/ 11 w 36"/>
                <a:gd name="T13" fmla="*/ 26 h 35"/>
                <a:gd name="T14" fmla="*/ 14 w 36"/>
                <a:gd name="T15" fmla="*/ 28 h 35"/>
                <a:gd name="T16" fmla="*/ 19 w 36"/>
                <a:gd name="T17" fmla="*/ 30 h 35"/>
                <a:gd name="T18" fmla="*/ 23 w 36"/>
                <a:gd name="T19" fmla="*/ 28 h 35"/>
                <a:gd name="T20" fmla="*/ 26 w 36"/>
                <a:gd name="T21" fmla="*/ 26 h 35"/>
                <a:gd name="T22" fmla="*/ 28 w 36"/>
                <a:gd name="T23" fmla="*/ 23 h 35"/>
                <a:gd name="T24" fmla="*/ 30 w 36"/>
                <a:gd name="T25" fmla="*/ 18 h 35"/>
                <a:gd name="T26" fmla="*/ 28 w 36"/>
                <a:gd name="T27" fmla="*/ 14 h 35"/>
                <a:gd name="T28" fmla="*/ 26 w 36"/>
                <a:gd name="T29" fmla="*/ 10 h 35"/>
                <a:gd name="T30" fmla="*/ 23 w 36"/>
                <a:gd name="T31" fmla="*/ 8 h 35"/>
                <a:gd name="T32" fmla="*/ 19 w 36"/>
                <a:gd name="T33" fmla="*/ 7 h 35"/>
                <a:gd name="T34" fmla="*/ 19 w 36"/>
                <a:gd name="T35" fmla="*/ 0 h 35"/>
                <a:gd name="T36" fmla="*/ 23 w 36"/>
                <a:gd name="T37" fmla="*/ 2 h 35"/>
                <a:gd name="T38" fmla="*/ 27 w 36"/>
                <a:gd name="T39" fmla="*/ 3 h 35"/>
                <a:gd name="T40" fmla="*/ 31 w 36"/>
                <a:gd name="T41" fmla="*/ 6 h 35"/>
                <a:gd name="T42" fmla="*/ 34 w 36"/>
                <a:gd name="T43" fmla="*/ 10 h 35"/>
                <a:gd name="T44" fmla="*/ 35 w 36"/>
                <a:gd name="T45" fmla="*/ 14 h 35"/>
                <a:gd name="T46" fmla="*/ 36 w 36"/>
                <a:gd name="T47" fmla="*/ 18 h 35"/>
                <a:gd name="T48" fmla="*/ 35 w 36"/>
                <a:gd name="T49" fmla="*/ 23 h 35"/>
                <a:gd name="T50" fmla="*/ 34 w 36"/>
                <a:gd name="T51" fmla="*/ 27 h 35"/>
                <a:gd name="T52" fmla="*/ 31 w 36"/>
                <a:gd name="T53" fmla="*/ 31 h 35"/>
                <a:gd name="T54" fmla="*/ 27 w 36"/>
                <a:gd name="T55" fmla="*/ 34 h 35"/>
                <a:gd name="T56" fmla="*/ 23 w 36"/>
                <a:gd name="T57" fmla="*/ 35 h 35"/>
                <a:gd name="T58" fmla="*/ 19 w 36"/>
                <a:gd name="T59" fmla="*/ 35 h 35"/>
                <a:gd name="T60" fmla="*/ 14 w 36"/>
                <a:gd name="T61" fmla="*/ 35 h 35"/>
                <a:gd name="T62" fmla="*/ 10 w 36"/>
                <a:gd name="T63" fmla="*/ 34 h 35"/>
                <a:gd name="T64" fmla="*/ 6 w 36"/>
                <a:gd name="T65" fmla="*/ 31 h 35"/>
                <a:gd name="T66" fmla="*/ 3 w 36"/>
                <a:gd name="T67" fmla="*/ 27 h 35"/>
                <a:gd name="T68" fmla="*/ 2 w 36"/>
                <a:gd name="T69" fmla="*/ 23 h 35"/>
                <a:gd name="T70" fmla="*/ 0 w 36"/>
                <a:gd name="T71" fmla="*/ 18 h 35"/>
                <a:gd name="T72" fmla="*/ 2 w 36"/>
                <a:gd name="T73" fmla="*/ 14 h 35"/>
                <a:gd name="T74" fmla="*/ 3 w 36"/>
                <a:gd name="T75" fmla="*/ 10 h 35"/>
                <a:gd name="T76" fmla="*/ 6 w 36"/>
                <a:gd name="T77" fmla="*/ 6 h 35"/>
                <a:gd name="T78" fmla="*/ 10 w 36"/>
                <a:gd name="T79" fmla="*/ 3 h 35"/>
                <a:gd name="T80" fmla="*/ 14 w 36"/>
                <a:gd name="T81" fmla="*/ 2 h 35"/>
                <a:gd name="T82" fmla="*/ 19 w 36"/>
                <a:gd name="T8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 h="35">
                  <a:moveTo>
                    <a:pt x="19" y="7"/>
                  </a:moveTo>
                  <a:lnTo>
                    <a:pt x="14" y="8"/>
                  </a:lnTo>
                  <a:lnTo>
                    <a:pt x="11" y="10"/>
                  </a:lnTo>
                  <a:lnTo>
                    <a:pt x="8" y="14"/>
                  </a:lnTo>
                  <a:lnTo>
                    <a:pt x="7" y="18"/>
                  </a:lnTo>
                  <a:lnTo>
                    <a:pt x="8" y="23"/>
                  </a:lnTo>
                  <a:lnTo>
                    <a:pt x="11" y="26"/>
                  </a:lnTo>
                  <a:lnTo>
                    <a:pt x="14" y="28"/>
                  </a:lnTo>
                  <a:lnTo>
                    <a:pt x="19" y="30"/>
                  </a:lnTo>
                  <a:lnTo>
                    <a:pt x="23" y="28"/>
                  </a:lnTo>
                  <a:lnTo>
                    <a:pt x="26" y="26"/>
                  </a:lnTo>
                  <a:lnTo>
                    <a:pt x="28" y="23"/>
                  </a:lnTo>
                  <a:lnTo>
                    <a:pt x="30" y="18"/>
                  </a:lnTo>
                  <a:lnTo>
                    <a:pt x="28" y="14"/>
                  </a:lnTo>
                  <a:lnTo>
                    <a:pt x="26" y="10"/>
                  </a:lnTo>
                  <a:lnTo>
                    <a:pt x="23" y="8"/>
                  </a:lnTo>
                  <a:lnTo>
                    <a:pt x="19" y="7"/>
                  </a:lnTo>
                  <a:close/>
                  <a:moveTo>
                    <a:pt x="19" y="0"/>
                  </a:moveTo>
                  <a:lnTo>
                    <a:pt x="23" y="2"/>
                  </a:lnTo>
                  <a:lnTo>
                    <a:pt x="27" y="3"/>
                  </a:lnTo>
                  <a:lnTo>
                    <a:pt x="31" y="6"/>
                  </a:lnTo>
                  <a:lnTo>
                    <a:pt x="34" y="10"/>
                  </a:lnTo>
                  <a:lnTo>
                    <a:pt x="35" y="14"/>
                  </a:lnTo>
                  <a:lnTo>
                    <a:pt x="36" y="18"/>
                  </a:lnTo>
                  <a:lnTo>
                    <a:pt x="35" y="23"/>
                  </a:lnTo>
                  <a:lnTo>
                    <a:pt x="34" y="27"/>
                  </a:lnTo>
                  <a:lnTo>
                    <a:pt x="31" y="31"/>
                  </a:lnTo>
                  <a:lnTo>
                    <a:pt x="27" y="34"/>
                  </a:lnTo>
                  <a:lnTo>
                    <a:pt x="23" y="35"/>
                  </a:lnTo>
                  <a:lnTo>
                    <a:pt x="19" y="35"/>
                  </a:lnTo>
                  <a:lnTo>
                    <a:pt x="14" y="35"/>
                  </a:lnTo>
                  <a:lnTo>
                    <a:pt x="10" y="34"/>
                  </a:lnTo>
                  <a:lnTo>
                    <a:pt x="6" y="31"/>
                  </a:lnTo>
                  <a:lnTo>
                    <a:pt x="3" y="27"/>
                  </a:lnTo>
                  <a:lnTo>
                    <a:pt x="2" y="23"/>
                  </a:lnTo>
                  <a:lnTo>
                    <a:pt x="0" y="18"/>
                  </a:lnTo>
                  <a:lnTo>
                    <a:pt x="2" y="14"/>
                  </a:lnTo>
                  <a:lnTo>
                    <a:pt x="3" y="10"/>
                  </a:lnTo>
                  <a:lnTo>
                    <a:pt x="6" y="6"/>
                  </a:lnTo>
                  <a:lnTo>
                    <a:pt x="10" y="3"/>
                  </a:lnTo>
                  <a:lnTo>
                    <a:pt x="14" y="2"/>
                  </a:lnTo>
                  <a:lnTo>
                    <a:pt x="19" y="0"/>
                  </a:lnTo>
                  <a:close/>
                </a:path>
              </a:pathLst>
            </a:custGeom>
            <a:grpFill/>
            <a:ln w="0">
              <a:noFill/>
              <a:prstDash val="solid"/>
              <a:round/>
              <a:headEnd/>
              <a:tailEnd/>
            </a:ln>
          </p:spPr>
          <p:txBody>
            <a:bodyPr vert="horz" wrap="square" lIns="93247" tIns="46623" rIns="93247" bIns="46623" numCol="1" anchor="t" anchorCtr="0" compatLnSpc="1">
              <a:prstTxWarp prst="textNoShape">
                <a:avLst/>
              </a:prstTxWarp>
            </a:bodyPr>
            <a:lstStyle/>
            <a:p>
              <a:pPr marL="0" marR="0" lvl="0" indent="0" defTabSz="113214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37" name="Freeform 292"/>
            <p:cNvSpPr>
              <a:spLocks/>
            </p:cNvSpPr>
            <p:nvPr/>
          </p:nvSpPr>
          <p:spPr bwMode="auto">
            <a:xfrm>
              <a:off x="4386263" y="4384675"/>
              <a:ext cx="182563" cy="90488"/>
            </a:xfrm>
            <a:custGeom>
              <a:avLst/>
              <a:gdLst>
                <a:gd name="T0" fmla="*/ 35 w 115"/>
                <a:gd name="T1" fmla="*/ 0 h 57"/>
                <a:gd name="T2" fmla="*/ 82 w 115"/>
                <a:gd name="T3" fmla="*/ 0 h 57"/>
                <a:gd name="T4" fmla="*/ 87 w 115"/>
                <a:gd name="T5" fmla="*/ 0 h 57"/>
                <a:gd name="T6" fmla="*/ 94 w 115"/>
                <a:gd name="T7" fmla="*/ 2 h 57"/>
                <a:gd name="T8" fmla="*/ 98 w 115"/>
                <a:gd name="T9" fmla="*/ 3 h 57"/>
                <a:gd name="T10" fmla="*/ 102 w 115"/>
                <a:gd name="T11" fmla="*/ 4 h 57"/>
                <a:gd name="T12" fmla="*/ 105 w 115"/>
                <a:gd name="T13" fmla="*/ 7 h 57"/>
                <a:gd name="T14" fmla="*/ 109 w 115"/>
                <a:gd name="T15" fmla="*/ 12 h 57"/>
                <a:gd name="T16" fmla="*/ 110 w 115"/>
                <a:gd name="T17" fmla="*/ 15 h 57"/>
                <a:gd name="T18" fmla="*/ 111 w 115"/>
                <a:gd name="T19" fmla="*/ 18 h 57"/>
                <a:gd name="T20" fmla="*/ 111 w 115"/>
                <a:gd name="T21" fmla="*/ 19 h 57"/>
                <a:gd name="T22" fmla="*/ 111 w 115"/>
                <a:gd name="T23" fmla="*/ 19 h 57"/>
                <a:gd name="T24" fmla="*/ 113 w 115"/>
                <a:gd name="T25" fmla="*/ 31 h 57"/>
                <a:gd name="T26" fmla="*/ 115 w 115"/>
                <a:gd name="T27" fmla="*/ 57 h 57"/>
                <a:gd name="T28" fmla="*/ 0 w 115"/>
                <a:gd name="T29" fmla="*/ 57 h 57"/>
                <a:gd name="T30" fmla="*/ 4 w 115"/>
                <a:gd name="T31" fmla="*/ 31 h 57"/>
                <a:gd name="T32" fmla="*/ 6 w 115"/>
                <a:gd name="T33" fmla="*/ 19 h 57"/>
                <a:gd name="T34" fmla="*/ 6 w 115"/>
                <a:gd name="T35" fmla="*/ 19 h 57"/>
                <a:gd name="T36" fmla="*/ 6 w 115"/>
                <a:gd name="T37" fmla="*/ 18 h 57"/>
                <a:gd name="T38" fmla="*/ 7 w 115"/>
                <a:gd name="T39" fmla="*/ 15 h 57"/>
                <a:gd name="T40" fmla="*/ 8 w 115"/>
                <a:gd name="T41" fmla="*/ 12 h 57"/>
                <a:gd name="T42" fmla="*/ 12 w 115"/>
                <a:gd name="T43" fmla="*/ 7 h 57"/>
                <a:gd name="T44" fmla="*/ 15 w 115"/>
                <a:gd name="T45" fmla="*/ 4 h 57"/>
                <a:gd name="T46" fmla="*/ 19 w 115"/>
                <a:gd name="T47" fmla="*/ 3 h 57"/>
                <a:gd name="T48" fmla="*/ 23 w 115"/>
                <a:gd name="T49" fmla="*/ 2 h 57"/>
                <a:gd name="T50" fmla="*/ 30 w 115"/>
                <a:gd name="T51" fmla="*/ 0 h 57"/>
                <a:gd name="T52" fmla="*/ 35 w 115"/>
                <a:gd name="T5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5" h="57">
                  <a:moveTo>
                    <a:pt x="35" y="0"/>
                  </a:moveTo>
                  <a:lnTo>
                    <a:pt x="82" y="0"/>
                  </a:lnTo>
                  <a:lnTo>
                    <a:pt x="87" y="0"/>
                  </a:lnTo>
                  <a:lnTo>
                    <a:pt x="94" y="2"/>
                  </a:lnTo>
                  <a:lnTo>
                    <a:pt x="98" y="3"/>
                  </a:lnTo>
                  <a:lnTo>
                    <a:pt x="102" y="4"/>
                  </a:lnTo>
                  <a:lnTo>
                    <a:pt x="105" y="7"/>
                  </a:lnTo>
                  <a:lnTo>
                    <a:pt x="109" y="12"/>
                  </a:lnTo>
                  <a:lnTo>
                    <a:pt x="110" y="15"/>
                  </a:lnTo>
                  <a:lnTo>
                    <a:pt x="111" y="18"/>
                  </a:lnTo>
                  <a:lnTo>
                    <a:pt x="111" y="19"/>
                  </a:lnTo>
                  <a:lnTo>
                    <a:pt x="111" y="19"/>
                  </a:lnTo>
                  <a:lnTo>
                    <a:pt x="113" y="31"/>
                  </a:lnTo>
                  <a:lnTo>
                    <a:pt x="115" y="57"/>
                  </a:lnTo>
                  <a:lnTo>
                    <a:pt x="0" y="57"/>
                  </a:lnTo>
                  <a:lnTo>
                    <a:pt x="4" y="31"/>
                  </a:lnTo>
                  <a:lnTo>
                    <a:pt x="6" y="19"/>
                  </a:lnTo>
                  <a:lnTo>
                    <a:pt x="6" y="19"/>
                  </a:lnTo>
                  <a:lnTo>
                    <a:pt x="6" y="18"/>
                  </a:lnTo>
                  <a:lnTo>
                    <a:pt x="7" y="15"/>
                  </a:lnTo>
                  <a:lnTo>
                    <a:pt x="8" y="12"/>
                  </a:lnTo>
                  <a:lnTo>
                    <a:pt x="12" y="7"/>
                  </a:lnTo>
                  <a:lnTo>
                    <a:pt x="15" y="4"/>
                  </a:lnTo>
                  <a:lnTo>
                    <a:pt x="19" y="3"/>
                  </a:lnTo>
                  <a:lnTo>
                    <a:pt x="23" y="2"/>
                  </a:lnTo>
                  <a:lnTo>
                    <a:pt x="30" y="0"/>
                  </a:lnTo>
                  <a:lnTo>
                    <a:pt x="35" y="0"/>
                  </a:lnTo>
                  <a:close/>
                </a:path>
              </a:pathLst>
            </a:custGeom>
            <a:grpFill/>
            <a:ln w="0">
              <a:noFill/>
              <a:prstDash val="solid"/>
              <a:round/>
              <a:headEnd/>
              <a:tailEnd/>
            </a:ln>
          </p:spPr>
          <p:txBody>
            <a:bodyPr vert="horz" wrap="square" lIns="93247" tIns="46623" rIns="93247" bIns="46623" numCol="1" anchor="t" anchorCtr="0" compatLnSpc="1">
              <a:prstTxWarp prst="textNoShape">
                <a:avLst/>
              </a:prstTxWarp>
            </a:bodyPr>
            <a:lstStyle/>
            <a:p>
              <a:pPr marL="0" marR="0" lvl="0" indent="0" defTabSz="113214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nvGrpSpPr>
          <p:cNvPr id="38" name="Group 37"/>
          <p:cNvGrpSpPr/>
          <p:nvPr/>
        </p:nvGrpSpPr>
        <p:grpSpPr>
          <a:xfrm>
            <a:off x="2718485" y="2262674"/>
            <a:ext cx="381728" cy="298665"/>
            <a:chOff x="3706813" y="5557838"/>
            <a:chExt cx="474663" cy="455612"/>
          </a:xfrm>
          <a:solidFill>
            <a:schemeClr val="bg1"/>
          </a:solidFill>
        </p:grpSpPr>
        <p:sp>
          <p:nvSpPr>
            <p:cNvPr id="39" name="Freeform 304"/>
            <p:cNvSpPr>
              <a:spLocks noEditPoints="1"/>
            </p:cNvSpPr>
            <p:nvPr/>
          </p:nvSpPr>
          <p:spPr bwMode="auto">
            <a:xfrm>
              <a:off x="3706813" y="5557838"/>
              <a:ext cx="474663" cy="315913"/>
            </a:xfrm>
            <a:custGeom>
              <a:avLst/>
              <a:gdLst>
                <a:gd name="T0" fmla="*/ 59 w 299"/>
                <a:gd name="T1" fmla="*/ 168 h 199"/>
                <a:gd name="T2" fmla="*/ 224 w 299"/>
                <a:gd name="T3" fmla="*/ 192 h 199"/>
                <a:gd name="T4" fmla="*/ 240 w 299"/>
                <a:gd name="T5" fmla="*/ 168 h 199"/>
                <a:gd name="T6" fmla="*/ 173 w 299"/>
                <a:gd name="T7" fmla="*/ 148 h 199"/>
                <a:gd name="T8" fmla="*/ 129 w 299"/>
                <a:gd name="T9" fmla="*/ 148 h 199"/>
                <a:gd name="T10" fmla="*/ 227 w 299"/>
                <a:gd name="T11" fmla="*/ 129 h 199"/>
                <a:gd name="T12" fmla="*/ 125 w 299"/>
                <a:gd name="T13" fmla="*/ 141 h 199"/>
                <a:gd name="T14" fmla="*/ 61 w 299"/>
                <a:gd name="T15" fmla="*/ 117 h 199"/>
                <a:gd name="T16" fmla="*/ 236 w 299"/>
                <a:gd name="T17" fmla="*/ 93 h 199"/>
                <a:gd name="T18" fmla="*/ 242 w 299"/>
                <a:gd name="T19" fmla="*/ 96 h 199"/>
                <a:gd name="T20" fmla="*/ 156 w 299"/>
                <a:gd name="T21" fmla="*/ 96 h 199"/>
                <a:gd name="T22" fmla="*/ 41 w 299"/>
                <a:gd name="T23" fmla="*/ 65 h 199"/>
                <a:gd name="T24" fmla="*/ 41 w 299"/>
                <a:gd name="T25" fmla="*/ 87 h 199"/>
                <a:gd name="T26" fmla="*/ 63 w 299"/>
                <a:gd name="T27" fmla="*/ 87 h 199"/>
                <a:gd name="T28" fmla="*/ 63 w 299"/>
                <a:gd name="T29" fmla="*/ 65 h 199"/>
                <a:gd name="T30" fmla="*/ 61 w 299"/>
                <a:gd name="T31" fmla="*/ 76 h 199"/>
                <a:gd name="T32" fmla="*/ 45 w 299"/>
                <a:gd name="T33" fmla="*/ 81 h 199"/>
                <a:gd name="T34" fmla="*/ 49 w 299"/>
                <a:gd name="T35" fmla="*/ 61 h 199"/>
                <a:gd name="T36" fmla="*/ 232 w 299"/>
                <a:gd name="T37" fmla="*/ 76 h 199"/>
                <a:gd name="T38" fmla="*/ 247 w 299"/>
                <a:gd name="T39" fmla="*/ 91 h 199"/>
                <a:gd name="T40" fmla="*/ 262 w 299"/>
                <a:gd name="T41" fmla="*/ 76 h 199"/>
                <a:gd name="T42" fmla="*/ 250 w 299"/>
                <a:gd name="T43" fmla="*/ 68 h 199"/>
                <a:gd name="T44" fmla="*/ 250 w 299"/>
                <a:gd name="T45" fmla="*/ 84 h 199"/>
                <a:gd name="T46" fmla="*/ 239 w 299"/>
                <a:gd name="T47" fmla="*/ 72 h 199"/>
                <a:gd name="T48" fmla="*/ 141 w 299"/>
                <a:gd name="T49" fmla="*/ 65 h 199"/>
                <a:gd name="T50" fmla="*/ 141 w 299"/>
                <a:gd name="T51" fmla="*/ 85 h 199"/>
                <a:gd name="T52" fmla="*/ 161 w 299"/>
                <a:gd name="T53" fmla="*/ 85 h 199"/>
                <a:gd name="T54" fmla="*/ 161 w 299"/>
                <a:gd name="T55" fmla="*/ 65 h 199"/>
                <a:gd name="T56" fmla="*/ 160 w 299"/>
                <a:gd name="T57" fmla="*/ 76 h 199"/>
                <a:gd name="T58" fmla="*/ 145 w 299"/>
                <a:gd name="T59" fmla="*/ 81 h 199"/>
                <a:gd name="T60" fmla="*/ 148 w 299"/>
                <a:gd name="T61" fmla="*/ 61 h 199"/>
                <a:gd name="T62" fmla="*/ 169 w 299"/>
                <a:gd name="T63" fmla="*/ 65 h 199"/>
                <a:gd name="T64" fmla="*/ 165 w 299"/>
                <a:gd name="T65" fmla="*/ 91 h 199"/>
                <a:gd name="T66" fmla="*/ 231 w 299"/>
                <a:gd name="T67" fmla="*/ 117 h 199"/>
                <a:gd name="T68" fmla="*/ 225 w 299"/>
                <a:gd name="T69" fmla="*/ 76 h 199"/>
                <a:gd name="T70" fmla="*/ 244 w 299"/>
                <a:gd name="T71" fmla="*/ 55 h 199"/>
                <a:gd name="T72" fmla="*/ 63 w 299"/>
                <a:gd name="T73" fmla="*/ 59 h 199"/>
                <a:gd name="T74" fmla="*/ 69 w 299"/>
                <a:gd name="T75" fmla="*/ 85 h 199"/>
                <a:gd name="T76" fmla="*/ 101 w 299"/>
                <a:gd name="T77" fmla="*/ 159 h 199"/>
                <a:gd name="T78" fmla="*/ 133 w 299"/>
                <a:gd name="T79" fmla="*/ 85 h 199"/>
                <a:gd name="T80" fmla="*/ 140 w 299"/>
                <a:gd name="T81" fmla="*/ 59 h 199"/>
                <a:gd name="T82" fmla="*/ 155 w 299"/>
                <a:gd name="T83" fmla="*/ 34 h 199"/>
                <a:gd name="T84" fmla="*/ 148 w 299"/>
                <a:gd name="T85" fmla="*/ 34 h 199"/>
                <a:gd name="T86" fmla="*/ 255 w 299"/>
                <a:gd name="T87" fmla="*/ 0 h 199"/>
                <a:gd name="T88" fmla="*/ 272 w 299"/>
                <a:gd name="T89" fmla="*/ 20 h 199"/>
                <a:gd name="T90" fmla="*/ 255 w 299"/>
                <a:gd name="T91" fmla="*/ 40 h 199"/>
                <a:gd name="T92" fmla="*/ 258 w 299"/>
                <a:gd name="T93" fmla="*/ 59 h 199"/>
                <a:gd name="T94" fmla="*/ 264 w 299"/>
                <a:gd name="T95" fmla="*/ 85 h 199"/>
                <a:gd name="T96" fmla="*/ 299 w 299"/>
                <a:gd name="T97" fmla="*/ 163 h 199"/>
                <a:gd name="T98" fmla="*/ 219 w 299"/>
                <a:gd name="T99" fmla="*/ 197 h 199"/>
                <a:gd name="T100" fmla="*/ 193 w 299"/>
                <a:gd name="T101" fmla="*/ 180 h 199"/>
                <a:gd name="T102" fmla="*/ 123 w 299"/>
                <a:gd name="T103" fmla="*/ 144 h 199"/>
                <a:gd name="T104" fmla="*/ 84 w 299"/>
                <a:gd name="T105" fmla="*/ 175 h 199"/>
                <a:gd name="T106" fmla="*/ 13 w 299"/>
                <a:gd name="T107" fmla="*/ 163 h 199"/>
                <a:gd name="T108" fmla="*/ 36 w 299"/>
                <a:gd name="T109" fmla="*/ 91 h 199"/>
                <a:gd name="T110" fmla="*/ 32 w 299"/>
                <a:gd name="T111" fmla="*/ 71 h 199"/>
                <a:gd name="T112" fmla="*/ 49 w 299"/>
                <a:gd name="T113" fmla="*/ 40 h 199"/>
                <a:gd name="T114" fmla="*/ 32 w 299"/>
                <a:gd name="T115" fmla="*/ 24 h 199"/>
                <a:gd name="T116" fmla="*/ 43 w 299"/>
                <a:gd name="T117" fmla="*/ 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9" h="199">
                  <a:moveTo>
                    <a:pt x="29" y="148"/>
                  </a:moveTo>
                  <a:lnTo>
                    <a:pt x="29" y="192"/>
                  </a:lnTo>
                  <a:lnTo>
                    <a:pt x="75" y="192"/>
                  </a:lnTo>
                  <a:lnTo>
                    <a:pt x="75" y="148"/>
                  </a:lnTo>
                  <a:lnTo>
                    <a:pt x="59" y="148"/>
                  </a:lnTo>
                  <a:lnTo>
                    <a:pt x="59" y="168"/>
                  </a:lnTo>
                  <a:lnTo>
                    <a:pt x="52" y="160"/>
                  </a:lnTo>
                  <a:lnTo>
                    <a:pt x="45" y="168"/>
                  </a:lnTo>
                  <a:lnTo>
                    <a:pt x="45" y="148"/>
                  </a:lnTo>
                  <a:lnTo>
                    <a:pt x="29" y="148"/>
                  </a:lnTo>
                  <a:close/>
                  <a:moveTo>
                    <a:pt x="224" y="148"/>
                  </a:moveTo>
                  <a:lnTo>
                    <a:pt x="224" y="192"/>
                  </a:lnTo>
                  <a:lnTo>
                    <a:pt x="268" y="192"/>
                  </a:lnTo>
                  <a:lnTo>
                    <a:pt x="268" y="148"/>
                  </a:lnTo>
                  <a:lnTo>
                    <a:pt x="254" y="148"/>
                  </a:lnTo>
                  <a:lnTo>
                    <a:pt x="254" y="168"/>
                  </a:lnTo>
                  <a:lnTo>
                    <a:pt x="247" y="160"/>
                  </a:lnTo>
                  <a:lnTo>
                    <a:pt x="240" y="168"/>
                  </a:lnTo>
                  <a:lnTo>
                    <a:pt x="240" y="148"/>
                  </a:lnTo>
                  <a:lnTo>
                    <a:pt x="224" y="148"/>
                  </a:lnTo>
                  <a:close/>
                  <a:moveTo>
                    <a:pt x="129" y="148"/>
                  </a:moveTo>
                  <a:lnTo>
                    <a:pt x="129" y="192"/>
                  </a:lnTo>
                  <a:lnTo>
                    <a:pt x="173" y="192"/>
                  </a:lnTo>
                  <a:lnTo>
                    <a:pt x="173" y="148"/>
                  </a:lnTo>
                  <a:lnTo>
                    <a:pt x="157" y="148"/>
                  </a:lnTo>
                  <a:lnTo>
                    <a:pt x="157" y="168"/>
                  </a:lnTo>
                  <a:lnTo>
                    <a:pt x="151" y="160"/>
                  </a:lnTo>
                  <a:lnTo>
                    <a:pt x="145" y="168"/>
                  </a:lnTo>
                  <a:lnTo>
                    <a:pt x="145" y="148"/>
                  </a:lnTo>
                  <a:lnTo>
                    <a:pt x="129" y="148"/>
                  </a:lnTo>
                  <a:close/>
                  <a:moveTo>
                    <a:pt x="33" y="129"/>
                  </a:moveTo>
                  <a:lnTo>
                    <a:pt x="25" y="141"/>
                  </a:lnTo>
                  <a:lnTo>
                    <a:pt x="79" y="141"/>
                  </a:lnTo>
                  <a:lnTo>
                    <a:pt x="71" y="129"/>
                  </a:lnTo>
                  <a:lnTo>
                    <a:pt x="33" y="129"/>
                  </a:lnTo>
                  <a:close/>
                  <a:moveTo>
                    <a:pt x="227" y="129"/>
                  </a:moveTo>
                  <a:lnTo>
                    <a:pt x="220" y="141"/>
                  </a:lnTo>
                  <a:lnTo>
                    <a:pt x="274" y="141"/>
                  </a:lnTo>
                  <a:lnTo>
                    <a:pt x="266" y="129"/>
                  </a:lnTo>
                  <a:lnTo>
                    <a:pt x="227" y="129"/>
                  </a:lnTo>
                  <a:close/>
                  <a:moveTo>
                    <a:pt x="132" y="129"/>
                  </a:moveTo>
                  <a:lnTo>
                    <a:pt x="125" y="141"/>
                  </a:lnTo>
                  <a:lnTo>
                    <a:pt x="177" y="141"/>
                  </a:lnTo>
                  <a:lnTo>
                    <a:pt x="171" y="129"/>
                  </a:lnTo>
                  <a:lnTo>
                    <a:pt x="132" y="129"/>
                  </a:lnTo>
                  <a:close/>
                  <a:moveTo>
                    <a:pt x="43" y="93"/>
                  </a:moveTo>
                  <a:lnTo>
                    <a:pt x="43" y="117"/>
                  </a:lnTo>
                  <a:lnTo>
                    <a:pt x="61" y="117"/>
                  </a:lnTo>
                  <a:lnTo>
                    <a:pt x="61" y="93"/>
                  </a:lnTo>
                  <a:lnTo>
                    <a:pt x="57" y="96"/>
                  </a:lnTo>
                  <a:lnTo>
                    <a:pt x="52" y="96"/>
                  </a:lnTo>
                  <a:lnTo>
                    <a:pt x="47" y="96"/>
                  </a:lnTo>
                  <a:lnTo>
                    <a:pt x="43" y="93"/>
                  </a:lnTo>
                  <a:close/>
                  <a:moveTo>
                    <a:pt x="236" y="93"/>
                  </a:moveTo>
                  <a:lnTo>
                    <a:pt x="236" y="117"/>
                  </a:lnTo>
                  <a:lnTo>
                    <a:pt x="256" y="117"/>
                  </a:lnTo>
                  <a:lnTo>
                    <a:pt x="256" y="93"/>
                  </a:lnTo>
                  <a:lnTo>
                    <a:pt x="251" y="96"/>
                  </a:lnTo>
                  <a:lnTo>
                    <a:pt x="247" y="96"/>
                  </a:lnTo>
                  <a:lnTo>
                    <a:pt x="242" y="96"/>
                  </a:lnTo>
                  <a:lnTo>
                    <a:pt x="236" y="93"/>
                  </a:lnTo>
                  <a:close/>
                  <a:moveTo>
                    <a:pt x="141" y="93"/>
                  </a:moveTo>
                  <a:lnTo>
                    <a:pt x="141" y="117"/>
                  </a:lnTo>
                  <a:lnTo>
                    <a:pt x="161" y="117"/>
                  </a:lnTo>
                  <a:lnTo>
                    <a:pt x="161" y="93"/>
                  </a:lnTo>
                  <a:lnTo>
                    <a:pt x="156" y="96"/>
                  </a:lnTo>
                  <a:lnTo>
                    <a:pt x="151" y="96"/>
                  </a:lnTo>
                  <a:lnTo>
                    <a:pt x="147" y="96"/>
                  </a:lnTo>
                  <a:lnTo>
                    <a:pt x="141" y="93"/>
                  </a:lnTo>
                  <a:close/>
                  <a:moveTo>
                    <a:pt x="49" y="61"/>
                  </a:moveTo>
                  <a:lnTo>
                    <a:pt x="45" y="63"/>
                  </a:lnTo>
                  <a:lnTo>
                    <a:pt x="41" y="65"/>
                  </a:lnTo>
                  <a:lnTo>
                    <a:pt x="39" y="68"/>
                  </a:lnTo>
                  <a:lnTo>
                    <a:pt x="37" y="72"/>
                  </a:lnTo>
                  <a:lnTo>
                    <a:pt x="37" y="76"/>
                  </a:lnTo>
                  <a:lnTo>
                    <a:pt x="37" y="80"/>
                  </a:lnTo>
                  <a:lnTo>
                    <a:pt x="39" y="83"/>
                  </a:lnTo>
                  <a:lnTo>
                    <a:pt x="41" y="87"/>
                  </a:lnTo>
                  <a:lnTo>
                    <a:pt x="44" y="88"/>
                  </a:lnTo>
                  <a:lnTo>
                    <a:pt x="48" y="89"/>
                  </a:lnTo>
                  <a:lnTo>
                    <a:pt x="52" y="91"/>
                  </a:lnTo>
                  <a:lnTo>
                    <a:pt x="56" y="89"/>
                  </a:lnTo>
                  <a:lnTo>
                    <a:pt x="60" y="88"/>
                  </a:lnTo>
                  <a:lnTo>
                    <a:pt x="63" y="87"/>
                  </a:lnTo>
                  <a:lnTo>
                    <a:pt x="65" y="83"/>
                  </a:lnTo>
                  <a:lnTo>
                    <a:pt x="67" y="80"/>
                  </a:lnTo>
                  <a:lnTo>
                    <a:pt x="67" y="76"/>
                  </a:lnTo>
                  <a:lnTo>
                    <a:pt x="67" y="72"/>
                  </a:lnTo>
                  <a:lnTo>
                    <a:pt x="65" y="68"/>
                  </a:lnTo>
                  <a:lnTo>
                    <a:pt x="63" y="65"/>
                  </a:lnTo>
                  <a:lnTo>
                    <a:pt x="59" y="63"/>
                  </a:lnTo>
                  <a:lnTo>
                    <a:pt x="55" y="61"/>
                  </a:lnTo>
                  <a:lnTo>
                    <a:pt x="55" y="68"/>
                  </a:lnTo>
                  <a:lnTo>
                    <a:pt x="57" y="69"/>
                  </a:lnTo>
                  <a:lnTo>
                    <a:pt x="60" y="72"/>
                  </a:lnTo>
                  <a:lnTo>
                    <a:pt x="61" y="76"/>
                  </a:lnTo>
                  <a:lnTo>
                    <a:pt x="60" y="79"/>
                  </a:lnTo>
                  <a:lnTo>
                    <a:pt x="59" y="81"/>
                  </a:lnTo>
                  <a:lnTo>
                    <a:pt x="56" y="84"/>
                  </a:lnTo>
                  <a:lnTo>
                    <a:pt x="52" y="84"/>
                  </a:lnTo>
                  <a:lnTo>
                    <a:pt x="48" y="84"/>
                  </a:lnTo>
                  <a:lnTo>
                    <a:pt x="45" y="81"/>
                  </a:lnTo>
                  <a:lnTo>
                    <a:pt x="44" y="79"/>
                  </a:lnTo>
                  <a:lnTo>
                    <a:pt x="43" y="76"/>
                  </a:lnTo>
                  <a:lnTo>
                    <a:pt x="44" y="72"/>
                  </a:lnTo>
                  <a:lnTo>
                    <a:pt x="47" y="69"/>
                  </a:lnTo>
                  <a:lnTo>
                    <a:pt x="49" y="68"/>
                  </a:lnTo>
                  <a:lnTo>
                    <a:pt x="49" y="61"/>
                  </a:lnTo>
                  <a:close/>
                  <a:moveTo>
                    <a:pt x="244" y="61"/>
                  </a:moveTo>
                  <a:lnTo>
                    <a:pt x="240" y="63"/>
                  </a:lnTo>
                  <a:lnTo>
                    <a:pt x="236" y="65"/>
                  </a:lnTo>
                  <a:lnTo>
                    <a:pt x="233" y="68"/>
                  </a:lnTo>
                  <a:lnTo>
                    <a:pt x="232" y="72"/>
                  </a:lnTo>
                  <a:lnTo>
                    <a:pt x="232" y="76"/>
                  </a:lnTo>
                  <a:lnTo>
                    <a:pt x="232" y="79"/>
                  </a:lnTo>
                  <a:lnTo>
                    <a:pt x="233" y="83"/>
                  </a:lnTo>
                  <a:lnTo>
                    <a:pt x="236" y="85"/>
                  </a:lnTo>
                  <a:lnTo>
                    <a:pt x="239" y="88"/>
                  </a:lnTo>
                  <a:lnTo>
                    <a:pt x="243" y="89"/>
                  </a:lnTo>
                  <a:lnTo>
                    <a:pt x="247" y="91"/>
                  </a:lnTo>
                  <a:lnTo>
                    <a:pt x="251" y="89"/>
                  </a:lnTo>
                  <a:lnTo>
                    <a:pt x="254" y="88"/>
                  </a:lnTo>
                  <a:lnTo>
                    <a:pt x="258" y="85"/>
                  </a:lnTo>
                  <a:lnTo>
                    <a:pt x="259" y="83"/>
                  </a:lnTo>
                  <a:lnTo>
                    <a:pt x="260" y="79"/>
                  </a:lnTo>
                  <a:lnTo>
                    <a:pt x="262" y="76"/>
                  </a:lnTo>
                  <a:lnTo>
                    <a:pt x="260" y="72"/>
                  </a:lnTo>
                  <a:lnTo>
                    <a:pt x="259" y="68"/>
                  </a:lnTo>
                  <a:lnTo>
                    <a:pt x="258" y="65"/>
                  </a:lnTo>
                  <a:lnTo>
                    <a:pt x="254" y="63"/>
                  </a:lnTo>
                  <a:lnTo>
                    <a:pt x="250" y="61"/>
                  </a:lnTo>
                  <a:lnTo>
                    <a:pt x="250" y="68"/>
                  </a:lnTo>
                  <a:lnTo>
                    <a:pt x="252" y="69"/>
                  </a:lnTo>
                  <a:lnTo>
                    <a:pt x="255" y="72"/>
                  </a:lnTo>
                  <a:lnTo>
                    <a:pt x="255" y="76"/>
                  </a:lnTo>
                  <a:lnTo>
                    <a:pt x="255" y="79"/>
                  </a:lnTo>
                  <a:lnTo>
                    <a:pt x="252" y="81"/>
                  </a:lnTo>
                  <a:lnTo>
                    <a:pt x="250" y="84"/>
                  </a:lnTo>
                  <a:lnTo>
                    <a:pt x="247" y="84"/>
                  </a:lnTo>
                  <a:lnTo>
                    <a:pt x="243" y="84"/>
                  </a:lnTo>
                  <a:lnTo>
                    <a:pt x="240" y="81"/>
                  </a:lnTo>
                  <a:lnTo>
                    <a:pt x="239" y="79"/>
                  </a:lnTo>
                  <a:lnTo>
                    <a:pt x="238" y="76"/>
                  </a:lnTo>
                  <a:lnTo>
                    <a:pt x="239" y="72"/>
                  </a:lnTo>
                  <a:lnTo>
                    <a:pt x="240" y="69"/>
                  </a:lnTo>
                  <a:lnTo>
                    <a:pt x="244" y="68"/>
                  </a:lnTo>
                  <a:lnTo>
                    <a:pt x="244" y="61"/>
                  </a:lnTo>
                  <a:close/>
                  <a:moveTo>
                    <a:pt x="148" y="61"/>
                  </a:moveTo>
                  <a:lnTo>
                    <a:pt x="144" y="63"/>
                  </a:lnTo>
                  <a:lnTo>
                    <a:pt x="141" y="65"/>
                  </a:lnTo>
                  <a:lnTo>
                    <a:pt x="139" y="68"/>
                  </a:lnTo>
                  <a:lnTo>
                    <a:pt x="137" y="72"/>
                  </a:lnTo>
                  <a:lnTo>
                    <a:pt x="136" y="76"/>
                  </a:lnTo>
                  <a:lnTo>
                    <a:pt x="137" y="79"/>
                  </a:lnTo>
                  <a:lnTo>
                    <a:pt x="139" y="83"/>
                  </a:lnTo>
                  <a:lnTo>
                    <a:pt x="141" y="85"/>
                  </a:lnTo>
                  <a:lnTo>
                    <a:pt x="144" y="88"/>
                  </a:lnTo>
                  <a:lnTo>
                    <a:pt x="148" y="89"/>
                  </a:lnTo>
                  <a:lnTo>
                    <a:pt x="151" y="91"/>
                  </a:lnTo>
                  <a:lnTo>
                    <a:pt x="155" y="89"/>
                  </a:lnTo>
                  <a:lnTo>
                    <a:pt x="159" y="88"/>
                  </a:lnTo>
                  <a:lnTo>
                    <a:pt x="161" y="85"/>
                  </a:lnTo>
                  <a:lnTo>
                    <a:pt x="164" y="83"/>
                  </a:lnTo>
                  <a:lnTo>
                    <a:pt x="165" y="79"/>
                  </a:lnTo>
                  <a:lnTo>
                    <a:pt x="167" y="76"/>
                  </a:lnTo>
                  <a:lnTo>
                    <a:pt x="165" y="72"/>
                  </a:lnTo>
                  <a:lnTo>
                    <a:pt x="164" y="68"/>
                  </a:lnTo>
                  <a:lnTo>
                    <a:pt x="161" y="65"/>
                  </a:lnTo>
                  <a:lnTo>
                    <a:pt x="159" y="63"/>
                  </a:lnTo>
                  <a:lnTo>
                    <a:pt x="155" y="61"/>
                  </a:lnTo>
                  <a:lnTo>
                    <a:pt x="155" y="68"/>
                  </a:lnTo>
                  <a:lnTo>
                    <a:pt x="157" y="69"/>
                  </a:lnTo>
                  <a:lnTo>
                    <a:pt x="159" y="72"/>
                  </a:lnTo>
                  <a:lnTo>
                    <a:pt x="160" y="76"/>
                  </a:lnTo>
                  <a:lnTo>
                    <a:pt x="160" y="79"/>
                  </a:lnTo>
                  <a:lnTo>
                    <a:pt x="157" y="81"/>
                  </a:lnTo>
                  <a:lnTo>
                    <a:pt x="155" y="84"/>
                  </a:lnTo>
                  <a:lnTo>
                    <a:pt x="151" y="84"/>
                  </a:lnTo>
                  <a:lnTo>
                    <a:pt x="148" y="84"/>
                  </a:lnTo>
                  <a:lnTo>
                    <a:pt x="145" y="81"/>
                  </a:lnTo>
                  <a:lnTo>
                    <a:pt x="143" y="79"/>
                  </a:lnTo>
                  <a:lnTo>
                    <a:pt x="143" y="76"/>
                  </a:lnTo>
                  <a:lnTo>
                    <a:pt x="143" y="72"/>
                  </a:lnTo>
                  <a:lnTo>
                    <a:pt x="145" y="69"/>
                  </a:lnTo>
                  <a:lnTo>
                    <a:pt x="148" y="68"/>
                  </a:lnTo>
                  <a:lnTo>
                    <a:pt x="148" y="61"/>
                  </a:lnTo>
                  <a:close/>
                  <a:moveTo>
                    <a:pt x="155" y="40"/>
                  </a:moveTo>
                  <a:lnTo>
                    <a:pt x="155" y="55"/>
                  </a:lnTo>
                  <a:lnTo>
                    <a:pt x="159" y="56"/>
                  </a:lnTo>
                  <a:lnTo>
                    <a:pt x="163" y="59"/>
                  </a:lnTo>
                  <a:lnTo>
                    <a:pt x="165" y="61"/>
                  </a:lnTo>
                  <a:lnTo>
                    <a:pt x="169" y="65"/>
                  </a:lnTo>
                  <a:lnTo>
                    <a:pt x="171" y="71"/>
                  </a:lnTo>
                  <a:lnTo>
                    <a:pt x="172" y="76"/>
                  </a:lnTo>
                  <a:lnTo>
                    <a:pt x="171" y="81"/>
                  </a:lnTo>
                  <a:lnTo>
                    <a:pt x="169" y="85"/>
                  </a:lnTo>
                  <a:lnTo>
                    <a:pt x="165" y="91"/>
                  </a:lnTo>
                  <a:lnTo>
                    <a:pt x="165" y="91"/>
                  </a:lnTo>
                  <a:lnTo>
                    <a:pt x="167" y="91"/>
                  </a:lnTo>
                  <a:lnTo>
                    <a:pt x="167" y="117"/>
                  </a:lnTo>
                  <a:lnTo>
                    <a:pt x="177" y="117"/>
                  </a:lnTo>
                  <a:lnTo>
                    <a:pt x="199" y="155"/>
                  </a:lnTo>
                  <a:lnTo>
                    <a:pt x="220" y="117"/>
                  </a:lnTo>
                  <a:lnTo>
                    <a:pt x="231" y="117"/>
                  </a:lnTo>
                  <a:lnTo>
                    <a:pt x="231" y="91"/>
                  </a:lnTo>
                  <a:lnTo>
                    <a:pt x="232" y="91"/>
                  </a:lnTo>
                  <a:lnTo>
                    <a:pt x="232" y="91"/>
                  </a:lnTo>
                  <a:lnTo>
                    <a:pt x="228" y="85"/>
                  </a:lnTo>
                  <a:lnTo>
                    <a:pt x="227" y="81"/>
                  </a:lnTo>
                  <a:lnTo>
                    <a:pt x="225" y="76"/>
                  </a:lnTo>
                  <a:lnTo>
                    <a:pt x="227" y="71"/>
                  </a:lnTo>
                  <a:lnTo>
                    <a:pt x="228" y="65"/>
                  </a:lnTo>
                  <a:lnTo>
                    <a:pt x="232" y="61"/>
                  </a:lnTo>
                  <a:lnTo>
                    <a:pt x="235" y="59"/>
                  </a:lnTo>
                  <a:lnTo>
                    <a:pt x="239" y="56"/>
                  </a:lnTo>
                  <a:lnTo>
                    <a:pt x="244" y="55"/>
                  </a:lnTo>
                  <a:lnTo>
                    <a:pt x="244" y="40"/>
                  </a:lnTo>
                  <a:lnTo>
                    <a:pt x="155" y="40"/>
                  </a:lnTo>
                  <a:close/>
                  <a:moveTo>
                    <a:pt x="55" y="40"/>
                  </a:moveTo>
                  <a:lnTo>
                    <a:pt x="55" y="55"/>
                  </a:lnTo>
                  <a:lnTo>
                    <a:pt x="59" y="56"/>
                  </a:lnTo>
                  <a:lnTo>
                    <a:pt x="63" y="59"/>
                  </a:lnTo>
                  <a:lnTo>
                    <a:pt x="67" y="61"/>
                  </a:lnTo>
                  <a:lnTo>
                    <a:pt x="69" y="65"/>
                  </a:lnTo>
                  <a:lnTo>
                    <a:pt x="72" y="71"/>
                  </a:lnTo>
                  <a:lnTo>
                    <a:pt x="72" y="76"/>
                  </a:lnTo>
                  <a:lnTo>
                    <a:pt x="72" y="81"/>
                  </a:lnTo>
                  <a:lnTo>
                    <a:pt x="69" y="85"/>
                  </a:lnTo>
                  <a:lnTo>
                    <a:pt x="67" y="91"/>
                  </a:lnTo>
                  <a:lnTo>
                    <a:pt x="67" y="91"/>
                  </a:lnTo>
                  <a:lnTo>
                    <a:pt x="68" y="91"/>
                  </a:lnTo>
                  <a:lnTo>
                    <a:pt x="68" y="117"/>
                  </a:lnTo>
                  <a:lnTo>
                    <a:pt x="77" y="117"/>
                  </a:lnTo>
                  <a:lnTo>
                    <a:pt x="101" y="159"/>
                  </a:lnTo>
                  <a:lnTo>
                    <a:pt x="125" y="117"/>
                  </a:lnTo>
                  <a:lnTo>
                    <a:pt x="136" y="117"/>
                  </a:lnTo>
                  <a:lnTo>
                    <a:pt x="136" y="91"/>
                  </a:lnTo>
                  <a:lnTo>
                    <a:pt x="137" y="91"/>
                  </a:lnTo>
                  <a:lnTo>
                    <a:pt x="137" y="91"/>
                  </a:lnTo>
                  <a:lnTo>
                    <a:pt x="133" y="85"/>
                  </a:lnTo>
                  <a:lnTo>
                    <a:pt x="132" y="81"/>
                  </a:lnTo>
                  <a:lnTo>
                    <a:pt x="131" y="76"/>
                  </a:lnTo>
                  <a:lnTo>
                    <a:pt x="132" y="71"/>
                  </a:lnTo>
                  <a:lnTo>
                    <a:pt x="133" y="65"/>
                  </a:lnTo>
                  <a:lnTo>
                    <a:pt x="137" y="61"/>
                  </a:lnTo>
                  <a:lnTo>
                    <a:pt x="140" y="59"/>
                  </a:lnTo>
                  <a:lnTo>
                    <a:pt x="144" y="56"/>
                  </a:lnTo>
                  <a:lnTo>
                    <a:pt x="148" y="55"/>
                  </a:lnTo>
                  <a:lnTo>
                    <a:pt x="148" y="40"/>
                  </a:lnTo>
                  <a:lnTo>
                    <a:pt x="55" y="40"/>
                  </a:lnTo>
                  <a:close/>
                  <a:moveTo>
                    <a:pt x="155" y="22"/>
                  </a:moveTo>
                  <a:lnTo>
                    <a:pt x="155" y="34"/>
                  </a:lnTo>
                  <a:lnTo>
                    <a:pt x="244" y="34"/>
                  </a:lnTo>
                  <a:lnTo>
                    <a:pt x="244" y="22"/>
                  </a:lnTo>
                  <a:lnTo>
                    <a:pt x="155" y="22"/>
                  </a:lnTo>
                  <a:close/>
                  <a:moveTo>
                    <a:pt x="55" y="22"/>
                  </a:moveTo>
                  <a:lnTo>
                    <a:pt x="55" y="34"/>
                  </a:lnTo>
                  <a:lnTo>
                    <a:pt x="148" y="34"/>
                  </a:lnTo>
                  <a:lnTo>
                    <a:pt x="148" y="22"/>
                  </a:lnTo>
                  <a:lnTo>
                    <a:pt x="55" y="22"/>
                  </a:lnTo>
                  <a:close/>
                  <a:moveTo>
                    <a:pt x="52" y="0"/>
                  </a:moveTo>
                  <a:lnTo>
                    <a:pt x="251" y="0"/>
                  </a:lnTo>
                  <a:lnTo>
                    <a:pt x="254" y="0"/>
                  </a:lnTo>
                  <a:lnTo>
                    <a:pt x="255" y="0"/>
                  </a:lnTo>
                  <a:lnTo>
                    <a:pt x="260" y="1"/>
                  </a:lnTo>
                  <a:lnTo>
                    <a:pt x="264" y="4"/>
                  </a:lnTo>
                  <a:lnTo>
                    <a:pt x="267" y="6"/>
                  </a:lnTo>
                  <a:lnTo>
                    <a:pt x="270" y="10"/>
                  </a:lnTo>
                  <a:lnTo>
                    <a:pt x="271" y="14"/>
                  </a:lnTo>
                  <a:lnTo>
                    <a:pt x="272" y="20"/>
                  </a:lnTo>
                  <a:lnTo>
                    <a:pt x="271" y="24"/>
                  </a:lnTo>
                  <a:lnTo>
                    <a:pt x="270" y="29"/>
                  </a:lnTo>
                  <a:lnTo>
                    <a:pt x="267" y="33"/>
                  </a:lnTo>
                  <a:lnTo>
                    <a:pt x="264" y="36"/>
                  </a:lnTo>
                  <a:lnTo>
                    <a:pt x="260" y="38"/>
                  </a:lnTo>
                  <a:lnTo>
                    <a:pt x="255" y="40"/>
                  </a:lnTo>
                  <a:lnTo>
                    <a:pt x="254" y="40"/>
                  </a:lnTo>
                  <a:lnTo>
                    <a:pt x="251" y="40"/>
                  </a:lnTo>
                  <a:lnTo>
                    <a:pt x="250" y="40"/>
                  </a:lnTo>
                  <a:lnTo>
                    <a:pt x="250" y="55"/>
                  </a:lnTo>
                  <a:lnTo>
                    <a:pt x="254" y="56"/>
                  </a:lnTo>
                  <a:lnTo>
                    <a:pt x="258" y="59"/>
                  </a:lnTo>
                  <a:lnTo>
                    <a:pt x="262" y="61"/>
                  </a:lnTo>
                  <a:lnTo>
                    <a:pt x="264" y="65"/>
                  </a:lnTo>
                  <a:lnTo>
                    <a:pt x="267" y="71"/>
                  </a:lnTo>
                  <a:lnTo>
                    <a:pt x="267" y="76"/>
                  </a:lnTo>
                  <a:lnTo>
                    <a:pt x="267" y="81"/>
                  </a:lnTo>
                  <a:lnTo>
                    <a:pt x="264" y="85"/>
                  </a:lnTo>
                  <a:lnTo>
                    <a:pt x="262" y="91"/>
                  </a:lnTo>
                  <a:lnTo>
                    <a:pt x="262" y="91"/>
                  </a:lnTo>
                  <a:lnTo>
                    <a:pt x="262" y="91"/>
                  </a:lnTo>
                  <a:lnTo>
                    <a:pt x="262" y="117"/>
                  </a:lnTo>
                  <a:lnTo>
                    <a:pt x="272" y="117"/>
                  </a:lnTo>
                  <a:lnTo>
                    <a:pt x="299" y="163"/>
                  </a:lnTo>
                  <a:lnTo>
                    <a:pt x="288" y="180"/>
                  </a:lnTo>
                  <a:lnTo>
                    <a:pt x="278" y="175"/>
                  </a:lnTo>
                  <a:lnTo>
                    <a:pt x="286" y="163"/>
                  </a:lnTo>
                  <a:lnTo>
                    <a:pt x="275" y="144"/>
                  </a:lnTo>
                  <a:lnTo>
                    <a:pt x="275" y="197"/>
                  </a:lnTo>
                  <a:lnTo>
                    <a:pt x="219" y="197"/>
                  </a:lnTo>
                  <a:lnTo>
                    <a:pt x="219" y="144"/>
                  </a:lnTo>
                  <a:lnTo>
                    <a:pt x="208" y="163"/>
                  </a:lnTo>
                  <a:lnTo>
                    <a:pt x="215" y="175"/>
                  </a:lnTo>
                  <a:lnTo>
                    <a:pt x="205" y="180"/>
                  </a:lnTo>
                  <a:lnTo>
                    <a:pt x="199" y="169"/>
                  </a:lnTo>
                  <a:lnTo>
                    <a:pt x="193" y="180"/>
                  </a:lnTo>
                  <a:lnTo>
                    <a:pt x="183" y="175"/>
                  </a:lnTo>
                  <a:lnTo>
                    <a:pt x="189" y="163"/>
                  </a:lnTo>
                  <a:lnTo>
                    <a:pt x="180" y="144"/>
                  </a:lnTo>
                  <a:lnTo>
                    <a:pt x="180" y="197"/>
                  </a:lnTo>
                  <a:lnTo>
                    <a:pt x="123" y="197"/>
                  </a:lnTo>
                  <a:lnTo>
                    <a:pt x="123" y="144"/>
                  </a:lnTo>
                  <a:lnTo>
                    <a:pt x="113" y="163"/>
                  </a:lnTo>
                  <a:lnTo>
                    <a:pt x="120" y="175"/>
                  </a:lnTo>
                  <a:lnTo>
                    <a:pt x="109" y="180"/>
                  </a:lnTo>
                  <a:lnTo>
                    <a:pt x="101" y="167"/>
                  </a:lnTo>
                  <a:lnTo>
                    <a:pt x="93" y="180"/>
                  </a:lnTo>
                  <a:lnTo>
                    <a:pt x="84" y="175"/>
                  </a:lnTo>
                  <a:lnTo>
                    <a:pt x="91" y="163"/>
                  </a:lnTo>
                  <a:lnTo>
                    <a:pt x="80" y="145"/>
                  </a:lnTo>
                  <a:lnTo>
                    <a:pt x="80" y="199"/>
                  </a:lnTo>
                  <a:lnTo>
                    <a:pt x="24" y="199"/>
                  </a:lnTo>
                  <a:lnTo>
                    <a:pt x="24" y="144"/>
                  </a:lnTo>
                  <a:lnTo>
                    <a:pt x="13" y="163"/>
                  </a:lnTo>
                  <a:lnTo>
                    <a:pt x="20" y="175"/>
                  </a:lnTo>
                  <a:lnTo>
                    <a:pt x="11" y="180"/>
                  </a:lnTo>
                  <a:lnTo>
                    <a:pt x="0" y="163"/>
                  </a:lnTo>
                  <a:lnTo>
                    <a:pt x="27" y="117"/>
                  </a:lnTo>
                  <a:lnTo>
                    <a:pt x="36" y="117"/>
                  </a:lnTo>
                  <a:lnTo>
                    <a:pt x="36" y="91"/>
                  </a:lnTo>
                  <a:lnTo>
                    <a:pt x="37" y="91"/>
                  </a:lnTo>
                  <a:lnTo>
                    <a:pt x="37" y="91"/>
                  </a:lnTo>
                  <a:lnTo>
                    <a:pt x="35" y="85"/>
                  </a:lnTo>
                  <a:lnTo>
                    <a:pt x="32" y="81"/>
                  </a:lnTo>
                  <a:lnTo>
                    <a:pt x="32" y="76"/>
                  </a:lnTo>
                  <a:lnTo>
                    <a:pt x="32" y="71"/>
                  </a:lnTo>
                  <a:lnTo>
                    <a:pt x="35" y="65"/>
                  </a:lnTo>
                  <a:lnTo>
                    <a:pt x="37" y="61"/>
                  </a:lnTo>
                  <a:lnTo>
                    <a:pt x="41" y="59"/>
                  </a:lnTo>
                  <a:lnTo>
                    <a:pt x="45" y="56"/>
                  </a:lnTo>
                  <a:lnTo>
                    <a:pt x="49" y="55"/>
                  </a:lnTo>
                  <a:lnTo>
                    <a:pt x="49" y="40"/>
                  </a:lnTo>
                  <a:lnTo>
                    <a:pt x="48" y="40"/>
                  </a:lnTo>
                  <a:lnTo>
                    <a:pt x="43" y="38"/>
                  </a:lnTo>
                  <a:lnTo>
                    <a:pt x="39" y="36"/>
                  </a:lnTo>
                  <a:lnTo>
                    <a:pt x="36" y="33"/>
                  </a:lnTo>
                  <a:lnTo>
                    <a:pt x="33" y="29"/>
                  </a:lnTo>
                  <a:lnTo>
                    <a:pt x="32" y="24"/>
                  </a:lnTo>
                  <a:lnTo>
                    <a:pt x="31" y="20"/>
                  </a:lnTo>
                  <a:lnTo>
                    <a:pt x="32" y="14"/>
                  </a:lnTo>
                  <a:lnTo>
                    <a:pt x="33" y="10"/>
                  </a:lnTo>
                  <a:lnTo>
                    <a:pt x="36" y="6"/>
                  </a:lnTo>
                  <a:lnTo>
                    <a:pt x="39" y="4"/>
                  </a:lnTo>
                  <a:lnTo>
                    <a:pt x="43" y="1"/>
                  </a:lnTo>
                  <a:lnTo>
                    <a:pt x="48" y="0"/>
                  </a:lnTo>
                  <a:lnTo>
                    <a:pt x="49" y="0"/>
                  </a:lnTo>
                  <a:lnTo>
                    <a:pt x="52" y="0"/>
                  </a:lnTo>
                  <a:close/>
                </a:path>
              </a:pathLst>
            </a:custGeom>
            <a:grpFill/>
            <a:ln w="0">
              <a:noFill/>
              <a:prstDash val="solid"/>
              <a:round/>
              <a:headEnd/>
              <a:tailEnd/>
            </a:ln>
          </p:spPr>
          <p:txBody>
            <a:bodyPr vert="horz" wrap="square" lIns="93247" tIns="46623" rIns="93247" bIns="4662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endParaRPr>
            </a:p>
          </p:txBody>
        </p:sp>
        <p:sp>
          <p:nvSpPr>
            <p:cNvPr id="40" name="Freeform 305"/>
            <p:cNvSpPr>
              <a:spLocks noEditPoints="1"/>
            </p:cNvSpPr>
            <p:nvPr/>
          </p:nvSpPr>
          <p:spPr bwMode="auto">
            <a:xfrm>
              <a:off x="3725863" y="5883275"/>
              <a:ext cx="438150" cy="130175"/>
            </a:xfrm>
            <a:custGeom>
              <a:avLst/>
              <a:gdLst>
                <a:gd name="T0" fmla="*/ 143 w 276"/>
                <a:gd name="T1" fmla="*/ 6 h 82"/>
                <a:gd name="T2" fmla="*/ 143 w 276"/>
                <a:gd name="T3" fmla="*/ 43 h 82"/>
                <a:gd name="T4" fmla="*/ 267 w 276"/>
                <a:gd name="T5" fmla="*/ 43 h 82"/>
                <a:gd name="T6" fmla="*/ 242 w 276"/>
                <a:gd name="T7" fmla="*/ 6 h 82"/>
                <a:gd name="T8" fmla="*/ 143 w 276"/>
                <a:gd name="T9" fmla="*/ 6 h 82"/>
                <a:gd name="T10" fmla="*/ 35 w 276"/>
                <a:gd name="T11" fmla="*/ 6 h 82"/>
                <a:gd name="T12" fmla="*/ 9 w 276"/>
                <a:gd name="T13" fmla="*/ 43 h 82"/>
                <a:gd name="T14" fmla="*/ 136 w 276"/>
                <a:gd name="T15" fmla="*/ 43 h 82"/>
                <a:gd name="T16" fmla="*/ 136 w 276"/>
                <a:gd name="T17" fmla="*/ 6 h 82"/>
                <a:gd name="T18" fmla="*/ 35 w 276"/>
                <a:gd name="T19" fmla="*/ 6 h 82"/>
                <a:gd name="T20" fmla="*/ 32 w 276"/>
                <a:gd name="T21" fmla="*/ 0 h 82"/>
                <a:gd name="T22" fmla="*/ 244 w 276"/>
                <a:gd name="T23" fmla="*/ 0 h 82"/>
                <a:gd name="T24" fmla="*/ 276 w 276"/>
                <a:gd name="T25" fmla="*/ 44 h 82"/>
                <a:gd name="T26" fmla="*/ 276 w 276"/>
                <a:gd name="T27" fmla="*/ 82 h 82"/>
                <a:gd name="T28" fmla="*/ 0 w 276"/>
                <a:gd name="T29" fmla="*/ 82 h 82"/>
                <a:gd name="T30" fmla="*/ 0 w 276"/>
                <a:gd name="T31" fmla="*/ 44 h 82"/>
                <a:gd name="T32" fmla="*/ 32 w 276"/>
                <a:gd name="T3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6" h="82">
                  <a:moveTo>
                    <a:pt x="143" y="6"/>
                  </a:moveTo>
                  <a:lnTo>
                    <a:pt x="143" y="43"/>
                  </a:lnTo>
                  <a:lnTo>
                    <a:pt x="267" y="43"/>
                  </a:lnTo>
                  <a:lnTo>
                    <a:pt x="242" y="6"/>
                  </a:lnTo>
                  <a:lnTo>
                    <a:pt x="143" y="6"/>
                  </a:lnTo>
                  <a:close/>
                  <a:moveTo>
                    <a:pt x="35" y="6"/>
                  </a:moveTo>
                  <a:lnTo>
                    <a:pt x="9" y="43"/>
                  </a:lnTo>
                  <a:lnTo>
                    <a:pt x="136" y="43"/>
                  </a:lnTo>
                  <a:lnTo>
                    <a:pt x="136" y="6"/>
                  </a:lnTo>
                  <a:lnTo>
                    <a:pt x="35" y="6"/>
                  </a:lnTo>
                  <a:close/>
                  <a:moveTo>
                    <a:pt x="32" y="0"/>
                  </a:moveTo>
                  <a:lnTo>
                    <a:pt x="244" y="0"/>
                  </a:lnTo>
                  <a:lnTo>
                    <a:pt x="276" y="44"/>
                  </a:lnTo>
                  <a:lnTo>
                    <a:pt x="276" y="82"/>
                  </a:lnTo>
                  <a:lnTo>
                    <a:pt x="0" y="82"/>
                  </a:lnTo>
                  <a:lnTo>
                    <a:pt x="0" y="44"/>
                  </a:lnTo>
                  <a:lnTo>
                    <a:pt x="32" y="0"/>
                  </a:lnTo>
                  <a:close/>
                </a:path>
              </a:pathLst>
            </a:custGeom>
            <a:grpFill/>
            <a:ln w="0">
              <a:noFill/>
              <a:prstDash val="solid"/>
              <a:round/>
              <a:headEnd/>
              <a:tailEnd/>
            </a:ln>
          </p:spPr>
          <p:txBody>
            <a:bodyPr vert="horz" wrap="square" lIns="93247" tIns="46623" rIns="93247" bIns="4662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endParaRPr>
            </a:p>
          </p:txBody>
        </p:sp>
      </p:grpSp>
      <p:grpSp>
        <p:nvGrpSpPr>
          <p:cNvPr id="41" name="Group 40"/>
          <p:cNvGrpSpPr/>
          <p:nvPr/>
        </p:nvGrpSpPr>
        <p:grpSpPr>
          <a:xfrm>
            <a:off x="9304232" y="2250060"/>
            <a:ext cx="370358" cy="323893"/>
            <a:chOff x="8172450" y="5402263"/>
            <a:chExt cx="1279525" cy="1371600"/>
          </a:xfrm>
          <a:solidFill>
            <a:schemeClr val="bg1"/>
          </a:solidFill>
        </p:grpSpPr>
        <p:sp>
          <p:nvSpPr>
            <p:cNvPr id="42" name="Freeform 143"/>
            <p:cNvSpPr>
              <a:spLocks noEditPoints="1"/>
            </p:cNvSpPr>
            <p:nvPr/>
          </p:nvSpPr>
          <p:spPr bwMode="auto">
            <a:xfrm>
              <a:off x="8172450" y="6157913"/>
              <a:ext cx="1279525" cy="615950"/>
            </a:xfrm>
            <a:custGeom>
              <a:avLst/>
              <a:gdLst>
                <a:gd name="T0" fmla="*/ 234 w 806"/>
                <a:gd name="T1" fmla="*/ 169 h 388"/>
                <a:gd name="T2" fmla="*/ 234 w 806"/>
                <a:gd name="T3" fmla="*/ 317 h 388"/>
                <a:gd name="T4" fmla="*/ 573 w 806"/>
                <a:gd name="T5" fmla="*/ 317 h 388"/>
                <a:gd name="T6" fmla="*/ 573 w 806"/>
                <a:gd name="T7" fmla="*/ 169 h 388"/>
                <a:gd name="T8" fmla="*/ 234 w 806"/>
                <a:gd name="T9" fmla="*/ 169 h 388"/>
                <a:gd name="T10" fmla="*/ 234 w 806"/>
                <a:gd name="T11" fmla="*/ 113 h 388"/>
                <a:gd name="T12" fmla="*/ 234 w 806"/>
                <a:gd name="T13" fmla="*/ 152 h 388"/>
                <a:gd name="T14" fmla="*/ 573 w 806"/>
                <a:gd name="T15" fmla="*/ 152 h 388"/>
                <a:gd name="T16" fmla="*/ 573 w 806"/>
                <a:gd name="T17" fmla="*/ 113 h 388"/>
                <a:gd name="T18" fmla="*/ 234 w 806"/>
                <a:gd name="T19" fmla="*/ 113 h 388"/>
                <a:gd name="T20" fmla="*/ 234 w 806"/>
                <a:gd name="T21" fmla="*/ 58 h 388"/>
                <a:gd name="T22" fmla="*/ 234 w 806"/>
                <a:gd name="T23" fmla="*/ 97 h 388"/>
                <a:gd name="T24" fmla="*/ 573 w 806"/>
                <a:gd name="T25" fmla="*/ 97 h 388"/>
                <a:gd name="T26" fmla="*/ 573 w 806"/>
                <a:gd name="T27" fmla="*/ 58 h 388"/>
                <a:gd name="T28" fmla="*/ 234 w 806"/>
                <a:gd name="T29" fmla="*/ 58 h 388"/>
                <a:gd name="T30" fmla="*/ 72 w 806"/>
                <a:gd name="T31" fmla="*/ 0 h 388"/>
                <a:gd name="T32" fmla="*/ 734 w 806"/>
                <a:gd name="T33" fmla="*/ 0 h 388"/>
                <a:gd name="T34" fmla="*/ 734 w 806"/>
                <a:gd name="T35" fmla="*/ 351 h 388"/>
                <a:gd name="T36" fmla="*/ 806 w 806"/>
                <a:gd name="T37" fmla="*/ 351 h 388"/>
                <a:gd name="T38" fmla="*/ 806 w 806"/>
                <a:gd name="T39" fmla="*/ 388 h 388"/>
                <a:gd name="T40" fmla="*/ 0 w 806"/>
                <a:gd name="T41" fmla="*/ 388 h 388"/>
                <a:gd name="T42" fmla="*/ 0 w 806"/>
                <a:gd name="T43" fmla="*/ 351 h 388"/>
                <a:gd name="T44" fmla="*/ 72 w 806"/>
                <a:gd name="T45" fmla="*/ 351 h 388"/>
                <a:gd name="T46" fmla="*/ 72 w 806"/>
                <a:gd name="T47"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6" h="388">
                  <a:moveTo>
                    <a:pt x="234" y="169"/>
                  </a:moveTo>
                  <a:lnTo>
                    <a:pt x="234" y="317"/>
                  </a:lnTo>
                  <a:lnTo>
                    <a:pt x="573" y="317"/>
                  </a:lnTo>
                  <a:lnTo>
                    <a:pt x="573" y="169"/>
                  </a:lnTo>
                  <a:lnTo>
                    <a:pt x="234" y="169"/>
                  </a:lnTo>
                  <a:close/>
                  <a:moveTo>
                    <a:pt x="234" y="113"/>
                  </a:moveTo>
                  <a:lnTo>
                    <a:pt x="234" y="152"/>
                  </a:lnTo>
                  <a:lnTo>
                    <a:pt x="573" y="152"/>
                  </a:lnTo>
                  <a:lnTo>
                    <a:pt x="573" y="113"/>
                  </a:lnTo>
                  <a:lnTo>
                    <a:pt x="234" y="113"/>
                  </a:lnTo>
                  <a:close/>
                  <a:moveTo>
                    <a:pt x="234" y="58"/>
                  </a:moveTo>
                  <a:lnTo>
                    <a:pt x="234" y="97"/>
                  </a:lnTo>
                  <a:lnTo>
                    <a:pt x="573" y="97"/>
                  </a:lnTo>
                  <a:lnTo>
                    <a:pt x="573" y="58"/>
                  </a:lnTo>
                  <a:lnTo>
                    <a:pt x="234" y="58"/>
                  </a:lnTo>
                  <a:close/>
                  <a:moveTo>
                    <a:pt x="72" y="0"/>
                  </a:moveTo>
                  <a:lnTo>
                    <a:pt x="734" y="0"/>
                  </a:lnTo>
                  <a:lnTo>
                    <a:pt x="734" y="351"/>
                  </a:lnTo>
                  <a:lnTo>
                    <a:pt x="806" y="351"/>
                  </a:lnTo>
                  <a:lnTo>
                    <a:pt x="806" y="388"/>
                  </a:lnTo>
                  <a:lnTo>
                    <a:pt x="0" y="388"/>
                  </a:lnTo>
                  <a:lnTo>
                    <a:pt x="0" y="351"/>
                  </a:lnTo>
                  <a:lnTo>
                    <a:pt x="72" y="351"/>
                  </a:lnTo>
                  <a:lnTo>
                    <a:pt x="72" y="0"/>
                  </a:lnTo>
                  <a:close/>
                </a:path>
              </a:pathLst>
            </a:custGeom>
            <a:grpFill/>
            <a:ln w="0">
              <a:solidFill>
                <a:schemeClr val="bg2"/>
              </a:solidFill>
              <a:prstDash val="solid"/>
              <a:round/>
              <a:headEnd/>
              <a:tailEnd/>
            </a:ln>
          </p:spPr>
          <p:txBody>
            <a:bodyPr vert="horz" wrap="square" lIns="93247" tIns="46623" rIns="93247" bIns="4662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endParaRPr>
            </a:p>
          </p:txBody>
        </p:sp>
        <p:sp>
          <p:nvSpPr>
            <p:cNvPr id="43" name="Freeform 144"/>
            <p:cNvSpPr>
              <a:spLocks/>
            </p:cNvSpPr>
            <p:nvPr/>
          </p:nvSpPr>
          <p:spPr bwMode="auto">
            <a:xfrm>
              <a:off x="8461375" y="5402263"/>
              <a:ext cx="703263" cy="731838"/>
            </a:xfrm>
            <a:custGeom>
              <a:avLst/>
              <a:gdLst>
                <a:gd name="T0" fmla="*/ 221 w 443"/>
                <a:gd name="T1" fmla="*/ 0 h 461"/>
                <a:gd name="T2" fmla="*/ 225 w 443"/>
                <a:gd name="T3" fmla="*/ 2 h 461"/>
                <a:gd name="T4" fmla="*/ 228 w 443"/>
                <a:gd name="T5" fmla="*/ 3 h 461"/>
                <a:gd name="T6" fmla="*/ 229 w 443"/>
                <a:gd name="T7" fmla="*/ 6 h 461"/>
                <a:gd name="T8" fmla="*/ 229 w 443"/>
                <a:gd name="T9" fmla="*/ 10 h 461"/>
                <a:gd name="T10" fmla="*/ 229 w 443"/>
                <a:gd name="T11" fmla="*/ 235 h 461"/>
                <a:gd name="T12" fmla="*/ 268 w 443"/>
                <a:gd name="T13" fmla="*/ 241 h 461"/>
                <a:gd name="T14" fmla="*/ 304 w 443"/>
                <a:gd name="T15" fmla="*/ 251 h 461"/>
                <a:gd name="T16" fmla="*/ 337 w 443"/>
                <a:gd name="T17" fmla="*/ 269 h 461"/>
                <a:gd name="T18" fmla="*/ 368 w 443"/>
                <a:gd name="T19" fmla="*/ 290 h 461"/>
                <a:gd name="T20" fmla="*/ 393 w 443"/>
                <a:gd name="T21" fmla="*/ 317 h 461"/>
                <a:gd name="T22" fmla="*/ 415 w 443"/>
                <a:gd name="T23" fmla="*/ 347 h 461"/>
                <a:gd name="T24" fmla="*/ 430 w 443"/>
                <a:gd name="T25" fmla="*/ 381 h 461"/>
                <a:gd name="T26" fmla="*/ 440 w 443"/>
                <a:gd name="T27" fmla="*/ 418 h 461"/>
                <a:gd name="T28" fmla="*/ 443 w 443"/>
                <a:gd name="T29" fmla="*/ 457 h 461"/>
                <a:gd name="T30" fmla="*/ 443 w 443"/>
                <a:gd name="T31" fmla="*/ 461 h 461"/>
                <a:gd name="T32" fmla="*/ 0 w 443"/>
                <a:gd name="T33" fmla="*/ 461 h 461"/>
                <a:gd name="T34" fmla="*/ 0 w 443"/>
                <a:gd name="T35" fmla="*/ 457 h 461"/>
                <a:gd name="T36" fmla="*/ 4 w 443"/>
                <a:gd name="T37" fmla="*/ 418 h 461"/>
                <a:gd name="T38" fmla="*/ 13 w 443"/>
                <a:gd name="T39" fmla="*/ 381 h 461"/>
                <a:gd name="T40" fmla="*/ 29 w 443"/>
                <a:gd name="T41" fmla="*/ 347 h 461"/>
                <a:gd name="T42" fmla="*/ 50 w 443"/>
                <a:gd name="T43" fmla="*/ 317 h 461"/>
                <a:gd name="T44" fmla="*/ 76 w 443"/>
                <a:gd name="T45" fmla="*/ 290 h 461"/>
                <a:gd name="T46" fmla="*/ 105 w 443"/>
                <a:gd name="T47" fmla="*/ 269 h 461"/>
                <a:gd name="T48" fmla="*/ 138 w 443"/>
                <a:gd name="T49" fmla="*/ 251 h 461"/>
                <a:gd name="T50" fmla="*/ 174 w 443"/>
                <a:gd name="T51" fmla="*/ 241 h 461"/>
                <a:gd name="T52" fmla="*/ 213 w 443"/>
                <a:gd name="T53" fmla="*/ 235 h 461"/>
                <a:gd name="T54" fmla="*/ 213 w 443"/>
                <a:gd name="T55" fmla="*/ 10 h 461"/>
                <a:gd name="T56" fmla="*/ 213 w 443"/>
                <a:gd name="T57" fmla="*/ 6 h 461"/>
                <a:gd name="T58" fmla="*/ 216 w 443"/>
                <a:gd name="T59" fmla="*/ 3 h 461"/>
                <a:gd name="T60" fmla="*/ 219 w 443"/>
                <a:gd name="T61" fmla="*/ 2 h 461"/>
                <a:gd name="T62" fmla="*/ 221 w 443"/>
                <a:gd name="T63"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3" h="461">
                  <a:moveTo>
                    <a:pt x="221" y="0"/>
                  </a:moveTo>
                  <a:lnTo>
                    <a:pt x="225" y="2"/>
                  </a:lnTo>
                  <a:lnTo>
                    <a:pt x="228" y="3"/>
                  </a:lnTo>
                  <a:lnTo>
                    <a:pt x="229" y="6"/>
                  </a:lnTo>
                  <a:lnTo>
                    <a:pt x="229" y="10"/>
                  </a:lnTo>
                  <a:lnTo>
                    <a:pt x="229" y="235"/>
                  </a:lnTo>
                  <a:lnTo>
                    <a:pt x="268" y="241"/>
                  </a:lnTo>
                  <a:lnTo>
                    <a:pt x="304" y="251"/>
                  </a:lnTo>
                  <a:lnTo>
                    <a:pt x="337" y="269"/>
                  </a:lnTo>
                  <a:lnTo>
                    <a:pt x="368" y="290"/>
                  </a:lnTo>
                  <a:lnTo>
                    <a:pt x="393" y="317"/>
                  </a:lnTo>
                  <a:lnTo>
                    <a:pt x="415" y="347"/>
                  </a:lnTo>
                  <a:lnTo>
                    <a:pt x="430" y="381"/>
                  </a:lnTo>
                  <a:lnTo>
                    <a:pt x="440" y="418"/>
                  </a:lnTo>
                  <a:lnTo>
                    <a:pt x="443" y="457"/>
                  </a:lnTo>
                  <a:lnTo>
                    <a:pt x="443" y="461"/>
                  </a:lnTo>
                  <a:lnTo>
                    <a:pt x="0" y="461"/>
                  </a:lnTo>
                  <a:lnTo>
                    <a:pt x="0" y="457"/>
                  </a:lnTo>
                  <a:lnTo>
                    <a:pt x="4" y="418"/>
                  </a:lnTo>
                  <a:lnTo>
                    <a:pt x="13" y="381"/>
                  </a:lnTo>
                  <a:lnTo>
                    <a:pt x="29" y="347"/>
                  </a:lnTo>
                  <a:lnTo>
                    <a:pt x="50" y="317"/>
                  </a:lnTo>
                  <a:lnTo>
                    <a:pt x="76" y="290"/>
                  </a:lnTo>
                  <a:lnTo>
                    <a:pt x="105" y="269"/>
                  </a:lnTo>
                  <a:lnTo>
                    <a:pt x="138" y="251"/>
                  </a:lnTo>
                  <a:lnTo>
                    <a:pt x="174" y="241"/>
                  </a:lnTo>
                  <a:lnTo>
                    <a:pt x="213" y="235"/>
                  </a:lnTo>
                  <a:lnTo>
                    <a:pt x="213" y="10"/>
                  </a:lnTo>
                  <a:lnTo>
                    <a:pt x="213" y="6"/>
                  </a:lnTo>
                  <a:lnTo>
                    <a:pt x="216" y="3"/>
                  </a:lnTo>
                  <a:lnTo>
                    <a:pt x="219" y="2"/>
                  </a:lnTo>
                  <a:lnTo>
                    <a:pt x="221" y="0"/>
                  </a:lnTo>
                  <a:close/>
                </a:path>
              </a:pathLst>
            </a:custGeom>
            <a:grpFill/>
            <a:ln w="0">
              <a:solidFill>
                <a:schemeClr val="bg2"/>
              </a:solidFill>
              <a:prstDash val="solid"/>
              <a:round/>
              <a:headEnd/>
              <a:tailEnd/>
            </a:ln>
          </p:spPr>
          <p:txBody>
            <a:bodyPr vert="horz" wrap="square" lIns="93247" tIns="46623" rIns="93247" bIns="4662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endParaRPr>
            </a:p>
          </p:txBody>
        </p:sp>
        <p:sp>
          <p:nvSpPr>
            <p:cNvPr id="44" name="Rectangle 145"/>
            <p:cNvSpPr>
              <a:spLocks noChangeArrowheads="1"/>
            </p:cNvSpPr>
            <p:nvPr/>
          </p:nvSpPr>
          <p:spPr bwMode="auto">
            <a:xfrm>
              <a:off x="8837613" y="5434013"/>
              <a:ext cx="182563" cy="93663"/>
            </a:xfrm>
            <a:prstGeom prst="rect">
              <a:avLst/>
            </a:prstGeom>
            <a:grpFill/>
            <a:ln w="0">
              <a:solidFill>
                <a:schemeClr val="bg2"/>
              </a:solidFill>
              <a:prstDash val="solid"/>
              <a:miter lim="800000"/>
              <a:headEnd/>
              <a:tailEnd/>
            </a:ln>
          </p:spPr>
          <p:txBody>
            <a:bodyPr vert="horz" wrap="square" lIns="93247" tIns="46623" rIns="93247" bIns="4662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endParaRPr>
            </a:p>
          </p:txBody>
        </p:sp>
      </p:grpSp>
      <p:grpSp>
        <p:nvGrpSpPr>
          <p:cNvPr id="45" name="Group 44"/>
          <p:cNvGrpSpPr/>
          <p:nvPr/>
        </p:nvGrpSpPr>
        <p:grpSpPr>
          <a:xfrm>
            <a:off x="10009588" y="2259388"/>
            <a:ext cx="175908" cy="305237"/>
            <a:chOff x="10096384" y="2884354"/>
            <a:chExt cx="464279" cy="807574"/>
          </a:xfrm>
        </p:grpSpPr>
        <p:sp>
          <p:nvSpPr>
            <p:cNvPr id="46" name="Oval 38"/>
            <p:cNvSpPr>
              <a:spLocks noChangeArrowheads="1"/>
            </p:cNvSpPr>
            <p:nvPr/>
          </p:nvSpPr>
          <p:spPr bwMode="black">
            <a:xfrm>
              <a:off x="10199118" y="2884354"/>
              <a:ext cx="146198" cy="13355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6599" rIns="93196" bIns="46599" numCol="1" anchor="t" anchorCtr="0" compatLnSpc="1">
              <a:prstTxWarp prst="textNoShape">
                <a:avLst/>
              </a:prstTxWarp>
            </a:bodyPr>
            <a:lstStyle/>
            <a:p>
              <a:pPr marL="0" marR="0" lvl="0" indent="0" algn="ctr"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latin typeface="Segoe" pitchFamily="34" charset="0"/>
              </a:endParaRPr>
            </a:p>
          </p:txBody>
        </p:sp>
        <p:grpSp>
          <p:nvGrpSpPr>
            <p:cNvPr id="47" name="Group 46"/>
            <p:cNvGrpSpPr/>
            <p:nvPr/>
          </p:nvGrpSpPr>
          <p:grpSpPr>
            <a:xfrm>
              <a:off x="10096384" y="3033938"/>
              <a:ext cx="464279" cy="657990"/>
              <a:chOff x="10096384" y="3033938"/>
              <a:chExt cx="464279" cy="657990"/>
            </a:xfrm>
          </p:grpSpPr>
          <p:sp>
            <p:nvSpPr>
              <p:cNvPr id="48" name="Freeform 36"/>
              <p:cNvSpPr>
                <a:spLocks/>
              </p:cNvSpPr>
              <p:nvPr/>
            </p:nvSpPr>
            <p:spPr bwMode="black">
              <a:xfrm>
                <a:off x="10096384" y="3033938"/>
                <a:ext cx="326972" cy="657990"/>
              </a:xfrm>
              <a:custGeom>
                <a:avLst/>
                <a:gdLst>
                  <a:gd name="T0" fmla="*/ 252 w 562"/>
                  <a:gd name="T1" fmla="*/ 272 h 1256"/>
                  <a:gd name="T2" fmla="*/ 234 w 562"/>
                  <a:gd name="T3" fmla="*/ 192 h 1256"/>
                  <a:gd name="T4" fmla="*/ 407 w 562"/>
                  <a:gd name="T5" fmla="*/ 20 h 1256"/>
                  <a:gd name="T6" fmla="*/ 534 w 562"/>
                  <a:gd name="T7" fmla="*/ 76 h 1256"/>
                  <a:gd name="T8" fmla="*/ 562 w 562"/>
                  <a:gd name="T9" fmla="*/ 51 h 1256"/>
                  <a:gd name="T10" fmla="*/ 443 w 562"/>
                  <a:gd name="T11" fmla="*/ 0 h 1256"/>
                  <a:gd name="T12" fmla="*/ 164 w 562"/>
                  <a:gd name="T13" fmla="*/ 0 h 1256"/>
                  <a:gd name="T14" fmla="*/ 0 w 562"/>
                  <a:gd name="T15" fmla="*/ 163 h 1256"/>
                  <a:gd name="T16" fmla="*/ 0 w 562"/>
                  <a:gd name="T17" fmla="*/ 556 h 1256"/>
                  <a:gd name="T18" fmla="*/ 55 w 562"/>
                  <a:gd name="T19" fmla="*/ 612 h 1256"/>
                  <a:gd name="T20" fmla="*/ 110 w 562"/>
                  <a:gd name="T21" fmla="*/ 556 h 1256"/>
                  <a:gd name="T22" fmla="*/ 110 w 562"/>
                  <a:gd name="T23" fmla="*/ 201 h 1256"/>
                  <a:gd name="T24" fmla="*/ 139 w 562"/>
                  <a:gd name="T25" fmla="*/ 201 h 1256"/>
                  <a:gd name="T26" fmla="*/ 139 w 562"/>
                  <a:gd name="T27" fmla="*/ 1182 h 1256"/>
                  <a:gd name="T28" fmla="*/ 214 w 562"/>
                  <a:gd name="T29" fmla="*/ 1256 h 1256"/>
                  <a:gd name="T30" fmla="*/ 288 w 562"/>
                  <a:gd name="T31" fmla="*/ 1182 h 1256"/>
                  <a:gd name="T32" fmla="*/ 288 w 562"/>
                  <a:gd name="T33" fmla="*/ 615 h 1256"/>
                  <a:gd name="T34" fmla="*/ 317 w 562"/>
                  <a:gd name="T35" fmla="*/ 615 h 1256"/>
                  <a:gd name="T36" fmla="*/ 317 w 562"/>
                  <a:gd name="T37" fmla="*/ 1182 h 1256"/>
                  <a:gd name="T38" fmla="*/ 392 w 562"/>
                  <a:gd name="T39" fmla="*/ 1256 h 1256"/>
                  <a:gd name="T40" fmla="*/ 467 w 562"/>
                  <a:gd name="T41" fmla="*/ 1182 h 1256"/>
                  <a:gd name="T42" fmla="*/ 467 w 562"/>
                  <a:gd name="T43" fmla="*/ 516 h 1256"/>
                  <a:gd name="T44" fmla="*/ 252 w 562"/>
                  <a:gd name="T45" fmla="*/ 272 h 1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2" h="1256">
                    <a:moveTo>
                      <a:pt x="252" y="272"/>
                    </a:moveTo>
                    <a:cubicBezTo>
                      <a:pt x="248" y="262"/>
                      <a:pt x="234" y="225"/>
                      <a:pt x="234" y="192"/>
                    </a:cubicBezTo>
                    <a:cubicBezTo>
                      <a:pt x="234" y="97"/>
                      <a:pt x="312" y="20"/>
                      <a:pt x="407" y="20"/>
                    </a:cubicBezTo>
                    <a:cubicBezTo>
                      <a:pt x="456" y="20"/>
                      <a:pt x="501" y="41"/>
                      <a:pt x="534" y="76"/>
                    </a:cubicBezTo>
                    <a:cubicBezTo>
                      <a:pt x="542" y="66"/>
                      <a:pt x="551" y="58"/>
                      <a:pt x="562" y="51"/>
                    </a:cubicBezTo>
                    <a:cubicBezTo>
                      <a:pt x="532" y="20"/>
                      <a:pt x="490" y="0"/>
                      <a:pt x="443" y="0"/>
                    </a:cubicBezTo>
                    <a:cubicBezTo>
                      <a:pt x="164" y="0"/>
                      <a:pt x="164" y="0"/>
                      <a:pt x="164" y="0"/>
                    </a:cubicBezTo>
                    <a:cubicBezTo>
                      <a:pt x="73" y="0"/>
                      <a:pt x="0" y="73"/>
                      <a:pt x="0" y="163"/>
                    </a:cubicBezTo>
                    <a:cubicBezTo>
                      <a:pt x="0" y="556"/>
                      <a:pt x="0" y="556"/>
                      <a:pt x="0" y="556"/>
                    </a:cubicBezTo>
                    <a:cubicBezTo>
                      <a:pt x="0" y="587"/>
                      <a:pt x="25" y="612"/>
                      <a:pt x="55" y="612"/>
                    </a:cubicBezTo>
                    <a:cubicBezTo>
                      <a:pt x="86" y="612"/>
                      <a:pt x="110" y="587"/>
                      <a:pt x="110" y="556"/>
                    </a:cubicBezTo>
                    <a:cubicBezTo>
                      <a:pt x="110" y="201"/>
                      <a:pt x="110" y="201"/>
                      <a:pt x="110" y="201"/>
                    </a:cubicBezTo>
                    <a:cubicBezTo>
                      <a:pt x="139" y="201"/>
                      <a:pt x="139" y="201"/>
                      <a:pt x="139" y="201"/>
                    </a:cubicBezTo>
                    <a:cubicBezTo>
                      <a:pt x="139" y="1182"/>
                      <a:pt x="139" y="1182"/>
                      <a:pt x="139" y="1182"/>
                    </a:cubicBezTo>
                    <a:cubicBezTo>
                      <a:pt x="139" y="1223"/>
                      <a:pt x="173" y="1256"/>
                      <a:pt x="214" y="1256"/>
                    </a:cubicBezTo>
                    <a:cubicBezTo>
                      <a:pt x="255" y="1256"/>
                      <a:pt x="288" y="1223"/>
                      <a:pt x="288" y="1182"/>
                    </a:cubicBezTo>
                    <a:cubicBezTo>
                      <a:pt x="288" y="615"/>
                      <a:pt x="288" y="615"/>
                      <a:pt x="288" y="615"/>
                    </a:cubicBezTo>
                    <a:cubicBezTo>
                      <a:pt x="317" y="615"/>
                      <a:pt x="317" y="615"/>
                      <a:pt x="317" y="615"/>
                    </a:cubicBezTo>
                    <a:cubicBezTo>
                      <a:pt x="317" y="1182"/>
                      <a:pt x="317" y="1182"/>
                      <a:pt x="317" y="1182"/>
                    </a:cubicBezTo>
                    <a:cubicBezTo>
                      <a:pt x="317" y="1223"/>
                      <a:pt x="351" y="1256"/>
                      <a:pt x="392" y="1256"/>
                    </a:cubicBezTo>
                    <a:cubicBezTo>
                      <a:pt x="433" y="1256"/>
                      <a:pt x="467" y="1223"/>
                      <a:pt x="467" y="1182"/>
                    </a:cubicBezTo>
                    <a:cubicBezTo>
                      <a:pt x="467" y="516"/>
                      <a:pt x="467" y="516"/>
                      <a:pt x="467" y="516"/>
                    </a:cubicBezTo>
                    <a:cubicBezTo>
                      <a:pt x="398" y="459"/>
                      <a:pt x="284" y="354"/>
                      <a:pt x="252" y="2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6599" rIns="93196" bIns="46599" numCol="1" anchor="t" anchorCtr="0" compatLnSpc="1">
                <a:prstTxWarp prst="textNoShape">
                  <a:avLst/>
                </a:prstTxWarp>
              </a:bodyPr>
              <a:lstStyle/>
              <a:p>
                <a:pPr marL="0" marR="0" lvl="0" indent="0" algn="ctr"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latin typeface="Segoe" pitchFamily="34" charset="0"/>
                </a:endParaRPr>
              </a:p>
            </p:txBody>
          </p:sp>
          <p:sp>
            <p:nvSpPr>
              <p:cNvPr id="49" name="Freeform 39"/>
              <p:cNvSpPr>
                <a:spLocks/>
              </p:cNvSpPr>
              <p:nvPr/>
            </p:nvSpPr>
            <p:spPr bwMode="black">
              <a:xfrm>
                <a:off x="10249497" y="3061540"/>
                <a:ext cx="311166" cy="249306"/>
              </a:xfrm>
              <a:custGeom>
                <a:avLst/>
                <a:gdLst>
                  <a:gd name="T0" fmla="*/ 267 w 535"/>
                  <a:gd name="T1" fmla="*/ 476 h 477"/>
                  <a:gd name="T2" fmla="*/ 15 w 535"/>
                  <a:gd name="T3" fmla="*/ 208 h 477"/>
                  <a:gd name="T4" fmla="*/ 0 w 535"/>
                  <a:gd name="T5" fmla="*/ 140 h 477"/>
                  <a:gd name="T6" fmla="*/ 141 w 535"/>
                  <a:gd name="T7" fmla="*/ 0 h 477"/>
                  <a:gd name="T8" fmla="*/ 268 w 535"/>
                  <a:gd name="T9" fmla="*/ 80 h 477"/>
                  <a:gd name="T10" fmla="*/ 394 w 535"/>
                  <a:gd name="T11" fmla="*/ 0 h 477"/>
                  <a:gd name="T12" fmla="*/ 535 w 535"/>
                  <a:gd name="T13" fmla="*/ 140 h 477"/>
                  <a:gd name="T14" fmla="*/ 520 w 535"/>
                  <a:gd name="T15" fmla="*/ 208 h 477"/>
                  <a:gd name="T16" fmla="*/ 269 w 535"/>
                  <a:gd name="T17" fmla="*/ 476 h 477"/>
                  <a:gd name="T18" fmla="*/ 268 w 535"/>
                  <a:gd name="T19" fmla="*/ 477 h 477"/>
                  <a:gd name="T20" fmla="*/ 267 w 535"/>
                  <a:gd name="T21" fmla="*/ 476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5" h="477">
                    <a:moveTo>
                      <a:pt x="267" y="476"/>
                    </a:moveTo>
                    <a:cubicBezTo>
                      <a:pt x="247" y="461"/>
                      <a:pt x="55" y="310"/>
                      <a:pt x="15" y="208"/>
                    </a:cubicBezTo>
                    <a:cubicBezTo>
                      <a:pt x="8" y="189"/>
                      <a:pt x="0" y="162"/>
                      <a:pt x="0" y="140"/>
                    </a:cubicBezTo>
                    <a:cubicBezTo>
                      <a:pt x="0" y="63"/>
                      <a:pt x="63" y="0"/>
                      <a:pt x="141" y="0"/>
                    </a:cubicBezTo>
                    <a:cubicBezTo>
                      <a:pt x="197" y="0"/>
                      <a:pt x="245" y="33"/>
                      <a:pt x="268" y="80"/>
                    </a:cubicBezTo>
                    <a:cubicBezTo>
                      <a:pt x="290" y="33"/>
                      <a:pt x="339" y="0"/>
                      <a:pt x="394" y="0"/>
                    </a:cubicBezTo>
                    <a:cubicBezTo>
                      <a:pt x="472" y="0"/>
                      <a:pt x="535" y="63"/>
                      <a:pt x="535" y="140"/>
                    </a:cubicBezTo>
                    <a:cubicBezTo>
                      <a:pt x="535" y="162"/>
                      <a:pt x="527" y="189"/>
                      <a:pt x="520" y="208"/>
                    </a:cubicBezTo>
                    <a:cubicBezTo>
                      <a:pt x="480" y="310"/>
                      <a:pt x="288" y="461"/>
                      <a:pt x="269" y="476"/>
                    </a:cubicBezTo>
                    <a:cubicBezTo>
                      <a:pt x="268" y="477"/>
                      <a:pt x="268" y="477"/>
                      <a:pt x="268" y="477"/>
                    </a:cubicBezTo>
                    <a:lnTo>
                      <a:pt x="267" y="4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6599" rIns="93196" bIns="46599" numCol="1" anchor="t" anchorCtr="0" compatLnSpc="1">
                <a:prstTxWarp prst="textNoShape">
                  <a:avLst/>
                </a:prstTxWarp>
              </a:bodyPr>
              <a:lstStyle/>
              <a:p>
                <a:pPr marL="0" marR="0" lvl="0" indent="0" algn="ctr"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latin typeface="Segoe" pitchFamily="34" charset="0"/>
                </a:endParaRPr>
              </a:p>
            </p:txBody>
          </p:sp>
        </p:grpSp>
      </p:grpSp>
      <p:grpSp>
        <p:nvGrpSpPr>
          <p:cNvPr id="50" name="Group 49"/>
          <p:cNvGrpSpPr/>
          <p:nvPr/>
        </p:nvGrpSpPr>
        <p:grpSpPr>
          <a:xfrm>
            <a:off x="8703754" y="2267681"/>
            <a:ext cx="325149" cy="288651"/>
            <a:chOff x="2990850" y="307975"/>
            <a:chExt cx="1379536" cy="1255713"/>
          </a:xfrm>
          <a:solidFill>
            <a:schemeClr val="bg1"/>
          </a:solidFill>
        </p:grpSpPr>
        <p:sp>
          <p:nvSpPr>
            <p:cNvPr id="51" name="Freeform 50"/>
            <p:cNvSpPr>
              <a:spLocks noEditPoints="1"/>
            </p:cNvSpPr>
            <p:nvPr/>
          </p:nvSpPr>
          <p:spPr bwMode="auto">
            <a:xfrm>
              <a:off x="3151186" y="488950"/>
              <a:ext cx="1219200" cy="1074738"/>
            </a:xfrm>
            <a:custGeom>
              <a:avLst/>
              <a:gdLst>
                <a:gd name="T0" fmla="*/ 319 w 768"/>
                <a:gd name="T1" fmla="*/ 27 h 677"/>
                <a:gd name="T2" fmla="*/ 272 w 768"/>
                <a:gd name="T3" fmla="*/ 39 h 677"/>
                <a:gd name="T4" fmla="*/ 316 w 768"/>
                <a:gd name="T5" fmla="*/ 47 h 677"/>
                <a:gd name="T6" fmla="*/ 377 w 768"/>
                <a:gd name="T7" fmla="*/ 48 h 677"/>
                <a:gd name="T8" fmla="*/ 422 w 768"/>
                <a:gd name="T9" fmla="*/ 40 h 677"/>
                <a:gd name="T10" fmla="*/ 373 w 768"/>
                <a:gd name="T11" fmla="*/ 27 h 677"/>
                <a:gd name="T12" fmla="*/ 345 w 768"/>
                <a:gd name="T13" fmla="*/ 0 h 677"/>
                <a:gd name="T14" fmla="*/ 447 w 768"/>
                <a:gd name="T15" fmla="*/ 14 h 677"/>
                <a:gd name="T16" fmla="*/ 538 w 768"/>
                <a:gd name="T17" fmla="*/ 54 h 677"/>
                <a:gd name="T18" fmla="*/ 569 w 768"/>
                <a:gd name="T19" fmla="*/ 35 h 677"/>
                <a:gd name="T20" fmla="*/ 613 w 768"/>
                <a:gd name="T21" fmla="*/ 26 h 677"/>
                <a:gd name="T22" fmla="*/ 621 w 768"/>
                <a:gd name="T23" fmla="*/ 81 h 677"/>
                <a:gd name="T24" fmla="*/ 629 w 768"/>
                <a:gd name="T25" fmla="*/ 137 h 677"/>
                <a:gd name="T26" fmla="*/ 646 w 768"/>
                <a:gd name="T27" fmla="*/ 161 h 677"/>
                <a:gd name="T28" fmla="*/ 669 w 768"/>
                <a:gd name="T29" fmla="*/ 197 h 677"/>
                <a:gd name="T30" fmla="*/ 694 w 768"/>
                <a:gd name="T31" fmla="*/ 221 h 677"/>
                <a:gd name="T32" fmla="*/ 709 w 768"/>
                <a:gd name="T33" fmla="*/ 227 h 677"/>
                <a:gd name="T34" fmla="*/ 744 w 768"/>
                <a:gd name="T35" fmla="*/ 229 h 677"/>
                <a:gd name="T36" fmla="*/ 765 w 768"/>
                <a:gd name="T37" fmla="*/ 241 h 677"/>
                <a:gd name="T38" fmla="*/ 768 w 768"/>
                <a:gd name="T39" fmla="*/ 352 h 677"/>
                <a:gd name="T40" fmla="*/ 756 w 768"/>
                <a:gd name="T41" fmla="*/ 373 h 677"/>
                <a:gd name="T42" fmla="*/ 680 w 768"/>
                <a:gd name="T43" fmla="*/ 377 h 677"/>
                <a:gd name="T44" fmla="*/ 646 w 768"/>
                <a:gd name="T45" fmla="*/ 460 h 677"/>
                <a:gd name="T46" fmla="*/ 589 w 768"/>
                <a:gd name="T47" fmla="*/ 529 h 677"/>
                <a:gd name="T48" fmla="*/ 553 w 768"/>
                <a:gd name="T49" fmla="*/ 649 h 677"/>
                <a:gd name="T50" fmla="*/ 545 w 768"/>
                <a:gd name="T51" fmla="*/ 669 h 677"/>
                <a:gd name="T52" fmla="*/ 523 w 768"/>
                <a:gd name="T53" fmla="*/ 677 h 677"/>
                <a:gd name="T54" fmla="*/ 442 w 768"/>
                <a:gd name="T55" fmla="*/ 676 h 677"/>
                <a:gd name="T56" fmla="*/ 426 w 768"/>
                <a:gd name="T57" fmla="*/ 660 h 677"/>
                <a:gd name="T58" fmla="*/ 425 w 768"/>
                <a:gd name="T59" fmla="*/ 612 h 677"/>
                <a:gd name="T60" fmla="*/ 345 w 768"/>
                <a:gd name="T61" fmla="*/ 621 h 677"/>
                <a:gd name="T62" fmla="*/ 270 w 768"/>
                <a:gd name="T63" fmla="*/ 613 h 677"/>
                <a:gd name="T64" fmla="*/ 267 w 768"/>
                <a:gd name="T65" fmla="*/ 660 h 677"/>
                <a:gd name="T66" fmla="*/ 252 w 768"/>
                <a:gd name="T67" fmla="*/ 676 h 677"/>
                <a:gd name="T68" fmla="*/ 171 w 768"/>
                <a:gd name="T69" fmla="*/ 677 h 677"/>
                <a:gd name="T70" fmla="*/ 150 w 768"/>
                <a:gd name="T71" fmla="*/ 669 h 677"/>
                <a:gd name="T72" fmla="*/ 142 w 768"/>
                <a:gd name="T73" fmla="*/ 649 h 677"/>
                <a:gd name="T74" fmla="*/ 107 w 768"/>
                <a:gd name="T75" fmla="*/ 534 h 677"/>
                <a:gd name="T76" fmla="*/ 49 w 768"/>
                <a:gd name="T77" fmla="*/ 472 h 677"/>
                <a:gd name="T78" fmla="*/ 13 w 768"/>
                <a:gd name="T79" fmla="*/ 396 h 677"/>
                <a:gd name="T80" fmla="*/ 0 w 768"/>
                <a:gd name="T81" fmla="*/ 310 h 677"/>
                <a:gd name="T82" fmla="*/ 15 w 768"/>
                <a:gd name="T83" fmla="*/ 221 h 677"/>
                <a:gd name="T84" fmla="*/ 56 w 768"/>
                <a:gd name="T85" fmla="*/ 142 h 677"/>
                <a:gd name="T86" fmla="*/ 119 w 768"/>
                <a:gd name="T87" fmla="*/ 77 h 677"/>
                <a:gd name="T88" fmla="*/ 199 w 768"/>
                <a:gd name="T89" fmla="*/ 28 h 677"/>
                <a:gd name="T90" fmla="*/ 294 w 768"/>
                <a:gd name="T91" fmla="*/ 3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68" h="677">
                  <a:moveTo>
                    <a:pt x="346" y="26"/>
                  </a:moveTo>
                  <a:lnTo>
                    <a:pt x="319" y="27"/>
                  </a:lnTo>
                  <a:lnTo>
                    <a:pt x="295" y="31"/>
                  </a:lnTo>
                  <a:lnTo>
                    <a:pt x="272" y="39"/>
                  </a:lnTo>
                  <a:lnTo>
                    <a:pt x="290" y="55"/>
                  </a:lnTo>
                  <a:lnTo>
                    <a:pt x="316" y="47"/>
                  </a:lnTo>
                  <a:lnTo>
                    <a:pt x="346" y="44"/>
                  </a:lnTo>
                  <a:lnTo>
                    <a:pt x="377" y="48"/>
                  </a:lnTo>
                  <a:lnTo>
                    <a:pt x="405" y="56"/>
                  </a:lnTo>
                  <a:lnTo>
                    <a:pt x="422" y="40"/>
                  </a:lnTo>
                  <a:lnTo>
                    <a:pt x="399" y="32"/>
                  </a:lnTo>
                  <a:lnTo>
                    <a:pt x="373" y="27"/>
                  </a:lnTo>
                  <a:lnTo>
                    <a:pt x="346" y="26"/>
                  </a:lnTo>
                  <a:close/>
                  <a:moveTo>
                    <a:pt x="345" y="0"/>
                  </a:moveTo>
                  <a:lnTo>
                    <a:pt x="397" y="3"/>
                  </a:lnTo>
                  <a:lnTo>
                    <a:pt x="447" y="14"/>
                  </a:lnTo>
                  <a:lnTo>
                    <a:pt x="495" y="31"/>
                  </a:lnTo>
                  <a:lnTo>
                    <a:pt x="538" y="54"/>
                  </a:lnTo>
                  <a:lnTo>
                    <a:pt x="551" y="44"/>
                  </a:lnTo>
                  <a:lnTo>
                    <a:pt x="569" y="35"/>
                  </a:lnTo>
                  <a:lnTo>
                    <a:pt x="590" y="27"/>
                  </a:lnTo>
                  <a:lnTo>
                    <a:pt x="613" y="26"/>
                  </a:lnTo>
                  <a:lnTo>
                    <a:pt x="637" y="31"/>
                  </a:lnTo>
                  <a:lnTo>
                    <a:pt x="621" y="81"/>
                  </a:lnTo>
                  <a:lnTo>
                    <a:pt x="610" y="114"/>
                  </a:lnTo>
                  <a:lnTo>
                    <a:pt x="629" y="137"/>
                  </a:lnTo>
                  <a:lnTo>
                    <a:pt x="646" y="161"/>
                  </a:lnTo>
                  <a:lnTo>
                    <a:pt x="646" y="161"/>
                  </a:lnTo>
                  <a:lnTo>
                    <a:pt x="654" y="175"/>
                  </a:lnTo>
                  <a:lnTo>
                    <a:pt x="669" y="197"/>
                  </a:lnTo>
                  <a:lnTo>
                    <a:pt x="682" y="211"/>
                  </a:lnTo>
                  <a:lnTo>
                    <a:pt x="694" y="221"/>
                  </a:lnTo>
                  <a:lnTo>
                    <a:pt x="704" y="226"/>
                  </a:lnTo>
                  <a:lnTo>
                    <a:pt x="709" y="227"/>
                  </a:lnTo>
                  <a:lnTo>
                    <a:pt x="712" y="229"/>
                  </a:lnTo>
                  <a:lnTo>
                    <a:pt x="744" y="229"/>
                  </a:lnTo>
                  <a:lnTo>
                    <a:pt x="756" y="231"/>
                  </a:lnTo>
                  <a:lnTo>
                    <a:pt x="765" y="241"/>
                  </a:lnTo>
                  <a:lnTo>
                    <a:pt x="768" y="253"/>
                  </a:lnTo>
                  <a:lnTo>
                    <a:pt x="768" y="352"/>
                  </a:lnTo>
                  <a:lnTo>
                    <a:pt x="765" y="365"/>
                  </a:lnTo>
                  <a:lnTo>
                    <a:pt x="756" y="373"/>
                  </a:lnTo>
                  <a:lnTo>
                    <a:pt x="744" y="377"/>
                  </a:lnTo>
                  <a:lnTo>
                    <a:pt x="680" y="377"/>
                  </a:lnTo>
                  <a:lnTo>
                    <a:pt x="666" y="420"/>
                  </a:lnTo>
                  <a:lnTo>
                    <a:pt x="646" y="460"/>
                  </a:lnTo>
                  <a:lnTo>
                    <a:pt x="620" y="496"/>
                  </a:lnTo>
                  <a:lnTo>
                    <a:pt x="589" y="529"/>
                  </a:lnTo>
                  <a:lnTo>
                    <a:pt x="553" y="557"/>
                  </a:lnTo>
                  <a:lnTo>
                    <a:pt x="553" y="649"/>
                  </a:lnTo>
                  <a:lnTo>
                    <a:pt x="550" y="660"/>
                  </a:lnTo>
                  <a:lnTo>
                    <a:pt x="545" y="669"/>
                  </a:lnTo>
                  <a:lnTo>
                    <a:pt x="535" y="676"/>
                  </a:lnTo>
                  <a:lnTo>
                    <a:pt x="523" y="677"/>
                  </a:lnTo>
                  <a:lnTo>
                    <a:pt x="453" y="677"/>
                  </a:lnTo>
                  <a:lnTo>
                    <a:pt x="442" y="676"/>
                  </a:lnTo>
                  <a:lnTo>
                    <a:pt x="433" y="669"/>
                  </a:lnTo>
                  <a:lnTo>
                    <a:pt x="426" y="660"/>
                  </a:lnTo>
                  <a:lnTo>
                    <a:pt x="425" y="649"/>
                  </a:lnTo>
                  <a:lnTo>
                    <a:pt x="425" y="612"/>
                  </a:lnTo>
                  <a:lnTo>
                    <a:pt x="385" y="619"/>
                  </a:lnTo>
                  <a:lnTo>
                    <a:pt x="345" y="621"/>
                  </a:lnTo>
                  <a:lnTo>
                    <a:pt x="307" y="619"/>
                  </a:lnTo>
                  <a:lnTo>
                    <a:pt x="270" y="613"/>
                  </a:lnTo>
                  <a:lnTo>
                    <a:pt x="270" y="649"/>
                  </a:lnTo>
                  <a:lnTo>
                    <a:pt x="267" y="660"/>
                  </a:lnTo>
                  <a:lnTo>
                    <a:pt x="262" y="669"/>
                  </a:lnTo>
                  <a:lnTo>
                    <a:pt x="252" y="676"/>
                  </a:lnTo>
                  <a:lnTo>
                    <a:pt x="240" y="677"/>
                  </a:lnTo>
                  <a:lnTo>
                    <a:pt x="171" y="677"/>
                  </a:lnTo>
                  <a:lnTo>
                    <a:pt x="159" y="676"/>
                  </a:lnTo>
                  <a:lnTo>
                    <a:pt x="150" y="669"/>
                  </a:lnTo>
                  <a:lnTo>
                    <a:pt x="144" y="660"/>
                  </a:lnTo>
                  <a:lnTo>
                    <a:pt x="142" y="649"/>
                  </a:lnTo>
                  <a:lnTo>
                    <a:pt x="142" y="561"/>
                  </a:lnTo>
                  <a:lnTo>
                    <a:pt x="107" y="534"/>
                  </a:lnTo>
                  <a:lnTo>
                    <a:pt x="76" y="505"/>
                  </a:lnTo>
                  <a:lnTo>
                    <a:pt x="49" y="472"/>
                  </a:lnTo>
                  <a:lnTo>
                    <a:pt x="29" y="434"/>
                  </a:lnTo>
                  <a:lnTo>
                    <a:pt x="13" y="396"/>
                  </a:lnTo>
                  <a:lnTo>
                    <a:pt x="4" y="354"/>
                  </a:lnTo>
                  <a:lnTo>
                    <a:pt x="0" y="310"/>
                  </a:lnTo>
                  <a:lnTo>
                    <a:pt x="4" y="265"/>
                  </a:lnTo>
                  <a:lnTo>
                    <a:pt x="15" y="221"/>
                  </a:lnTo>
                  <a:lnTo>
                    <a:pt x="32" y="179"/>
                  </a:lnTo>
                  <a:lnTo>
                    <a:pt x="56" y="142"/>
                  </a:lnTo>
                  <a:lnTo>
                    <a:pt x="84" y="107"/>
                  </a:lnTo>
                  <a:lnTo>
                    <a:pt x="119" y="77"/>
                  </a:lnTo>
                  <a:lnTo>
                    <a:pt x="158" y="50"/>
                  </a:lnTo>
                  <a:lnTo>
                    <a:pt x="199" y="28"/>
                  </a:lnTo>
                  <a:lnTo>
                    <a:pt x="244" y="12"/>
                  </a:lnTo>
                  <a:lnTo>
                    <a:pt x="294" y="3"/>
                  </a:lnTo>
                  <a:lnTo>
                    <a:pt x="345" y="0"/>
                  </a:lnTo>
                  <a:close/>
                </a:path>
              </a:pathLst>
            </a:custGeom>
            <a:grpFill/>
            <a:ln w="0">
              <a:noFill/>
              <a:prstDash val="solid"/>
              <a:round/>
              <a:headEnd/>
              <a:tailEnd/>
            </a:ln>
          </p:spPr>
          <p:txBody>
            <a:bodyPr vert="horz" wrap="square" lIns="93247" tIns="46623" rIns="93247" bIns="4662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endParaRPr>
            </a:p>
          </p:txBody>
        </p:sp>
        <p:sp>
          <p:nvSpPr>
            <p:cNvPr id="52" name="Freeform 51"/>
            <p:cNvSpPr>
              <a:spLocks/>
            </p:cNvSpPr>
            <p:nvPr/>
          </p:nvSpPr>
          <p:spPr bwMode="auto">
            <a:xfrm>
              <a:off x="3117850" y="438150"/>
              <a:ext cx="254000" cy="195263"/>
            </a:xfrm>
            <a:custGeom>
              <a:avLst/>
              <a:gdLst>
                <a:gd name="T0" fmla="*/ 128 w 160"/>
                <a:gd name="T1" fmla="*/ 0 h 123"/>
                <a:gd name="T2" fmla="*/ 160 w 160"/>
                <a:gd name="T3" fmla="*/ 2 h 123"/>
                <a:gd name="T4" fmla="*/ 156 w 160"/>
                <a:gd name="T5" fmla="*/ 28 h 123"/>
                <a:gd name="T6" fmla="*/ 129 w 160"/>
                <a:gd name="T7" fmla="*/ 28 h 123"/>
                <a:gd name="T8" fmla="*/ 105 w 160"/>
                <a:gd name="T9" fmla="*/ 32 h 123"/>
                <a:gd name="T10" fmla="*/ 82 w 160"/>
                <a:gd name="T11" fmla="*/ 43 h 123"/>
                <a:gd name="T12" fmla="*/ 62 w 160"/>
                <a:gd name="T13" fmla="*/ 58 h 123"/>
                <a:gd name="T14" fmla="*/ 46 w 160"/>
                <a:gd name="T15" fmla="*/ 76 h 123"/>
                <a:gd name="T16" fmla="*/ 34 w 160"/>
                <a:gd name="T17" fmla="*/ 98 h 123"/>
                <a:gd name="T18" fmla="*/ 28 w 160"/>
                <a:gd name="T19" fmla="*/ 123 h 123"/>
                <a:gd name="T20" fmla="*/ 0 w 160"/>
                <a:gd name="T21" fmla="*/ 119 h 123"/>
                <a:gd name="T22" fmla="*/ 9 w 160"/>
                <a:gd name="T23" fmla="*/ 87 h 123"/>
                <a:gd name="T24" fmla="*/ 24 w 160"/>
                <a:gd name="T25" fmla="*/ 60 h 123"/>
                <a:gd name="T26" fmla="*/ 44 w 160"/>
                <a:gd name="T27" fmla="*/ 36 h 123"/>
                <a:gd name="T28" fmla="*/ 68 w 160"/>
                <a:gd name="T29" fmla="*/ 19 h 123"/>
                <a:gd name="T30" fmla="*/ 97 w 160"/>
                <a:gd name="T31" fmla="*/ 6 h 123"/>
                <a:gd name="T32" fmla="*/ 128 w 160"/>
                <a:gd name="T3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0" h="123">
                  <a:moveTo>
                    <a:pt x="128" y="0"/>
                  </a:moveTo>
                  <a:lnTo>
                    <a:pt x="160" y="2"/>
                  </a:lnTo>
                  <a:lnTo>
                    <a:pt x="156" y="28"/>
                  </a:lnTo>
                  <a:lnTo>
                    <a:pt x="129" y="28"/>
                  </a:lnTo>
                  <a:lnTo>
                    <a:pt x="105" y="32"/>
                  </a:lnTo>
                  <a:lnTo>
                    <a:pt x="82" y="43"/>
                  </a:lnTo>
                  <a:lnTo>
                    <a:pt x="62" y="58"/>
                  </a:lnTo>
                  <a:lnTo>
                    <a:pt x="46" y="76"/>
                  </a:lnTo>
                  <a:lnTo>
                    <a:pt x="34" y="98"/>
                  </a:lnTo>
                  <a:lnTo>
                    <a:pt x="28" y="123"/>
                  </a:lnTo>
                  <a:lnTo>
                    <a:pt x="0" y="119"/>
                  </a:lnTo>
                  <a:lnTo>
                    <a:pt x="9" y="87"/>
                  </a:lnTo>
                  <a:lnTo>
                    <a:pt x="24" y="60"/>
                  </a:lnTo>
                  <a:lnTo>
                    <a:pt x="44" y="36"/>
                  </a:lnTo>
                  <a:lnTo>
                    <a:pt x="68" y="19"/>
                  </a:lnTo>
                  <a:lnTo>
                    <a:pt x="97" y="6"/>
                  </a:lnTo>
                  <a:lnTo>
                    <a:pt x="128" y="0"/>
                  </a:lnTo>
                  <a:close/>
                </a:path>
              </a:pathLst>
            </a:custGeom>
            <a:grpFill/>
            <a:ln w="0">
              <a:noFill/>
              <a:prstDash val="solid"/>
              <a:round/>
              <a:headEnd/>
              <a:tailEnd/>
            </a:ln>
          </p:spPr>
          <p:txBody>
            <a:bodyPr vert="horz" wrap="square" lIns="93247" tIns="46623" rIns="93247" bIns="4662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endParaRPr>
            </a:p>
          </p:txBody>
        </p:sp>
        <p:sp>
          <p:nvSpPr>
            <p:cNvPr id="53" name="Freeform 52"/>
            <p:cNvSpPr>
              <a:spLocks/>
            </p:cNvSpPr>
            <p:nvPr/>
          </p:nvSpPr>
          <p:spPr bwMode="auto">
            <a:xfrm>
              <a:off x="3214688" y="533400"/>
              <a:ext cx="149225" cy="117475"/>
            </a:xfrm>
            <a:custGeom>
              <a:avLst/>
              <a:gdLst>
                <a:gd name="T0" fmla="*/ 72 w 94"/>
                <a:gd name="T1" fmla="*/ 0 h 74"/>
                <a:gd name="T2" fmla="*/ 94 w 94"/>
                <a:gd name="T3" fmla="*/ 0 h 74"/>
                <a:gd name="T4" fmla="*/ 90 w 94"/>
                <a:gd name="T5" fmla="*/ 26 h 74"/>
                <a:gd name="T6" fmla="*/ 72 w 94"/>
                <a:gd name="T7" fmla="*/ 26 h 74"/>
                <a:gd name="T8" fmla="*/ 55 w 94"/>
                <a:gd name="T9" fmla="*/ 31 h 74"/>
                <a:gd name="T10" fmla="*/ 41 w 94"/>
                <a:gd name="T11" fmla="*/ 42 h 74"/>
                <a:gd name="T12" fmla="*/ 31 w 94"/>
                <a:gd name="T13" fmla="*/ 57 h 74"/>
                <a:gd name="T14" fmla="*/ 25 w 94"/>
                <a:gd name="T15" fmla="*/ 74 h 74"/>
                <a:gd name="T16" fmla="*/ 0 w 94"/>
                <a:gd name="T17" fmla="*/ 70 h 74"/>
                <a:gd name="T18" fmla="*/ 7 w 94"/>
                <a:gd name="T19" fmla="*/ 49 h 74"/>
                <a:gd name="T20" fmla="*/ 17 w 94"/>
                <a:gd name="T21" fmla="*/ 30 h 74"/>
                <a:gd name="T22" fmla="*/ 32 w 94"/>
                <a:gd name="T23" fmla="*/ 16 h 74"/>
                <a:gd name="T24" fmla="*/ 51 w 94"/>
                <a:gd name="T25" fmla="*/ 6 h 74"/>
                <a:gd name="T26" fmla="*/ 72 w 94"/>
                <a:gd name="T2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 h="74">
                  <a:moveTo>
                    <a:pt x="72" y="0"/>
                  </a:moveTo>
                  <a:lnTo>
                    <a:pt x="94" y="0"/>
                  </a:lnTo>
                  <a:lnTo>
                    <a:pt x="90" y="26"/>
                  </a:lnTo>
                  <a:lnTo>
                    <a:pt x="72" y="26"/>
                  </a:lnTo>
                  <a:lnTo>
                    <a:pt x="55" y="31"/>
                  </a:lnTo>
                  <a:lnTo>
                    <a:pt x="41" y="42"/>
                  </a:lnTo>
                  <a:lnTo>
                    <a:pt x="31" y="57"/>
                  </a:lnTo>
                  <a:lnTo>
                    <a:pt x="25" y="74"/>
                  </a:lnTo>
                  <a:lnTo>
                    <a:pt x="0" y="70"/>
                  </a:lnTo>
                  <a:lnTo>
                    <a:pt x="7" y="49"/>
                  </a:lnTo>
                  <a:lnTo>
                    <a:pt x="17" y="30"/>
                  </a:lnTo>
                  <a:lnTo>
                    <a:pt x="32" y="16"/>
                  </a:lnTo>
                  <a:lnTo>
                    <a:pt x="51" y="6"/>
                  </a:lnTo>
                  <a:lnTo>
                    <a:pt x="72" y="0"/>
                  </a:lnTo>
                  <a:close/>
                </a:path>
              </a:pathLst>
            </a:custGeom>
            <a:grpFill/>
            <a:ln w="0">
              <a:noFill/>
              <a:prstDash val="solid"/>
              <a:round/>
              <a:headEnd/>
              <a:tailEnd/>
            </a:ln>
          </p:spPr>
          <p:txBody>
            <a:bodyPr vert="horz" wrap="square" lIns="93247" tIns="46623" rIns="93247" bIns="4662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endParaRPr>
            </a:p>
          </p:txBody>
        </p:sp>
        <p:sp>
          <p:nvSpPr>
            <p:cNvPr id="54" name="Freeform 53"/>
            <p:cNvSpPr>
              <a:spLocks/>
            </p:cNvSpPr>
            <p:nvPr/>
          </p:nvSpPr>
          <p:spPr bwMode="auto">
            <a:xfrm>
              <a:off x="2990850" y="307975"/>
              <a:ext cx="388938" cy="300038"/>
            </a:xfrm>
            <a:custGeom>
              <a:avLst/>
              <a:gdLst>
                <a:gd name="T0" fmla="*/ 207 w 245"/>
                <a:gd name="T1" fmla="*/ 0 h 189"/>
                <a:gd name="T2" fmla="*/ 245 w 245"/>
                <a:gd name="T3" fmla="*/ 1 h 189"/>
                <a:gd name="T4" fmla="*/ 239 w 245"/>
                <a:gd name="T5" fmla="*/ 45 h 189"/>
                <a:gd name="T6" fmla="*/ 204 w 245"/>
                <a:gd name="T7" fmla="*/ 42 h 189"/>
                <a:gd name="T8" fmla="*/ 170 w 245"/>
                <a:gd name="T9" fmla="*/ 48 h 189"/>
                <a:gd name="T10" fmla="*/ 140 w 245"/>
                <a:gd name="T11" fmla="*/ 60 h 189"/>
                <a:gd name="T12" fmla="*/ 110 w 245"/>
                <a:gd name="T13" fmla="*/ 76 h 189"/>
                <a:gd name="T14" fmla="*/ 86 w 245"/>
                <a:gd name="T15" fmla="*/ 98 h 189"/>
                <a:gd name="T16" fmla="*/ 66 w 245"/>
                <a:gd name="T17" fmla="*/ 125 h 189"/>
                <a:gd name="T18" fmla="*/ 52 w 245"/>
                <a:gd name="T19" fmla="*/ 156 h 189"/>
                <a:gd name="T20" fmla="*/ 42 w 245"/>
                <a:gd name="T21" fmla="*/ 189 h 189"/>
                <a:gd name="T22" fmla="*/ 0 w 245"/>
                <a:gd name="T23" fmla="*/ 183 h 189"/>
                <a:gd name="T24" fmla="*/ 9 w 245"/>
                <a:gd name="T25" fmla="*/ 145 h 189"/>
                <a:gd name="T26" fmla="*/ 25 w 245"/>
                <a:gd name="T27" fmla="*/ 110 h 189"/>
                <a:gd name="T28" fmla="*/ 45 w 245"/>
                <a:gd name="T29" fmla="*/ 80 h 189"/>
                <a:gd name="T30" fmla="*/ 70 w 245"/>
                <a:gd name="T31" fmla="*/ 53 h 189"/>
                <a:gd name="T32" fmla="*/ 100 w 245"/>
                <a:gd name="T33" fmla="*/ 30 h 189"/>
                <a:gd name="T34" fmla="*/ 133 w 245"/>
                <a:gd name="T35" fmla="*/ 14 h 189"/>
                <a:gd name="T36" fmla="*/ 169 w 245"/>
                <a:gd name="T37" fmla="*/ 4 h 189"/>
                <a:gd name="T38" fmla="*/ 207 w 245"/>
                <a:gd name="T39"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5" h="189">
                  <a:moveTo>
                    <a:pt x="207" y="0"/>
                  </a:moveTo>
                  <a:lnTo>
                    <a:pt x="245" y="1"/>
                  </a:lnTo>
                  <a:lnTo>
                    <a:pt x="239" y="45"/>
                  </a:lnTo>
                  <a:lnTo>
                    <a:pt x="204" y="42"/>
                  </a:lnTo>
                  <a:lnTo>
                    <a:pt x="170" y="48"/>
                  </a:lnTo>
                  <a:lnTo>
                    <a:pt x="140" y="60"/>
                  </a:lnTo>
                  <a:lnTo>
                    <a:pt x="110" y="76"/>
                  </a:lnTo>
                  <a:lnTo>
                    <a:pt x="86" y="98"/>
                  </a:lnTo>
                  <a:lnTo>
                    <a:pt x="66" y="125"/>
                  </a:lnTo>
                  <a:lnTo>
                    <a:pt x="52" y="156"/>
                  </a:lnTo>
                  <a:lnTo>
                    <a:pt x="42" y="189"/>
                  </a:lnTo>
                  <a:lnTo>
                    <a:pt x="0" y="183"/>
                  </a:lnTo>
                  <a:lnTo>
                    <a:pt x="9" y="145"/>
                  </a:lnTo>
                  <a:lnTo>
                    <a:pt x="25" y="110"/>
                  </a:lnTo>
                  <a:lnTo>
                    <a:pt x="45" y="80"/>
                  </a:lnTo>
                  <a:lnTo>
                    <a:pt x="70" y="53"/>
                  </a:lnTo>
                  <a:lnTo>
                    <a:pt x="100" y="30"/>
                  </a:lnTo>
                  <a:lnTo>
                    <a:pt x="133" y="14"/>
                  </a:lnTo>
                  <a:lnTo>
                    <a:pt x="169" y="4"/>
                  </a:lnTo>
                  <a:lnTo>
                    <a:pt x="207" y="0"/>
                  </a:lnTo>
                  <a:close/>
                </a:path>
              </a:pathLst>
            </a:custGeom>
            <a:grpFill/>
            <a:ln w="0">
              <a:noFill/>
              <a:prstDash val="solid"/>
              <a:round/>
              <a:headEnd/>
              <a:tailEnd/>
            </a:ln>
          </p:spPr>
          <p:txBody>
            <a:bodyPr vert="horz" wrap="square" lIns="93247" tIns="46623" rIns="93247" bIns="4662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endParaRPr>
            </a:p>
          </p:txBody>
        </p:sp>
      </p:grpSp>
      <p:sp>
        <p:nvSpPr>
          <p:cNvPr id="55" name="Rectangle 54"/>
          <p:cNvSpPr/>
          <p:nvPr/>
        </p:nvSpPr>
        <p:spPr bwMode="auto">
          <a:xfrm>
            <a:off x="1986422" y="4582162"/>
            <a:ext cx="8329248" cy="431391"/>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marL="0" marR="0" lvl="0" indent="0" algn="ctr" defTabSz="951028"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Azure</a:t>
            </a:r>
          </a:p>
        </p:txBody>
      </p:sp>
      <p:sp>
        <p:nvSpPr>
          <p:cNvPr id="3" name="Title 2"/>
          <p:cNvSpPr>
            <a:spLocks noGrp="1"/>
          </p:cNvSpPr>
          <p:nvPr>
            <p:ph type="title"/>
          </p:nvPr>
        </p:nvSpPr>
        <p:spPr/>
        <p:txBody>
          <a:bodyPr/>
          <a:lstStyle/>
          <a:p>
            <a:r>
              <a:rPr lang="en-US" dirty="0"/>
              <a:t>The intelligent business cloud </a:t>
            </a:r>
          </a:p>
        </p:txBody>
      </p:sp>
      <p:graphicFrame>
        <p:nvGraphicFramePr>
          <p:cNvPr id="8" name="Table 7"/>
          <p:cNvGraphicFramePr>
            <a:graphicFrameLocks noGrp="1"/>
          </p:cNvGraphicFramePr>
          <p:nvPr>
            <p:extLst/>
          </p:nvPr>
        </p:nvGraphicFramePr>
        <p:xfrm>
          <a:off x="4075722" y="2747039"/>
          <a:ext cx="2011680" cy="1304544"/>
        </p:xfrm>
        <a:graphic>
          <a:graphicData uri="http://schemas.openxmlformats.org/drawingml/2006/table">
            <a:tbl>
              <a:tblPr>
                <a:tableStyleId>{5C22544A-7EE6-4342-B048-85BDC9FD1C3A}</a:tableStyleId>
              </a:tblPr>
              <a:tblGrid>
                <a:gridCol w="2011680">
                  <a:extLst>
                    <a:ext uri="{9D8B030D-6E8A-4147-A177-3AD203B41FA5}">
                      <a16:colId xmlns:a16="http://schemas.microsoft.com/office/drawing/2014/main" val="1544284482"/>
                    </a:ext>
                  </a:extLst>
                </a:gridCol>
              </a:tblGrid>
              <a:tr h="290123">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it-IT" sz="1400" dirty="0">
                          <a:solidFill>
                            <a:schemeClr val="tx1"/>
                          </a:solidFill>
                          <a:ea typeface="Segoe UI" pitchFamily="34" charset="0"/>
                          <a:cs typeface="Segoe UI" pitchFamily="34" charset="0"/>
                        </a:rPr>
                        <a:t>Power BI</a:t>
                      </a:r>
                    </a:p>
                  </a:txBody>
                  <a:tcPr marT="18288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2980025288"/>
                  </a:ext>
                </a:extLst>
              </a:tr>
              <a:tr h="290123">
                <a:tc>
                  <a:txBody>
                    <a:bodyPr/>
                    <a:lstStyle/>
                    <a:p>
                      <a:pPr algn="ctr" defTabSz="951028" fontAlgn="base">
                        <a:lnSpc>
                          <a:spcPct val="90000"/>
                        </a:lnSpc>
                        <a:spcBef>
                          <a:spcPts val="1200"/>
                        </a:spcBef>
                        <a:spcAft>
                          <a:spcPct val="0"/>
                        </a:spcAft>
                      </a:pPr>
                      <a:r>
                        <a:rPr lang="it-IT" sz="1400" dirty="0">
                          <a:solidFill>
                            <a:schemeClr val="tx1"/>
                          </a:solidFill>
                          <a:ea typeface="Segoe UI" pitchFamily="34" charset="0"/>
                          <a:cs typeface="Segoe UI" pitchFamily="34" charset="0"/>
                        </a:rPr>
                        <a:t>Cortana Intelligence</a:t>
                      </a:r>
                    </a:p>
                  </a:txBody>
                  <a:tcPr marT="18288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1966257433"/>
                  </a:ext>
                </a:extLst>
              </a:tr>
              <a:tr h="290123">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it-IT" sz="1400" dirty="0">
                          <a:solidFill>
                            <a:schemeClr val="tx1"/>
                          </a:solidFill>
                          <a:ea typeface="Segoe UI" pitchFamily="34" charset="0"/>
                          <a:cs typeface="Segoe UI" pitchFamily="34" charset="0"/>
                        </a:rPr>
                        <a:t>Azure IoT </a:t>
                      </a:r>
                      <a:endParaRPr lang="en-US" sz="1400" dirty="0">
                        <a:solidFill>
                          <a:schemeClr val="tx1"/>
                        </a:solidFill>
                      </a:endParaRPr>
                    </a:p>
                  </a:txBody>
                  <a:tcPr marT="18288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noFill/>
                      <a:prstDash val="solid"/>
                      <a:round/>
                      <a:headEnd type="none" w="med" len="med"/>
                      <a:tailEnd type="none" w="med" len="med"/>
                    </a:lnB>
                    <a:solidFill>
                      <a:schemeClr val="accent4"/>
                    </a:solidFill>
                  </a:tcPr>
                </a:tc>
                <a:extLst>
                  <a:ext uri="{0D108BD9-81ED-4DB2-BD59-A6C34878D82A}">
                    <a16:rowId xmlns:a16="http://schemas.microsoft.com/office/drawing/2014/main" val="1029702615"/>
                  </a:ext>
                </a:extLst>
              </a:tr>
            </a:tbl>
          </a:graphicData>
        </a:graphic>
      </p:graphicFrame>
      <p:pic>
        <p:nvPicPr>
          <p:cNvPr id="97" name="Picture 9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12478" y="5837352"/>
            <a:ext cx="559996" cy="537892"/>
          </a:xfrm>
          <a:prstGeom prst="rect">
            <a:avLst/>
          </a:prstGeom>
          <a:effectLst>
            <a:outerShdw blurRad="63500" sx="102000" sy="102000" algn="ctr" rotWithShape="0">
              <a:prstClr val="black">
                <a:alpha val="40000"/>
              </a:prstClr>
            </a:outerShdw>
          </a:effectLst>
        </p:spPr>
      </p:pic>
      <p:pic>
        <p:nvPicPr>
          <p:cNvPr id="98" name="Picture 9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31923" y="5708998"/>
            <a:ext cx="559996" cy="537892"/>
          </a:xfrm>
          <a:prstGeom prst="rect">
            <a:avLst/>
          </a:prstGeom>
          <a:effectLst>
            <a:outerShdw blurRad="63500" sx="102000" sy="102000" algn="ctr" rotWithShape="0">
              <a:prstClr val="black">
                <a:alpha val="40000"/>
              </a:prstClr>
            </a:outerShdw>
          </a:effectLst>
        </p:spPr>
      </p:pic>
      <p:pic>
        <p:nvPicPr>
          <p:cNvPr id="99" name="Picture 9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63040" y="5332202"/>
            <a:ext cx="559996" cy="537892"/>
          </a:xfrm>
          <a:prstGeom prst="rect">
            <a:avLst/>
          </a:prstGeom>
          <a:effectLst>
            <a:outerShdw blurRad="63500" sx="102000" sy="102000" algn="ctr" rotWithShape="0">
              <a:prstClr val="black">
                <a:alpha val="40000"/>
              </a:prstClr>
            </a:outerShdw>
          </a:effectLst>
        </p:spPr>
      </p:pic>
      <p:grpSp>
        <p:nvGrpSpPr>
          <p:cNvPr id="100" name="Group 99"/>
          <p:cNvGrpSpPr/>
          <p:nvPr/>
        </p:nvGrpSpPr>
        <p:grpSpPr>
          <a:xfrm>
            <a:off x="887735" y="5513139"/>
            <a:ext cx="731416" cy="731416"/>
            <a:chOff x="1763404" y="5326778"/>
            <a:chExt cx="731520" cy="731520"/>
          </a:xfrm>
          <a:solidFill>
            <a:srgbClr val="002050"/>
          </a:solidFill>
        </p:grpSpPr>
        <p:sp>
          <p:nvSpPr>
            <p:cNvPr id="101" name="Oval 100"/>
            <p:cNvSpPr/>
            <p:nvPr/>
          </p:nvSpPr>
          <p:spPr>
            <a:xfrm>
              <a:off x="1763404" y="5326778"/>
              <a:ext cx="731520" cy="731520"/>
            </a:xfrm>
            <a:prstGeom prst="ellipse">
              <a:avLst/>
            </a:prstGeom>
            <a:grpFill/>
            <a:ln>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ndParaRPr>
            </a:p>
          </p:txBody>
        </p:sp>
        <p:pic>
          <p:nvPicPr>
            <p:cNvPr id="102" name="Picture 101"/>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1900564" y="5463938"/>
              <a:ext cx="457200" cy="457200"/>
            </a:xfrm>
            <a:prstGeom prst="rect">
              <a:avLst/>
            </a:prstGeom>
            <a:grpFill/>
            <a:ln>
              <a:noFill/>
            </a:ln>
          </p:spPr>
          <p:style>
            <a:lnRef idx="3">
              <a:schemeClr val="lt1"/>
            </a:lnRef>
            <a:fillRef idx="1">
              <a:schemeClr val="accent1"/>
            </a:fillRef>
            <a:effectRef idx="1">
              <a:schemeClr val="accent1"/>
            </a:effectRef>
            <a:fontRef idx="minor">
              <a:schemeClr val="lt1"/>
            </a:fontRef>
          </p:style>
        </p:pic>
      </p:grpSp>
      <p:grpSp>
        <p:nvGrpSpPr>
          <p:cNvPr id="103" name="Group 102"/>
          <p:cNvGrpSpPr/>
          <p:nvPr/>
        </p:nvGrpSpPr>
        <p:grpSpPr>
          <a:xfrm>
            <a:off x="4100594" y="5513139"/>
            <a:ext cx="731416" cy="731416"/>
            <a:chOff x="4535275" y="5326778"/>
            <a:chExt cx="731520" cy="731520"/>
          </a:xfrm>
          <a:solidFill>
            <a:srgbClr val="002050"/>
          </a:solidFill>
        </p:grpSpPr>
        <p:sp>
          <p:nvSpPr>
            <p:cNvPr id="104" name="Oval 103"/>
            <p:cNvSpPr/>
            <p:nvPr/>
          </p:nvSpPr>
          <p:spPr>
            <a:xfrm>
              <a:off x="4535275" y="5326778"/>
              <a:ext cx="731520" cy="731520"/>
            </a:xfrm>
            <a:prstGeom prst="ellipse">
              <a:avLst/>
            </a:prstGeom>
            <a:grpFill/>
            <a:ln>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ndParaRPr>
            </a:p>
          </p:txBody>
        </p:sp>
        <p:pic>
          <p:nvPicPr>
            <p:cNvPr id="105" name="Picture 104"/>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4686817" y="5463938"/>
              <a:ext cx="457200" cy="457200"/>
            </a:xfrm>
            <a:prstGeom prst="rect">
              <a:avLst/>
            </a:prstGeom>
            <a:grpFill/>
            <a:ln>
              <a:noFill/>
            </a:ln>
          </p:spPr>
          <p:style>
            <a:lnRef idx="3">
              <a:schemeClr val="lt1"/>
            </a:lnRef>
            <a:fillRef idx="1">
              <a:schemeClr val="accent1"/>
            </a:fillRef>
            <a:effectRef idx="1">
              <a:schemeClr val="accent1"/>
            </a:effectRef>
            <a:fontRef idx="minor">
              <a:schemeClr val="lt1"/>
            </a:fontRef>
          </p:style>
        </p:pic>
      </p:grpSp>
      <p:grpSp>
        <p:nvGrpSpPr>
          <p:cNvPr id="106" name="Group 105"/>
          <p:cNvGrpSpPr/>
          <p:nvPr/>
        </p:nvGrpSpPr>
        <p:grpSpPr>
          <a:xfrm>
            <a:off x="1958688" y="5513139"/>
            <a:ext cx="731416" cy="731416"/>
            <a:chOff x="2687361" y="5326778"/>
            <a:chExt cx="731520" cy="731520"/>
          </a:xfrm>
          <a:solidFill>
            <a:srgbClr val="002050"/>
          </a:solidFill>
        </p:grpSpPr>
        <p:sp>
          <p:nvSpPr>
            <p:cNvPr id="107" name="Oval 106"/>
            <p:cNvSpPr/>
            <p:nvPr/>
          </p:nvSpPr>
          <p:spPr>
            <a:xfrm>
              <a:off x="2687361" y="5326778"/>
              <a:ext cx="731520" cy="731520"/>
            </a:xfrm>
            <a:prstGeom prst="ellipse">
              <a:avLst/>
            </a:prstGeom>
            <a:grpFill/>
            <a:ln>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ndParaRPr>
            </a:p>
          </p:txBody>
        </p:sp>
        <p:pic>
          <p:nvPicPr>
            <p:cNvPr id="108" name="Picture 107"/>
            <p:cNvPicPr>
              <a:picLocks noChangeAspect="1"/>
            </p:cNvPicPr>
            <p:nvPr/>
          </p:nvPicPr>
          <p:blipFill>
            <a:blip r:embed="rId6">
              <a:biLevel thresh="25000"/>
              <a:extLst>
                <a:ext uri="{28A0092B-C50C-407E-A947-70E740481C1C}">
                  <a14:useLocalDpi xmlns:a14="http://schemas.microsoft.com/office/drawing/2010/main" val="0"/>
                </a:ext>
              </a:extLst>
            </a:blip>
            <a:stretch>
              <a:fillRect/>
            </a:stretch>
          </p:blipFill>
          <p:spPr>
            <a:xfrm>
              <a:off x="2822739" y="5446841"/>
              <a:ext cx="457200" cy="457200"/>
            </a:xfrm>
            <a:prstGeom prst="rect">
              <a:avLst/>
            </a:prstGeom>
            <a:grpFill/>
            <a:ln>
              <a:noFill/>
            </a:ln>
          </p:spPr>
          <p:style>
            <a:lnRef idx="3">
              <a:schemeClr val="lt1"/>
            </a:lnRef>
            <a:fillRef idx="1">
              <a:schemeClr val="accent1"/>
            </a:fillRef>
            <a:effectRef idx="1">
              <a:schemeClr val="accent1"/>
            </a:effectRef>
            <a:fontRef idx="minor">
              <a:schemeClr val="lt1"/>
            </a:fontRef>
          </p:style>
        </p:pic>
      </p:grpSp>
      <p:grpSp>
        <p:nvGrpSpPr>
          <p:cNvPr id="109" name="Group 108"/>
          <p:cNvGrpSpPr/>
          <p:nvPr/>
        </p:nvGrpSpPr>
        <p:grpSpPr>
          <a:xfrm>
            <a:off x="3029641" y="5513139"/>
            <a:ext cx="731416" cy="731416"/>
            <a:chOff x="3611318" y="5326778"/>
            <a:chExt cx="731520" cy="731520"/>
          </a:xfrm>
          <a:solidFill>
            <a:srgbClr val="002050"/>
          </a:solidFill>
        </p:grpSpPr>
        <p:sp>
          <p:nvSpPr>
            <p:cNvPr id="110" name="Oval 109"/>
            <p:cNvSpPr/>
            <p:nvPr/>
          </p:nvSpPr>
          <p:spPr>
            <a:xfrm>
              <a:off x="3611318" y="5326778"/>
              <a:ext cx="731520" cy="731520"/>
            </a:xfrm>
            <a:prstGeom prst="ellipse">
              <a:avLst/>
            </a:prstGeom>
            <a:grpFill/>
            <a:ln>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ndParaRPr>
            </a:p>
          </p:txBody>
        </p:sp>
        <p:pic>
          <p:nvPicPr>
            <p:cNvPr id="111" name="Picture 110"/>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a:off x="3751335" y="5449023"/>
              <a:ext cx="457200" cy="457200"/>
            </a:xfrm>
            <a:prstGeom prst="rect">
              <a:avLst/>
            </a:prstGeom>
            <a:grpFill/>
            <a:ln>
              <a:noFill/>
            </a:ln>
          </p:spPr>
          <p:style>
            <a:lnRef idx="3">
              <a:schemeClr val="lt1"/>
            </a:lnRef>
            <a:fillRef idx="1">
              <a:schemeClr val="accent1"/>
            </a:fillRef>
            <a:effectRef idx="1">
              <a:schemeClr val="accent1"/>
            </a:effectRef>
            <a:fontRef idx="minor">
              <a:schemeClr val="lt1"/>
            </a:fontRef>
          </p:style>
        </p:pic>
      </p:grpSp>
      <p:grpSp>
        <p:nvGrpSpPr>
          <p:cNvPr id="112" name="Group 111"/>
          <p:cNvGrpSpPr/>
          <p:nvPr/>
        </p:nvGrpSpPr>
        <p:grpSpPr>
          <a:xfrm>
            <a:off x="5171547" y="5511864"/>
            <a:ext cx="731416" cy="731416"/>
            <a:chOff x="5437388" y="5325503"/>
            <a:chExt cx="731520" cy="731520"/>
          </a:xfrm>
          <a:solidFill>
            <a:srgbClr val="002050"/>
          </a:solidFill>
        </p:grpSpPr>
        <p:sp>
          <p:nvSpPr>
            <p:cNvPr id="113" name="Oval 112"/>
            <p:cNvSpPr/>
            <p:nvPr/>
          </p:nvSpPr>
          <p:spPr>
            <a:xfrm>
              <a:off x="5437388" y="5325503"/>
              <a:ext cx="731520" cy="731520"/>
            </a:xfrm>
            <a:prstGeom prst="ellipse">
              <a:avLst/>
            </a:prstGeom>
            <a:grpFill/>
            <a:ln>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ndParaRPr>
            </a:p>
          </p:txBody>
        </p:sp>
        <p:pic>
          <p:nvPicPr>
            <p:cNvPr id="114" name="Picture 113"/>
            <p:cNvPicPr>
              <a:picLocks noChangeAspect="1"/>
            </p:cNvPicPr>
            <p:nvPr/>
          </p:nvPicPr>
          <p:blipFill>
            <a:blip r:embed="rId8">
              <a:biLevel thresh="25000"/>
              <a:extLst>
                <a:ext uri="{28A0092B-C50C-407E-A947-70E740481C1C}">
                  <a14:useLocalDpi xmlns:a14="http://schemas.microsoft.com/office/drawing/2010/main" val="0"/>
                </a:ext>
              </a:extLst>
            </a:blip>
            <a:stretch>
              <a:fillRect/>
            </a:stretch>
          </p:blipFill>
          <p:spPr>
            <a:xfrm>
              <a:off x="5579527" y="5452536"/>
              <a:ext cx="457200" cy="457200"/>
            </a:xfrm>
            <a:prstGeom prst="rect">
              <a:avLst/>
            </a:prstGeom>
            <a:grpFill/>
            <a:ln>
              <a:noFill/>
            </a:ln>
          </p:spPr>
          <p:style>
            <a:lnRef idx="3">
              <a:schemeClr val="lt1"/>
            </a:lnRef>
            <a:fillRef idx="1">
              <a:schemeClr val="accent1"/>
            </a:fillRef>
            <a:effectRef idx="1">
              <a:schemeClr val="accent1"/>
            </a:effectRef>
            <a:fontRef idx="minor">
              <a:schemeClr val="lt1"/>
            </a:fontRef>
          </p:style>
        </p:pic>
      </p:grpSp>
      <p:grpSp>
        <p:nvGrpSpPr>
          <p:cNvPr id="115" name="Group 114"/>
          <p:cNvGrpSpPr/>
          <p:nvPr/>
        </p:nvGrpSpPr>
        <p:grpSpPr>
          <a:xfrm>
            <a:off x="7313453" y="5511864"/>
            <a:ext cx="731416" cy="731416"/>
            <a:chOff x="7285302" y="5325503"/>
            <a:chExt cx="731520" cy="731520"/>
          </a:xfrm>
          <a:solidFill>
            <a:srgbClr val="002050"/>
          </a:solidFill>
        </p:grpSpPr>
        <p:sp>
          <p:nvSpPr>
            <p:cNvPr id="116" name="Oval 115"/>
            <p:cNvSpPr/>
            <p:nvPr/>
          </p:nvSpPr>
          <p:spPr>
            <a:xfrm>
              <a:off x="7285302" y="5325503"/>
              <a:ext cx="731520" cy="731520"/>
            </a:xfrm>
            <a:prstGeom prst="ellipse">
              <a:avLst/>
            </a:prstGeom>
            <a:grpFill/>
            <a:ln>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ndParaRPr>
            </a:p>
          </p:txBody>
        </p:sp>
        <p:pic>
          <p:nvPicPr>
            <p:cNvPr id="117" name="Picture 116"/>
            <p:cNvPicPr>
              <a:picLocks noChangeAspect="1"/>
            </p:cNvPicPr>
            <p:nvPr/>
          </p:nvPicPr>
          <p:blipFill>
            <a:blip r:embed="rId9">
              <a:biLevel thresh="25000"/>
              <a:extLst>
                <a:ext uri="{28A0092B-C50C-407E-A947-70E740481C1C}">
                  <a14:useLocalDpi xmlns:a14="http://schemas.microsoft.com/office/drawing/2010/main" val="0"/>
                </a:ext>
              </a:extLst>
            </a:blip>
            <a:stretch>
              <a:fillRect/>
            </a:stretch>
          </p:blipFill>
          <p:spPr>
            <a:xfrm>
              <a:off x="7441388" y="5470641"/>
              <a:ext cx="457200" cy="457200"/>
            </a:xfrm>
            <a:prstGeom prst="rect">
              <a:avLst/>
            </a:prstGeom>
            <a:grpFill/>
            <a:ln>
              <a:noFill/>
            </a:ln>
          </p:spPr>
          <p:style>
            <a:lnRef idx="3">
              <a:schemeClr val="lt1"/>
            </a:lnRef>
            <a:fillRef idx="1">
              <a:schemeClr val="accent1"/>
            </a:fillRef>
            <a:effectRef idx="1">
              <a:schemeClr val="accent1"/>
            </a:effectRef>
            <a:fontRef idx="minor">
              <a:schemeClr val="lt1"/>
            </a:fontRef>
          </p:style>
        </p:pic>
      </p:grpSp>
      <p:grpSp>
        <p:nvGrpSpPr>
          <p:cNvPr id="118" name="Group 117"/>
          <p:cNvGrpSpPr/>
          <p:nvPr/>
        </p:nvGrpSpPr>
        <p:grpSpPr>
          <a:xfrm>
            <a:off x="8384406" y="5511864"/>
            <a:ext cx="731416" cy="731416"/>
            <a:chOff x="8209259" y="5325503"/>
            <a:chExt cx="731520" cy="731520"/>
          </a:xfrm>
          <a:solidFill>
            <a:srgbClr val="002050"/>
          </a:solidFill>
        </p:grpSpPr>
        <p:sp>
          <p:nvSpPr>
            <p:cNvPr id="119" name="Oval 118"/>
            <p:cNvSpPr/>
            <p:nvPr/>
          </p:nvSpPr>
          <p:spPr>
            <a:xfrm>
              <a:off x="8209259" y="5325503"/>
              <a:ext cx="731520" cy="731520"/>
            </a:xfrm>
            <a:prstGeom prst="ellipse">
              <a:avLst/>
            </a:prstGeom>
            <a:grpFill/>
            <a:ln>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ndParaRPr>
            </a:p>
          </p:txBody>
        </p:sp>
        <p:pic>
          <p:nvPicPr>
            <p:cNvPr id="120" name="Picture 119"/>
            <p:cNvPicPr>
              <a:picLocks noChangeAspect="1"/>
            </p:cNvPicPr>
            <p:nvPr/>
          </p:nvPicPr>
          <p:blipFill>
            <a:blip r:embed="rId10">
              <a:biLevel thresh="25000"/>
              <a:extLst>
                <a:ext uri="{28A0092B-C50C-407E-A947-70E740481C1C}">
                  <a14:useLocalDpi xmlns:a14="http://schemas.microsoft.com/office/drawing/2010/main" val="0"/>
                </a:ext>
              </a:extLst>
            </a:blip>
            <a:stretch>
              <a:fillRect/>
            </a:stretch>
          </p:blipFill>
          <p:spPr>
            <a:xfrm>
              <a:off x="8354113" y="5470641"/>
              <a:ext cx="457200" cy="457200"/>
            </a:xfrm>
            <a:prstGeom prst="rect">
              <a:avLst/>
            </a:prstGeom>
            <a:grpFill/>
            <a:ln>
              <a:noFill/>
            </a:ln>
          </p:spPr>
          <p:style>
            <a:lnRef idx="3">
              <a:schemeClr val="lt1"/>
            </a:lnRef>
            <a:fillRef idx="1">
              <a:schemeClr val="accent1"/>
            </a:fillRef>
            <a:effectRef idx="1">
              <a:schemeClr val="accent1"/>
            </a:effectRef>
            <a:fontRef idx="minor">
              <a:schemeClr val="lt1"/>
            </a:fontRef>
          </p:style>
        </p:pic>
      </p:grpSp>
      <p:grpSp>
        <p:nvGrpSpPr>
          <p:cNvPr id="121" name="Group 120"/>
          <p:cNvGrpSpPr/>
          <p:nvPr/>
        </p:nvGrpSpPr>
        <p:grpSpPr>
          <a:xfrm>
            <a:off x="6242500" y="5511864"/>
            <a:ext cx="731416" cy="731416"/>
            <a:chOff x="6361345" y="5325503"/>
            <a:chExt cx="731520" cy="731520"/>
          </a:xfrm>
          <a:solidFill>
            <a:srgbClr val="002050"/>
          </a:solidFill>
        </p:grpSpPr>
        <p:sp>
          <p:nvSpPr>
            <p:cNvPr id="122" name="Oval 121"/>
            <p:cNvSpPr/>
            <p:nvPr/>
          </p:nvSpPr>
          <p:spPr>
            <a:xfrm>
              <a:off x="6361345" y="5325503"/>
              <a:ext cx="731520" cy="731520"/>
            </a:xfrm>
            <a:prstGeom prst="ellipse">
              <a:avLst/>
            </a:prstGeom>
            <a:grpFill/>
            <a:ln>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ndParaRPr>
            </a:p>
          </p:txBody>
        </p:sp>
        <p:pic>
          <p:nvPicPr>
            <p:cNvPr id="123" name="Picture 122"/>
            <p:cNvPicPr>
              <a:picLocks noChangeAspect="1"/>
            </p:cNvPicPr>
            <p:nvPr/>
          </p:nvPicPr>
          <p:blipFill>
            <a:blip r:embed="rId11">
              <a:biLevel thresh="25000"/>
              <a:extLst>
                <a:ext uri="{28A0092B-C50C-407E-A947-70E740481C1C}">
                  <a14:useLocalDpi xmlns:a14="http://schemas.microsoft.com/office/drawing/2010/main" val="0"/>
                </a:ext>
              </a:extLst>
            </a:blip>
            <a:stretch>
              <a:fillRect/>
            </a:stretch>
          </p:blipFill>
          <p:spPr>
            <a:xfrm>
              <a:off x="6521459" y="5494001"/>
              <a:ext cx="457200" cy="457200"/>
            </a:xfrm>
            <a:prstGeom prst="rect">
              <a:avLst/>
            </a:prstGeom>
            <a:grpFill/>
            <a:ln>
              <a:noFill/>
            </a:ln>
          </p:spPr>
          <p:style>
            <a:lnRef idx="3">
              <a:schemeClr val="lt1"/>
            </a:lnRef>
            <a:fillRef idx="1">
              <a:schemeClr val="accent1"/>
            </a:fillRef>
            <a:effectRef idx="1">
              <a:schemeClr val="accent1"/>
            </a:effectRef>
            <a:fontRef idx="minor">
              <a:schemeClr val="lt1"/>
            </a:fontRef>
          </p:style>
        </p:pic>
      </p:grpSp>
      <p:grpSp>
        <p:nvGrpSpPr>
          <p:cNvPr id="124" name="Group 123"/>
          <p:cNvGrpSpPr/>
          <p:nvPr/>
        </p:nvGrpSpPr>
        <p:grpSpPr>
          <a:xfrm>
            <a:off x="9455360" y="5506148"/>
            <a:ext cx="731416" cy="731416"/>
            <a:chOff x="9127601" y="5319786"/>
            <a:chExt cx="731520" cy="731520"/>
          </a:xfrm>
          <a:solidFill>
            <a:srgbClr val="002050"/>
          </a:solidFill>
        </p:grpSpPr>
        <p:sp>
          <p:nvSpPr>
            <p:cNvPr id="125" name="Oval 124"/>
            <p:cNvSpPr/>
            <p:nvPr/>
          </p:nvSpPr>
          <p:spPr>
            <a:xfrm>
              <a:off x="9127601" y="5319786"/>
              <a:ext cx="731520" cy="731520"/>
            </a:xfrm>
            <a:prstGeom prst="ellipse">
              <a:avLst/>
            </a:prstGeom>
            <a:grpFill/>
            <a:ln>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ndParaRPr>
            </a:p>
          </p:txBody>
        </p:sp>
        <p:pic>
          <p:nvPicPr>
            <p:cNvPr id="126" name="Picture 125"/>
            <p:cNvPicPr>
              <a:picLocks noChangeAspect="1"/>
            </p:cNvPicPr>
            <p:nvPr/>
          </p:nvPicPr>
          <p:blipFill>
            <a:blip r:embed="rId12" cstate="print">
              <a:biLevel thresh="25000"/>
              <a:extLst>
                <a:ext uri="{28A0092B-C50C-407E-A947-70E740481C1C}">
                  <a14:useLocalDpi xmlns:a14="http://schemas.microsoft.com/office/drawing/2010/main" val="0"/>
                </a:ext>
              </a:extLst>
            </a:blip>
            <a:stretch>
              <a:fillRect/>
            </a:stretch>
          </p:blipFill>
          <p:spPr>
            <a:xfrm>
              <a:off x="9310481" y="5502666"/>
              <a:ext cx="365760" cy="365760"/>
            </a:xfrm>
            <a:prstGeom prst="rect">
              <a:avLst/>
            </a:prstGeom>
            <a:grpFill/>
            <a:ln>
              <a:noFill/>
            </a:ln>
          </p:spPr>
          <p:style>
            <a:lnRef idx="3">
              <a:schemeClr val="lt1"/>
            </a:lnRef>
            <a:fillRef idx="1">
              <a:schemeClr val="accent1"/>
            </a:fillRef>
            <a:effectRef idx="1">
              <a:schemeClr val="accent1"/>
            </a:effectRef>
            <a:fontRef idx="minor">
              <a:schemeClr val="lt1"/>
            </a:fontRef>
          </p:style>
        </p:pic>
      </p:grpSp>
      <p:sp>
        <p:nvSpPr>
          <p:cNvPr id="129" name="Rectangle 128"/>
          <p:cNvSpPr/>
          <p:nvPr/>
        </p:nvSpPr>
        <p:spPr>
          <a:xfrm>
            <a:off x="981421" y="6372041"/>
            <a:ext cx="572548" cy="282383"/>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none">
            <a:spAutoFit/>
          </a:bodyPr>
          <a:lstStyle/>
          <a:p>
            <a:pPr marL="0" marR="0" lvl="0" indent="0" algn="ctr" defTabSz="932563" eaLnBrk="1" fontAlgn="auto" latinLnBrk="0" hangingPunct="1">
              <a:lnSpc>
                <a:spcPct val="100000"/>
              </a:lnSpc>
              <a:spcBef>
                <a:spcPts val="0"/>
              </a:spcBef>
              <a:spcAft>
                <a:spcPts val="0"/>
              </a:spcAft>
              <a:buClrTx/>
              <a:buSzTx/>
              <a:buFontTx/>
              <a:buNone/>
              <a:tabLst/>
              <a:defRPr/>
            </a:pPr>
            <a:r>
              <a:rPr kumimoji="0" lang="en-US" sz="1199" b="0" i="0" u="none" strike="noStrike" kern="0" cap="none" spc="0" normalizeH="0" baseline="0" noProof="0" dirty="0">
                <a:ln>
                  <a:noFill/>
                </a:ln>
                <a:solidFill>
                  <a:srgbClr val="002050"/>
                </a:solidFill>
                <a:effectLst/>
                <a:uLnTx/>
                <a:uFillTx/>
                <a:latin typeface="Segoe UI"/>
                <a:ea typeface="Segoe UI" pitchFamily="34" charset="0"/>
                <a:cs typeface="Segoe UI Light" panose="020B0502040204020203" pitchFamily="34" charset="0"/>
              </a:rPr>
              <a:t>Retail</a:t>
            </a:r>
            <a:endParaRPr kumimoji="0" lang="en-US" sz="1199" b="0" i="0" u="none" strike="noStrike" kern="0" cap="none" spc="0" normalizeH="0" baseline="0" noProof="0" dirty="0">
              <a:ln>
                <a:noFill/>
              </a:ln>
              <a:solidFill>
                <a:srgbClr val="002050"/>
              </a:solidFill>
              <a:effectLst/>
              <a:uLnTx/>
              <a:uFillTx/>
              <a:latin typeface="Segoe UI"/>
              <a:cs typeface="Segoe UI Light" panose="020B0502040204020203" pitchFamily="34" charset="0"/>
            </a:endParaRPr>
          </a:p>
        </p:txBody>
      </p:sp>
      <p:sp>
        <p:nvSpPr>
          <p:cNvPr id="130" name="Rectangle 129"/>
          <p:cNvSpPr/>
          <p:nvPr/>
        </p:nvSpPr>
        <p:spPr>
          <a:xfrm>
            <a:off x="1786912" y="6372041"/>
            <a:ext cx="1200355" cy="282383"/>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none">
            <a:spAutoFit/>
          </a:bodyPr>
          <a:lstStyle/>
          <a:p>
            <a:pPr marL="0" marR="0" lvl="0" indent="0" algn="ctr" defTabSz="932563" eaLnBrk="1" fontAlgn="auto" latinLnBrk="0" hangingPunct="1">
              <a:lnSpc>
                <a:spcPct val="100000"/>
              </a:lnSpc>
              <a:spcBef>
                <a:spcPts val="0"/>
              </a:spcBef>
              <a:spcAft>
                <a:spcPts val="0"/>
              </a:spcAft>
              <a:buClrTx/>
              <a:buSzTx/>
              <a:buFontTx/>
              <a:buNone/>
              <a:tabLst/>
              <a:defRPr/>
            </a:pPr>
            <a:r>
              <a:rPr kumimoji="0" lang="en-US" sz="1199" b="0" i="0" u="none" strike="noStrike" kern="0" cap="none" spc="0" normalizeH="0" baseline="0" noProof="0" dirty="0">
                <a:ln>
                  <a:noFill/>
                </a:ln>
                <a:solidFill>
                  <a:srgbClr val="002050"/>
                </a:solidFill>
                <a:effectLst/>
                <a:uLnTx/>
                <a:uFillTx/>
                <a:latin typeface="Segoe UI"/>
                <a:cs typeface="Segoe UI Light" panose="020B0502040204020203" pitchFamily="34" charset="0"/>
              </a:rPr>
              <a:t>Manufacturing</a:t>
            </a:r>
          </a:p>
        </p:txBody>
      </p:sp>
      <p:sp>
        <p:nvSpPr>
          <p:cNvPr id="131" name="Rectangle 130"/>
          <p:cNvSpPr/>
          <p:nvPr/>
        </p:nvSpPr>
        <p:spPr>
          <a:xfrm>
            <a:off x="3125084" y="6372041"/>
            <a:ext cx="672915" cy="470593"/>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32563" eaLnBrk="1" fontAlgn="auto" latinLnBrk="0" hangingPunct="1">
              <a:lnSpc>
                <a:spcPct val="100000"/>
              </a:lnSpc>
              <a:spcBef>
                <a:spcPts val="0"/>
              </a:spcBef>
              <a:spcAft>
                <a:spcPts val="0"/>
              </a:spcAft>
              <a:buClrTx/>
              <a:buSzTx/>
              <a:buFontTx/>
              <a:buNone/>
              <a:tabLst/>
              <a:defRPr/>
            </a:pPr>
            <a:r>
              <a:rPr kumimoji="0" lang="en-US" sz="1199" b="0" i="0" u="none" strike="noStrike" kern="0" cap="none" spc="0" normalizeH="0" baseline="0" noProof="0" dirty="0">
                <a:ln>
                  <a:noFill/>
                </a:ln>
                <a:solidFill>
                  <a:srgbClr val="002050"/>
                </a:solidFill>
                <a:effectLst/>
                <a:uLnTx/>
                <a:uFillTx/>
                <a:latin typeface="Segoe UI"/>
                <a:ea typeface="Segoe UI" pitchFamily="34" charset="0"/>
                <a:cs typeface="Segoe UI Light" panose="020B0502040204020203" pitchFamily="34" charset="0"/>
              </a:rPr>
              <a:t>Public Sector</a:t>
            </a:r>
            <a:endParaRPr kumimoji="0" lang="en-US" sz="1199" b="0" i="0" u="none" strike="noStrike" kern="0" cap="none" spc="0" normalizeH="0" baseline="0" noProof="0" dirty="0">
              <a:ln>
                <a:noFill/>
              </a:ln>
              <a:solidFill>
                <a:srgbClr val="002050"/>
              </a:solidFill>
              <a:effectLst/>
              <a:uLnTx/>
              <a:uFillTx/>
              <a:latin typeface="Segoe UI"/>
              <a:cs typeface="Segoe UI Light" panose="020B0502040204020203" pitchFamily="34" charset="0"/>
            </a:endParaRPr>
          </a:p>
        </p:txBody>
      </p:sp>
      <p:sp>
        <p:nvSpPr>
          <p:cNvPr id="132" name="Rectangle 131"/>
          <p:cNvSpPr/>
          <p:nvPr/>
        </p:nvSpPr>
        <p:spPr>
          <a:xfrm>
            <a:off x="4039656" y="6372041"/>
            <a:ext cx="999260" cy="282383"/>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none">
            <a:spAutoFit/>
          </a:bodyPr>
          <a:lstStyle/>
          <a:p>
            <a:pPr marL="0" marR="0" lvl="0" indent="0" algn="ctr" defTabSz="932563" eaLnBrk="1" fontAlgn="auto" latinLnBrk="0" hangingPunct="1">
              <a:lnSpc>
                <a:spcPct val="100000"/>
              </a:lnSpc>
              <a:spcBef>
                <a:spcPts val="0"/>
              </a:spcBef>
              <a:spcAft>
                <a:spcPts val="0"/>
              </a:spcAft>
              <a:buClrTx/>
              <a:buSzTx/>
              <a:buFontTx/>
              <a:buNone/>
              <a:tabLst/>
              <a:defRPr/>
            </a:pPr>
            <a:r>
              <a:rPr kumimoji="0" lang="en-US" sz="1199" b="0" i="0" u="none" strike="noStrike" kern="0" cap="none" spc="0" normalizeH="0" baseline="0" noProof="0" dirty="0">
                <a:ln>
                  <a:noFill/>
                </a:ln>
                <a:solidFill>
                  <a:srgbClr val="002050"/>
                </a:solidFill>
                <a:effectLst/>
                <a:uLnTx/>
                <a:uFillTx/>
                <a:latin typeface="Segoe UI"/>
                <a:ea typeface="Segoe UI" pitchFamily="34" charset="0"/>
                <a:cs typeface="Segoe UI Light" panose="020B0502040204020203" pitchFamily="34" charset="0"/>
              </a:rPr>
              <a:t>Distribution</a:t>
            </a:r>
            <a:endParaRPr kumimoji="0" lang="en-US" sz="1199" b="0" i="0" u="none" strike="noStrike" kern="0" cap="none" spc="0" normalizeH="0" baseline="0" noProof="0" dirty="0">
              <a:ln>
                <a:noFill/>
              </a:ln>
              <a:solidFill>
                <a:srgbClr val="002050"/>
              </a:solidFill>
              <a:effectLst/>
              <a:uLnTx/>
              <a:uFillTx/>
              <a:latin typeface="Segoe UI"/>
              <a:cs typeface="Segoe UI Light" panose="020B0502040204020203" pitchFamily="34" charset="0"/>
            </a:endParaRPr>
          </a:p>
        </p:txBody>
      </p:sp>
      <p:sp>
        <p:nvSpPr>
          <p:cNvPr id="133" name="Rectangle 132"/>
          <p:cNvSpPr/>
          <p:nvPr/>
        </p:nvSpPr>
        <p:spPr>
          <a:xfrm>
            <a:off x="5178074" y="6372041"/>
            <a:ext cx="855387" cy="470593"/>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none">
            <a:spAutoFit/>
          </a:bodyPr>
          <a:lstStyle/>
          <a:p>
            <a:pPr marL="0" marR="0" lvl="0" indent="0" algn="ctr" defTabSz="932563" eaLnBrk="1" fontAlgn="auto" latinLnBrk="0" hangingPunct="1">
              <a:lnSpc>
                <a:spcPct val="100000"/>
              </a:lnSpc>
              <a:spcBef>
                <a:spcPts val="0"/>
              </a:spcBef>
              <a:spcAft>
                <a:spcPts val="0"/>
              </a:spcAft>
              <a:buClrTx/>
              <a:buSzTx/>
              <a:buFontTx/>
              <a:buNone/>
              <a:tabLst/>
              <a:defRPr/>
            </a:pPr>
            <a:r>
              <a:rPr kumimoji="0" lang="en-US" sz="1199" b="0" i="0" u="none" strike="noStrike" kern="0" cap="none" spc="0" normalizeH="0" baseline="0" noProof="0" dirty="0">
                <a:ln>
                  <a:noFill/>
                </a:ln>
                <a:solidFill>
                  <a:srgbClr val="002050"/>
                </a:solidFill>
                <a:effectLst/>
                <a:uLnTx/>
                <a:uFillTx/>
                <a:latin typeface="Segoe UI"/>
                <a:cs typeface="Segoe UI Light" panose="020B0502040204020203" pitchFamily="34" charset="0"/>
              </a:rPr>
              <a:t>Service </a:t>
            </a:r>
          </a:p>
          <a:p>
            <a:pPr marL="0" marR="0" lvl="0" indent="0" algn="ctr" defTabSz="932563" eaLnBrk="1" fontAlgn="auto" latinLnBrk="0" hangingPunct="1">
              <a:lnSpc>
                <a:spcPct val="100000"/>
              </a:lnSpc>
              <a:spcBef>
                <a:spcPts val="0"/>
              </a:spcBef>
              <a:spcAft>
                <a:spcPts val="0"/>
              </a:spcAft>
              <a:buClrTx/>
              <a:buSzTx/>
              <a:buFontTx/>
              <a:buNone/>
              <a:tabLst/>
              <a:defRPr/>
            </a:pPr>
            <a:r>
              <a:rPr kumimoji="0" lang="en-US" sz="1199" b="0" i="0" u="none" strike="noStrike" kern="0" cap="none" spc="0" normalizeH="0" baseline="0" noProof="0" dirty="0">
                <a:ln>
                  <a:noFill/>
                </a:ln>
                <a:solidFill>
                  <a:srgbClr val="002050"/>
                </a:solidFill>
                <a:effectLst/>
                <a:uLnTx/>
                <a:uFillTx/>
                <a:latin typeface="Segoe UI"/>
                <a:cs typeface="Segoe UI Light" panose="020B0502040204020203" pitchFamily="34" charset="0"/>
              </a:rPr>
              <a:t>industries</a:t>
            </a:r>
          </a:p>
        </p:txBody>
      </p:sp>
      <p:sp>
        <p:nvSpPr>
          <p:cNvPr id="134" name="Rectangle 133"/>
          <p:cNvSpPr/>
          <p:nvPr/>
        </p:nvSpPr>
        <p:spPr>
          <a:xfrm>
            <a:off x="6371000" y="6372041"/>
            <a:ext cx="667372" cy="282383"/>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none">
            <a:spAutoFit/>
          </a:bodyPr>
          <a:lstStyle/>
          <a:p>
            <a:pPr marL="0" marR="0" lvl="0" indent="0" algn="ctr" defTabSz="932563" eaLnBrk="1" fontAlgn="auto" latinLnBrk="0" hangingPunct="1">
              <a:lnSpc>
                <a:spcPct val="100000"/>
              </a:lnSpc>
              <a:spcBef>
                <a:spcPts val="0"/>
              </a:spcBef>
              <a:spcAft>
                <a:spcPts val="0"/>
              </a:spcAft>
              <a:buClrTx/>
              <a:buSzTx/>
              <a:buFontTx/>
              <a:buNone/>
              <a:tabLst/>
              <a:defRPr/>
            </a:pPr>
            <a:r>
              <a:rPr kumimoji="0" lang="en-US" sz="1199" b="0" i="0" u="none" strike="noStrike" kern="0" cap="none" spc="0" normalizeH="0" baseline="0" noProof="0" dirty="0">
                <a:ln>
                  <a:noFill/>
                </a:ln>
                <a:solidFill>
                  <a:srgbClr val="002050"/>
                </a:solidFill>
                <a:effectLst/>
                <a:uLnTx/>
                <a:uFillTx/>
                <a:latin typeface="Segoe UI"/>
                <a:ea typeface="Segoe UI" pitchFamily="34" charset="0"/>
                <a:cs typeface="Segoe UI Light" panose="020B0502040204020203" pitchFamily="34" charset="0"/>
              </a:rPr>
              <a:t>Project</a:t>
            </a:r>
            <a:endParaRPr kumimoji="0" lang="en-US" sz="1199" b="0" i="0" u="none" strike="noStrike" kern="0" cap="none" spc="0" normalizeH="0" baseline="0" noProof="0" dirty="0">
              <a:ln>
                <a:noFill/>
              </a:ln>
              <a:solidFill>
                <a:srgbClr val="002050"/>
              </a:solidFill>
              <a:effectLst/>
              <a:uLnTx/>
              <a:uFillTx/>
              <a:latin typeface="Segoe UI"/>
              <a:cs typeface="Segoe UI Light" panose="020B0502040204020203" pitchFamily="34" charset="0"/>
            </a:endParaRPr>
          </a:p>
        </p:txBody>
      </p:sp>
      <p:sp>
        <p:nvSpPr>
          <p:cNvPr id="135" name="Rectangle 134"/>
          <p:cNvSpPr/>
          <p:nvPr/>
        </p:nvSpPr>
        <p:spPr>
          <a:xfrm>
            <a:off x="7231435" y="6372041"/>
            <a:ext cx="1059874" cy="470593"/>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32563" eaLnBrk="1" fontAlgn="auto" latinLnBrk="0" hangingPunct="1">
              <a:lnSpc>
                <a:spcPct val="100000"/>
              </a:lnSpc>
              <a:spcBef>
                <a:spcPts val="0"/>
              </a:spcBef>
              <a:spcAft>
                <a:spcPts val="0"/>
              </a:spcAft>
              <a:buClrTx/>
              <a:buSzTx/>
              <a:buFontTx/>
              <a:buNone/>
              <a:tabLst/>
              <a:defRPr/>
            </a:pPr>
            <a:r>
              <a:rPr kumimoji="0" lang="en-US" sz="1199" b="0" i="0" u="none" strike="noStrike" kern="0" cap="none" spc="0" normalizeH="0" baseline="0" noProof="0" dirty="0">
                <a:ln>
                  <a:noFill/>
                </a:ln>
                <a:solidFill>
                  <a:srgbClr val="002050"/>
                </a:solidFill>
                <a:effectLst/>
                <a:uLnTx/>
                <a:uFillTx/>
                <a:latin typeface="Segoe UI"/>
                <a:ea typeface="Segoe UI" pitchFamily="34" charset="0"/>
                <a:cs typeface="Segoe UI Light" panose="020B0502040204020203" pitchFamily="34" charset="0"/>
              </a:rPr>
              <a:t>Budget formulation</a:t>
            </a:r>
            <a:endParaRPr kumimoji="0" lang="en-US" sz="1199" b="0" i="0" u="none" strike="noStrike" kern="0" cap="none" spc="0" normalizeH="0" baseline="0" noProof="0" dirty="0">
              <a:ln>
                <a:noFill/>
              </a:ln>
              <a:solidFill>
                <a:srgbClr val="002050"/>
              </a:solidFill>
              <a:effectLst/>
              <a:uLnTx/>
              <a:uFillTx/>
              <a:latin typeface="Segoe UI"/>
              <a:cs typeface="Segoe UI Light" panose="020B0502040204020203" pitchFamily="34" charset="0"/>
            </a:endParaRPr>
          </a:p>
        </p:txBody>
      </p:sp>
      <p:sp>
        <p:nvSpPr>
          <p:cNvPr id="136" name="Rectangle 135"/>
          <p:cNvSpPr/>
          <p:nvPr/>
        </p:nvSpPr>
        <p:spPr>
          <a:xfrm>
            <a:off x="8397038" y="6372041"/>
            <a:ext cx="750752" cy="282383"/>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none">
            <a:spAutoFit/>
          </a:bodyPr>
          <a:lstStyle/>
          <a:p>
            <a:pPr marL="0" marR="0" lvl="0" indent="0" algn="ctr" defTabSz="932563" eaLnBrk="1" fontAlgn="auto" latinLnBrk="0" hangingPunct="1">
              <a:lnSpc>
                <a:spcPct val="100000"/>
              </a:lnSpc>
              <a:spcBef>
                <a:spcPts val="0"/>
              </a:spcBef>
              <a:spcAft>
                <a:spcPts val="0"/>
              </a:spcAft>
              <a:buClrTx/>
              <a:buSzTx/>
              <a:buFontTx/>
              <a:buNone/>
              <a:tabLst/>
              <a:defRPr/>
            </a:pPr>
            <a:r>
              <a:rPr kumimoji="0" lang="en-US" sz="1199" b="0" i="0" u="none" strike="noStrike" kern="0" cap="none" spc="0" normalizeH="0" baseline="0" noProof="0" dirty="0">
                <a:ln>
                  <a:noFill/>
                </a:ln>
                <a:solidFill>
                  <a:srgbClr val="002050"/>
                </a:solidFill>
                <a:effectLst/>
                <a:uLnTx/>
                <a:uFillTx/>
                <a:latin typeface="Segoe UI"/>
                <a:ea typeface="Segoe UI" pitchFamily="34" charset="0"/>
                <a:cs typeface="Segoe UI Light" panose="020B0502040204020203" pitchFamily="34" charset="0"/>
              </a:rPr>
              <a:t>Expense</a:t>
            </a:r>
            <a:endParaRPr kumimoji="0" lang="en-US" sz="1199" b="0" i="0" u="none" strike="noStrike" kern="0" cap="none" spc="0" normalizeH="0" baseline="0" noProof="0" dirty="0">
              <a:ln>
                <a:noFill/>
              </a:ln>
              <a:solidFill>
                <a:srgbClr val="002050"/>
              </a:solidFill>
              <a:effectLst/>
              <a:uLnTx/>
              <a:uFillTx/>
              <a:latin typeface="Segoe UI"/>
              <a:cs typeface="Segoe UI Light" panose="020B0502040204020203" pitchFamily="34" charset="0"/>
            </a:endParaRPr>
          </a:p>
        </p:txBody>
      </p:sp>
      <p:sp>
        <p:nvSpPr>
          <p:cNvPr id="137" name="Rectangle 136"/>
          <p:cNvSpPr/>
          <p:nvPr/>
        </p:nvSpPr>
        <p:spPr>
          <a:xfrm>
            <a:off x="9549606" y="6372041"/>
            <a:ext cx="713150" cy="282383"/>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none">
            <a:spAutoFit/>
          </a:bodyPr>
          <a:lstStyle/>
          <a:p>
            <a:pPr marL="0" marR="0" lvl="0" indent="0" algn="ctr" defTabSz="932563" eaLnBrk="1" fontAlgn="auto" latinLnBrk="0" hangingPunct="1">
              <a:lnSpc>
                <a:spcPct val="100000"/>
              </a:lnSpc>
              <a:spcBef>
                <a:spcPts val="0"/>
              </a:spcBef>
              <a:spcAft>
                <a:spcPts val="0"/>
              </a:spcAft>
              <a:buClrTx/>
              <a:buSzTx/>
              <a:buFontTx/>
              <a:buNone/>
              <a:tabLst/>
              <a:defRPr/>
            </a:pPr>
            <a:r>
              <a:rPr kumimoji="0" lang="en-US" sz="1199" b="0" i="0" u="none" strike="noStrike" kern="0" cap="none" spc="0" normalizeH="0" baseline="0" noProof="0" dirty="0">
                <a:ln>
                  <a:noFill/>
                </a:ln>
                <a:solidFill>
                  <a:srgbClr val="002050"/>
                </a:solidFill>
                <a:effectLst/>
                <a:uLnTx/>
                <a:uFillTx/>
                <a:latin typeface="Segoe UI"/>
                <a:ea typeface="Segoe UI" pitchFamily="34" charset="0"/>
                <a:cs typeface="Segoe UI Light" panose="020B0502040204020203" pitchFamily="34" charset="0"/>
              </a:rPr>
              <a:t>Finance</a:t>
            </a:r>
            <a:endParaRPr kumimoji="0" lang="en-US" sz="1199" b="0" i="0" u="none" strike="noStrike" kern="0" cap="none" spc="0" normalizeH="0" baseline="0" noProof="0" dirty="0">
              <a:ln>
                <a:noFill/>
              </a:ln>
              <a:solidFill>
                <a:srgbClr val="002050"/>
              </a:solidFill>
              <a:effectLst/>
              <a:uLnTx/>
              <a:uFillTx/>
              <a:latin typeface="Segoe UI"/>
              <a:cs typeface="Segoe UI Light" panose="020B0502040204020203" pitchFamily="34" charset="0"/>
            </a:endParaRPr>
          </a:p>
        </p:txBody>
      </p:sp>
      <p:sp>
        <p:nvSpPr>
          <p:cNvPr id="138" name="Rectangle 137"/>
          <p:cNvSpPr/>
          <p:nvPr/>
        </p:nvSpPr>
        <p:spPr>
          <a:xfrm>
            <a:off x="10623730" y="6372041"/>
            <a:ext cx="536580" cy="282383"/>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none">
            <a:spAutoFit/>
          </a:bodyPr>
          <a:lstStyle/>
          <a:p>
            <a:pPr marL="0" marR="0" lvl="0" indent="0" algn="ctr" defTabSz="932563" eaLnBrk="1" fontAlgn="auto" latinLnBrk="0" hangingPunct="1">
              <a:lnSpc>
                <a:spcPct val="100000"/>
              </a:lnSpc>
              <a:spcBef>
                <a:spcPts val="0"/>
              </a:spcBef>
              <a:spcAft>
                <a:spcPts val="0"/>
              </a:spcAft>
              <a:buClrTx/>
              <a:buSzTx/>
              <a:buFontTx/>
              <a:buNone/>
              <a:tabLst/>
              <a:defRPr/>
            </a:pPr>
            <a:r>
              <a:rPr kumimoji="0" lang="en-US" sz="1199" b="0" i="0" u="none" strike="noStrike" kern="0" cap="none" spc="0" normalizeH="0" baseline="0" noProof="0" dirty="0">
                <a:ln>
                  <a:noFill/>
                </a:ln>
                <a:solidFill>
                  <a:srgbClr val="002050"/>
                </a:solidFill>
                <a:effectLst/>
                <a:uLnTx/>
                <a:uFillTx/>
                <a:latin typeface="Segoe UI"/>
                <a:ea typeface="Segoe UI" pitchFamily="34" charset="0"/>
                <a:cs typeface="Segoe UI Light" panose="020B0502040204020203" pitchFamily="34" charset="0"/>
              </a:rPr>
              <a:t>HCM</a:t>
            </a:r>
          </a:p>
        </p:txBody>
      </p:sp>
      <p:grpSp>
        <p:nvGrpSpPr>
          <p:cNvPr id="139" name="Group 138"/>
          <p:cNvGrpSpPr/>
          <p:nvPr/>
        </p:nvGrpSpPr>
        <p:grpSpPr>
          <a:xfrm>
            <a:off x="10526311" y="5506148"/>
            <a:ext cx="731416" cy="731416"/>
            <a:chOff x="10051558" y="5319786"/>
            <a:chExt cx="731520" cy="731520"/>
          </a:xfrm>
          <a:solidFill>
            <a:srgbClr val="002050"/>
          </a:solidFill>
        </p:grpSpPr>
        <p:sp>
          <p:nvSpPr>
            <p:cNvPr id="140" name="Oval 139"/>
            <p:cNvSpPr/>
            <p:nvPr/>
          </p:nvSpPr>
          <p:spPr>
            <a:xfrm>
              <a:off x="10051558" y="5319786"/>
              <a:ext cx="731520" cy="731520"/>
            </a:xfrm>
            <a:prstGeom prst="ellipse">
              <a:avLst/>
            </a:prstGeom>
            <a:grpFill/>
            <a:ln>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ndParaRPr>
            </a:p>
          </p:txBody>
        </p:sp>
        <p:pic>
          <p:nvPicPr>
            <p:cNvPr id="141" name="Picture 140"/>
            <p:cNvPicPr>
              <a:picLocks noChangeAspect="1"/>
            </p:cNvPicPr>
            <p:nvPr/>
          </p:nvPicPr>
          <p:blipFill>
            <a:blip r:embed="rId13">
              <a:biLevel thresh="25000"/>
              <a:extLst>
                <a:ext uri="{28A0092B-C50C-407E-A947-70E740481C1C}">
                  <a14:useLocalDpi xmlns:a14="http://schemas.microsoft.com/office/drawing/2010/main" val="0"/>
                </a:ext>
              </a:extLst>
            </a:blip>
            <a:stretch>
              <a:fillRect/>
            </a:stretch>
          </p:blipFill>
          <p:spPr>
            <a:xfrm>
              <a:off x="10205256" y="5466625"/>
              <a:ext cx="457200" cy="457200"/>
            </a:xfrm>
            <a:prstGeom prst="rect">
              <a:avLst/>
            </a:prstGeom>
            <a:grpFill/>
            <a:ln>
              <a:noFill/>
            </a:ln>
          </p:spPr>
          <p:style>
            <a:lnRef idx="3">
              <a:schemeClr val="lt1"/>
            </a:lnRef>
            <a:fillRef idx="1">
              <a:schemeClr val="accent1"/>
            </a:fillRef>
            <a:effectRef idx="1">
              <a:schemeClr val="accent1"/>
            </a:effectRef>
            <a:fontRef idx="minor">
              <a:schemeClr val="lt1"/>
            </a:fontRef>
          </p:style>
        </p:pic>
      </p:grpSp>
    </p:spTree>
    <p:extLst>
      <p:ext uri="{BB962C8B-B14F-4D97-AF65-F5344CB8AC3E}">
        <p14:creationId xmlns:p14="http://schemas.microsoft.com/office/powerpoint/2010/main" val="248290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6"/>
                                        </p:tgtEl>
                                        <p:attrNameLst>
                                          <p:attrName>style.visibility</p:attrName>
                                        </p:attrNameLst>
                                      </p:cBhvr>
                                      <p:to>
                                        <p:strVal val="visible"/>
                                      </p:to>
                                    </p:set>
                                    <p:anim calcmode="lin" valueType="num">
                                      <p:cBhvr>
                                        <p:cTn id="7" dur="500" fill="hold"/>
                                        <p:tgtEl>
                                          <p:spTgt spid="106"/>
                                        </p:tgtEl>
                                        <p:attrNameLst>
                                          <p:attrName>ppt_w</p:attrName>
                                        </p:attrNameLst>
                                      </p:cBhvr>
                                      <p:tavLst>
                                        <p:tav tm="0">
                                          <p:val>
                                            <p:fltVal val="0"/>
                                          </p:val>
                                        </p:tav>
                                        <p:tav tm="100000">
                                          <p:val>
                                            <p:strVal val="#ppt_w"/>
                                          </p:val>
                                        </p:tav>
                                      </p:tavLst>
                                    </p:anim>
                                    <p:anim calcmode="lin" valueType="num">
                                      <p:cBhvr>
                                        <p:cTn id="8" dur="500" fill="hold"/>
                                        <p:tgtEl>
                                          <p:spTgt spid="106"/>
                                        </p:tgtEl>
                                        <p:attrNameLst>
                                          <p:attrName>ppt_h</p:attrName>
                                        </p:attrNameLst>
                                      </p:cBhvr>
                                      <p:tavLst>
                                        <p:tav tm="0">
                                          <p:val>
                                            <p:fltVal val="0"/>
                                          </p:val>
                                        </p:tav>
                                        <p:tav tm="100000">
                                          <p:val>
                                            <p:strVal val="#ppt_h"/>
                                          </p:val>
                                        </p:tav>
                                      </p:tavLst>
                                    </p:anim>
                                    <p:animEffect transition="in" filter="fade">
                                      <p:cBhvr>
                                        <p:cTn id="9" dur="500"/>
                                        <p:tgtEl>
                                          <p:spTgt spid="10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0"/>
                                        </p:tgtEl>
                                        <p:attrNameLst>
                                          <p:attrName>style.visibility</p:attrName>
                                        </p:attrNameLst>
                                      </p:cBhvr>
                                      <p:to>
                                        <p:strVal val="visible"/>
                                      </p:to>
                                    </p:set>
                                    <p:anim calcmode="lin" valueType="num">
                                      <p:cBhvr>
                                        <p:cTn id="12" dur="500" fill="hold"/>
                                        <p:tgtEl>
                                          <p:spTgt spid="130"/>
                                        </p:tgtEl>
                                        <p:attrNameLst>
                                          <p:attrName>ppt_w</p:attrName>
                                        </p:attrNameLst>
                                      </p:cBhvr>
                                      <p:tavLst>
                                        <p:tav tm="0">
                                          <p:val>
                                            <p:fltVal val="0"/>
                                          </p:val>
                                        </p:tav>
                                        <p:tav tm="100000">
                                          <p:val>
                                            <p:strVal val="#ppt_w"/>
                                          </p:val>
                                        </p:tav>
                                      </p:tavLst>
                                    </p:anim>
                                    <p:anim calcmode="lin" valueType="num">
                                      <p:cBhvr>
                                        <p:cTn id="13" dur="500" fill="hold"/>
                                        <p:tgtEl>
                                          <p:spTgt spid="130"/>
                                        </p:tgtEl>
                                        <p:attrNameLst>
                                          <p:attrName>ppt_h</p:attrName>
                                        </p:attrNameLst>
                                      </p:cBhvr>
                                      <p:tavLst>
                                        <p:tav tm="0">
                                          <p:val>
                                            <p:fltVal val="0"/>
                                          </p:val>
                                        </p:tav>
                                        <p:tav tm="100000">
                                          <p:val>
                                            <p:strVal val="#ppt_h"/>
                                          </p:val>
                                        </p:tav>
                                      </p:tavLst>
                                    </p:anim>
                                    <p:animEffect transition="in" filter="fade">
                                      <p:cBhvr>
                                        <p:cTn id="14" dur="500"/>
                                        <p:tgtEl>
                                          <p:spTgt spid="130"/>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109"/>
                                        </p:tgtEl>
                                        <p:attrNameLst>
                                          <p:attrName>style.visibility</p:attrName>
                                        </p:attrNameLst>
                                      </p:cBhvr>
                                      <p:to>
                                        <p:strVal val="visible"/>
                                      </p:to>
                                    </p:set>
                                    <p:anim calcmode="lin" valueType="num">
                                      <p:cBhvr>
                                        <p:cTn id="18" dur="500" fill="hold"/>
                                        <p:tgtEl>
                                          <p:spTgt spid="109"/>
                                        </p:tgtEl>
                                        <p:attrNameLst>
                                          <p:attrName>ppt_w</p:attrName>
                                        </p:attrNameLst>
                                      </p:cBhvr>
                                      <p:tavLst>
                                        <p:tav tm="0">
                                          <p:val>
                                            <p:fltVal val="0"/>
                                          </p:val>
                                        </p:tav>
                                        <p:tav tm="100000">
                                          <p:val>
                                            <p:strVal val="#ppt_w"/>
                                          </p:val>
                                        </p:tav>
                                      </p:tavLst>
                                    </p:anim>
                                    <p:anim calcmode="lin" valueType="num">
                                      <p:cBhvr>
                                        <p:cTn id="19" dur="500" fill="hold"/>
                                        <p:tgtEl>
                                          <p:spTgt spid="109"/>
                                        </p:tgtEl>
                                        <p:attrNameLst>
                                          <p:attrName>ppt_h</p:attrName>
                                        </p:attrNameLst>
                                      </p:cBhvr>
                                      <p:tavLst>
                                        <p:tav tm="0">
                                          <p:val>
                                            <p:fltVal val="0"/>
                                          </p:val>
                                        </p:tav>
                                        <p:tav tm="100000">
                                          <p:val>
                                            <p:strVal val="#ppt_h"/>
                                          </p:val>
                                        </p:tav>
                                      </p:tavLst>
                                    </p:anim>
                                    <p:animEffect transition="in" filter="fade">
                                      <p:cBhvr>
                                        <p:cTn id="20" dur="500"/>
                                        <p:tgtEl>
                                          <p:spTgt spid="109"/>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31"/>
                                        </p:tgtEl>
                                        <p:attrNameLst>
                                          <p:attrName>style.visibility</p:attrName>
                                        </p:attrNameLst>
                                      </p:cBhvr>
                                      <p:to>
                                        <p:strVal val="visible"/>
                                      </p:to>
                                    </p:set>
                                    <p:anim calcmode="lin" valueType="num">
                                      <p:cBhvr>
                                        <p:cTn id="23" dur="500" fill="hold"/>
                                        <p:tgtEl>
                                          <p:spTgt spid="131"/>
                                        </p:tgtEl>
                                        <p:attrNameLst>
                                          <p:attrName>ppt_w</p:attrName>
                                        </p:attrNameLst>
                                      </p:cBhvr>
                                      <p:tavLst>
                                        <p:tav tm="0">
                                          <p:val>
                                            <p:fltVal val="0"/>
                                          </p:val>
                                        </p:tav>
                                        <p:tav tm="100000">
                                          <p:val>
                                            <p:strVal val="#ppt_w"/>
                                          </p:val>
                                        </p:tav>
                                      </p:tavLst>
                                    </p:anim>
                                    <p:anim calcmode="lin" valueType="num">
                                      <p:cBhvr>
                                        <p:cTn id="24" dur="500" fill="hold"/>
                                        <p:tgtEl>
                                          <p:spTgt spid="131"/>
                                        </p:tgtEl>
                                        <p:attrNameLst>
                                          <p:attrName>ppt_h</p:attrName>
                                        </p:attrNameLst>
                                      </p:cBhvr>
                                      <p:tavLst>
                                        <p:tav tm="0">
                                          <p:val>
                                            <p:fltVal val="0"/>
                                          </p:val>
                                        </p:tav>
                                        <p:tav tm="100000">
                                          <p:val>
                                            <p:strVal val="#ppt_h"/>
                                          </p:val>
                                        </p:tav>
                                      </p:tavLst>
                                    </p:anim>
                                    <p:animEffect transition="in" filter="fade">
                                      <p:cBhvr>
                                        <p:cTn id="25" dur="500"/>
                                        <p:tgtEl>
                                          <p:spTgt spid="131"/>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99"/>
                                        </p:tgtEl>
                                        <p:attrNameLst>
                                          <p:attrName>style.visibility</p:attrName>
                                        </p:attrNameLst>
                                      </p:cBhvr>
                                      <p:to>
                                        <p:strVal val="visible"/>
                                      </p:to>
                                    </p:set>
                                    <p:anim calcmode="lin" valueType="num">
                                      <p:cBhvr>
                                        <p:cTn id="29" dur="500" fill="hold"/>
                                        <p:tgtEl>
                                          <p:spTgt spid="99"/>
                                        </p:tgtEl>
                                        <p:attrNameLst>
                                          <p:attrName>ppt_w</p:attrName>
                                        </p:attrNameLst>
                                      </p:cBhvr>
                                      <p:tavLst>
                                        <p:tav tm="0">
                                          <p:val>
                                            <p:fltVal val="0"/>
                                          </p:val>
                                        </p:tav>
                                        <p:tav tm="100000">
                                          <p:val>
                                            <p:strVal val="#ppt_w"/>
                                          </p:val>
                                        </p:tav>
                                      </p:tavLst>
                                    </p:anim>
                                    <p:anim calcmode="lin" valueType="num">
                                      <p:cBhvr>
                                        <p:cTn id="30" dur="500" fill="hold"/>
                                        <p:tgtEl>
                                          <p:spTgt spid="99"/>
                                        </p:tgtEl>
                                        <p:attrNameLst>
                                          <p:attrName>ppt_h</p:attrName>
                                        </p:attrNameLst>
                                      </p:cBhvr>
                                      <p:tavLst>
                                        <p:tav tm="0">
                                          <p:val>
                                            <p:fltVal val="0"/>
                                          </p:val>
                                        </p:tav>
                                        <p:tav tm="100000">
                                          <p:val>
                                            <p:strVal val="#ppt_h"/>
                                          </p:val>
                                        </p:tav>
                                      </p:tavLst>
                                    </p:anim>
                                    <p:animEffect transition="in" filter="fade">
                                      <p:cBhvr>
                                        <p:cTn id="31" dur="500"/>
                                        <p:tgtEl>
                                          <p:spTgt spid="99"/>
                                        </p:tgtEl>
                                      </p:cBhvr>
                                    </p:animEffect>
                                  </p:childTnLst>
                                </p:cTn>
                              </p:par>
                              <p:par>
                                <p:cTn id="32" presetID="53" presetClass="entr" presetSubtype="16" fill="hold" nodeType="withEffect">
                                  <p:stCondLst>
                                    <p:cond delay="0"/>
                                  </p:stCondLst>
                                  <p:childTnLst>
                                    <p:set>
                                      <p:cBhvr>
                                        <p:cTn id="33" dur="1" fill="hold">
                                          <p:stCondLst>
                                            <p:cond delay="0"/>
                                          </p:stCondLst>
                                        </p:cTn>
                                        <p:tgtEl>
                                          <p:spTgt spid="103"/>
                                        </p:tgtEl>
                                        <p:attrNameLst>
                                          <p:attrName>style.visibility</p:attrName>
                                        </p:attrNameLst>
                                      </p:cBhvr>
                                      <p:to>
                                        <p:strVal val="visible"/>
                                      </p:to>
                                    </p:set>
                                    <p:anim calcmode="lin" valueType="num">
                                      <p:cBhvr>
                                        <p:cTn id="34" dur="500" fill="hold"/>
                                        <p:tgtEl>
                                          <p:spTgt spid="103"/>
                                        </p:tgtEl>
                                        <p:attrNameLst>
                                          <p:attrName>ppt_w</p:attrName>
                                        </p:attrNameLst>
                                      </p:cBhvr>
                                      <p:tavLst>
                                        <p:tav tm="0">
                                          <p:val>
                                            <p:fltVal val="0"/>
                                          </p:val>
                                        </p:tav>
                                        <p:tav tm="100000">
                                          <p:val>
                                            <p:strVal val="#ppt_w"/>
                                          </p:val>
                                        </p:tav>
                                      </p:tavLst>
                                    </p:anim>
                                    <p:anim calcmode="lin" valueType="num">
                                      <p:cBhvr>
                                        <p:cTn id="35" dur="500" fill="hold"/>
                                        <p:tgtEl>
                                          <p:spTgt spid="103"/>
                                        </p:tgtEl>
                                        <p:attrNameLst>
                                          <p:attrName>ppt_h</p:attrName>
                                        </p:attrNameLst>
                                      </p:cBhvr>
                                      <p:tavLst>
                                        <p:tav tm="0">
                                          <p:val>
                                            <p:fltVal val="0"/>
                                          </p:val>
                                        </p:tav>
                                        <p:tav tm="100000">
                                          <p:val>
                                            <p:strVal val="#ppt_h"/>
                                          </p:val>
                                        </p:tav>
                                      </p:tavLst>
                                    </p:anim>
                                    <p:animEffect transition="in" filter="fade">
                                      <p:cBhvr>
                                        <p:cTn id="36" dur="500"/>
                                        <p:tgtEl>
                                          <p:spTgt spid="103"/>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32"/>
                                        </p:tgtEl>
                                        <p:attrNameLst>
                                          <p:attrName>style.visibility</p:attrName>
                                        </p:attrNameLst>
                                      </p:cBhvr>
                                      <p:to>
                                        <p:strVal val="visible"/>
                                      </p:to>
                                    </p:set>
                                    <p:anim calcmode="lin" valueType="num">
                                      <p:cBhvr>
                                        <p:cTn id="39" dur="500" fill="hold"/>
                                        <p:tgtEl>
                                          <p:spTgt spid="132"/>
                                        </p:tgtEl>
                                        <p:attrNameLst>
                                          <p:attrName>ppt_w</p:attrName>
                                        </p:attrNameLst>
                                      </p:cBhvr>
                                      <p:tavLst>
                                        <p:tav tm="0">
                                          <p:val>
                                            <p:fltVal val="0"/>
                                          </p:val>
                                        </p:tav>
                                        <p:tav tm="100000">
                                          <p:val>
                                            <p:strVal val="#ppt_w"/>
                                          </p:val>
                                        </p:tav>
                                      </p:tavLst>
                                    </p:anim>
                                    <p:anim calcmode="lin" valueType="num">
                                      <p:cBhvr>
                                        <p:cTn id="40" dur="500" fill="hold"/>
                                        <p:tgtEl>
                                          <p:spTgt spid="132"/>
                                        </p:tgtEl>
                                        <p:attrNameLst>
                                          <p:attrName>ppt_h</p:attrName>
                                        </p:attrNameLst>
                                      </p:cBhvr>
                                      <p:tavLst>
                                        <p:tav tm="0">
                                          <p:val>
                                            <p:fltVal val="0"/>
                                          </p:val>
                                        </p:tav>
                                        <p:tav tm="100000">
                                          <p:val>
                                            <p:strVal val="#ppt_h"/>
                                          </p:val>
                                        </p:tav>
                                      </p:tavLst>
                                    </p:anim>
                                    <p:animEffect transition="in" filter="fade">
                                      <p:cBhvr>
                                        <p:cTn id="41" dur="500"/>
                                        <p:tgtEl>
                                          <p:spTgt spid="132"/>
                                        </p:tgtEl>
                                      </p:cBhvr>
                                    </p:animEffect>
                                  </p:childTnLst>
                                </p:cTn>
                              </p:par>
                            </p:childTnLst>
                          </p:cTn>
                        </p:par>
                        <p:par>
                          <p:cTn id="42" fill="hold">
                            <p:stCondLst>
                              <p:cond delay="1500"/>
                            </p:stCondLst>
                            <p:childTnLst>
                              <p:par>
                                <p:cTn id="43" presetID="53" presetClass="entr" presetSubtype="16" fill="hold" nodeType="afterEffect">
                                  <p:stCondLst>
                                    <p:cond delay="0"/>
                                  </p:stCondLst>
                                  <p:childTnLst>
                                    <p:set>
                                      <p:cBhvr>
                                        <p:cTn id="44" dur="1" fill="hold">
                                          <p:stCondLst>
                                            <p:cond delay="0"/>
                                          </p:stCondLst>
                                        </p:cTn>
                                        <p:tgtEl>
                                          <p:spTgt spid="112"/>
                                        </p:tgtEl>
                                        <p:attrNameLst>
                                          <p:attrName>style.visibility</p:attrName>
                                        </p:attrNameLst>
                                      </p:cBhvr>
                                      <p:to>
                                        <p:strVal val="visible"/>
                                      </p:to>
                                    </p:set>
                                    <p:anim calcmode="lin" valueType="num">
                                      <p:cBhvr>
                                        <p:cTn id="45" dur="500" fill="hold"/>
                                        <p:tgtEl>
                                          <p:spTgt spid="112"/>
                                        </p:tgtEl>
                                        <p:attrNameLst>
                                          <p:attrName>ppt_w</p:attrName>
                                        </p:attrNameLst>
                                      </p:cBhvr>
                                      <p:tavLst>
                                        <p:tav tm="0">
                                          <p:val>
                                            <p:fltVal val="0"/>
                                          </p:val>
                                        </p:tav>
                                        <p:tav tm="100000">
                                          <p:val>
                                            <p:strVal val="#ppt_w"/>
                                          </p:val>
                                        </p:tav>
                                      </p:tavLst>
                                    </p:anim>
                                    <p:anim calcmode="lin" valueType="num">
                                      <p:cBhvr>
                                        <p:cTn id="46" dur="500" fill="hold"/>
                                        <p:tgtEl>
                                          <p:spTgt spid="112"/>
                                        </p:tgtEl>
                                        <p:attrNameLst>
                                          <p:attrName>ppt_h</p:attrName>
                                        </p:attrNameLst>
                                      </p:cBhvr>
                                      <p:tavLst>
                                        <p:tav tm="0">
                                          <p:val>
                                            <p:fltVal val="0"/>
                                          </p:val>
                                        </p:tav>
                                        <p:tav tm="100000">
                                          <p:val>
                                            <p:strVal val="#ppt_h"/>
                                          </p:val>
                                        </p:tav>
                                      </p:tavLst>
                                    </p:anim>
                                    <p:animEffect transition="in" filter="fade">
                                      <p:cBhvr>
                                        <p:cTn id="47" dur="500"/>
                                        <p:tgtEl>
                                          <p:spTgt spid="112"/>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33"/>
                                        </p:tgtEl>
                                        <p:attrNameLst>
                                          <p:attrName>style.visibility</p:attrName>
                                        </p:attrNameLst>
                                      </p:cBhvr>
                                      <p:to>
                                        <p:strVal val="visible"/>
                                      </p:to>
                                    </p:set>
                                    <p:anim calcmode="lin" valueType="num">
                                      <p:cBhvr>
                                        <p:cTn id="50" dur="500" fill="hold"/>
                                        <p:tgtEl>
                                          <p:spTgt spid="133"/>
                                        </p:tgtEl>
                                        <p:attrNameLst>
                                          <p:attrName>ppt_w</p:attrName>
                                        </p:attrNameLst>
                                      </p:cBhvr>
                                      <p:tavLst>
                                        <p:tav tm="0">
                                          <p:val>
                                            <p:fltVal val="0"/>
                                          </p:val>
                                        </p:tav>
                                        <p:tav tm="100000">
                                          <p:val>
                                            <p:strVal val="#ppt_w"/>
                                          </p:val>
                                        </p:tav>
                                      </p:tavLst>
                                    </p:anim>
                                    <p:anim calcmode="lin" valueType="num">
                                      <p:cBhvr>
                                        <p:cTn id="51" dur="500" fill="hold"/>
                                        <p:tgtEl>
                                          <p:spTgt spid="133"/>
                                        </p:tgtEl>
                                        <p:attrNameLst>
                                          <p:attrName>ppt_h</p:attrName>
                                        </p:attrNameLst>
                                      </p:cBhvr>
                                      <p:tavLst>
                                        <p:tav tm="0">
                                          <p:val>
                                            <p:fltVal val="0"/>
                                          </p:val>
                                        </p:tav>
                                        <p:tav tm="100000">
                                          <p:val>
                                            <p:strVal val="#ppt_h"/>
                                          </p:val>
                                        </p:tav>
                                      </p:tavLst>
                                    </p:anim>
                                    <p:animEffect transition="in" filter="fade">
                                      <p:cBhvr>
                                        <p:cTn id="52" dur="500"/>
                                        <p:tgtEl>
                                          <p:spTgt spid="133"/>
                                        </p:tgtEl>
                                      </p:cBhvr>
                                    </p:animEffect>
                                  </p:childTnLst>
                                </p:cTn>
                              </p:par>
                            </p:childTnLst>
                          </p:cTn>
                        </p:par>
                        <p:par>
                          <p:cTn id="53" fill="hold">
                            <p:stCondLst>
                              <p:cond delay="2000"/>
                            </p:stCondLst>
                            <p:childTnLst>
                              <p:par>
                                <p:cTn id="54" presetID="53" presetClass="entr" presetSubtype="16" fill="hold" nodeType="afterEffect">
                                  <p:stCondLst>
                                    <p:cond delay="0"/>
                                  </p:stCondLst>
                                  <p:childTnLst>
                                    <p:set>
                                      <p:cBhvr>
                                        <p:cTn id="55" dur="1" fill="hold">
                                          <p:stCondLst>
                                            <p:cond delay="0"/>
                                          </p:stCondLst>
                                        </p:cTn>
                                        <p:tgtEl>
                                          <p:spTgt spid="121"/>
                                        </p:tgtEl>
                                        <p:attrNameLst>
                                          <p:attrName>style.visibility</p:attrName>
                                        </p:attrNameLst>
                                      </p:cBhvr>
                                      <p:to>
                                        <p:strVal val="visible"/>
                                      </p:to>
                                    </p:set>
                                    <p:anim calcmode="lin" valueType="num">
                                      <p:cBhvr>
                                        <p:cTn id="56" dur="500" fill="hold"/>
                                        <p:tgtEl>
                                          <p:spTgt spid="121"/>
                                        </p:tgtEl>
                                        <p:attrNameLst>
                                          <p:attrName>ppt_w</p:attrName>
                                        </p:attrNameLst>
                                      </p:cBhvr>
                                      <p:tavLst>
                                        <p:tav tm="0">
                                          <p:val>
                                            <p:fltVal val="0"/>
                                          </p:val>
                                        </p:tav>
                                        <p:tav tm="100000">
                                          <p:val>
                                            <p:strVal val="#ppt_w"/>
                                          </p:val>
                                        </p:tav>
                                      </p:tavLst>
                                    </p:anim>
                                    <p:anim calcmode="lin" valueType="num">
                                      <p:cBhvr>
                                        <p:cTn id="57" dur="500" fill="hold"/>
                                        <p:tgtEl>
                                          <p:spTgt spid="121"/>
                                        </p:tgtEl>
                                        <p:attrNameLst>
                                          <p:attrName>ppt_h</p:attrName>
                                        </p:attrNameLst>
                                      </p:cBhvr>
                                      <p:tavLst>
                                        <p:tav tm="0">
                                          <p:val>
                                            <p:fltVal val="0"/>
                                          </p:val>
                                        </p:tav>
                                        <p:tav tm="100000">
                                          <p:val>
                                            <p:strVal val="#ppt_h"/>
                                          </p:val>
                                        </p:tav>
                                      </p:tavLst>
                                    </p:anim>
                                    <p:animEffect transition="in" filter="fade">
                                      <p:cBhvr>
                                        <p:cTn id="58" dur="500"/>
                                        <p:tgtEl>
                                          <p:spTgt spid="121"/>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34"/>
                                        </p:tgtEl>
                                        <p:attrNameLst>
                                          <p:attrName>style.visibility</p:attrName>
                                        </p:attrNameLst>
                                      </p:cBhvr>
                                      <p:to>
                                        <p:strVal val="visible"/>
                                      </p:to>
                                    </p:set>
                                    <p:anim calcmode="lin" valueType="num">
                                      <p:cBhvr>
                                        <p:cTn id="61" dur="500" fill="hold"/>
                                        <p:tgtEl>
                                          <p:spTgt spid="134"/>
                                        </p:tgtEl>
                                        <p:attrNameLst>
                                          <p:attrName>ppt_w</p:attrName>
                                        </p:attrNameLst>
                                      </p:cBhvr>
                                      <p:tavLst>
                                        <p:tav tm="0">
                                          <p:val>
                                            <p:fltVal val="0"/>
                                          </p:val>
                                        </p:tav>
                                        <p:tav tm="100000">
                                          <p:val>
                                            <p:strVal val="#ppt_w"/>
                                          </p:val>
                                        </p:tav>
                                      </p:tavLst>
                                    </p:anim>
                                    <p:anim calcmode="lin" valueType="num">
                                      <p:cBhvr>
                                        <p:cTn id="62" dur="500" fill="hold"/>
                                        <p:tgtEl>
                                          <p:spTgt spid="134"/>
                                        </p:tgtEl>
                                        <p:attrNameLst>
                                          <p:attrName>ppt_h</p:attrName>
                                        </p:attrNameLst>
                                      </p:cBhvr>
                                      <p:tavLst>
                                        <p:tav tm="0">
                                          <p:val>
                                            <p:fltVal val="0"/>
                                          </p:val>
                                        </p:tav>
                                        <p:tav tm="100000">
                                          <p:val>
                                            <p:strVal val="#ppt_h"/>
                                          </p:val>
                                        </p:tav>
                                      </p:tavLst>
                                    </p:anim>
                                    <p:animEffect transition="in" filter="fade">
                                      <p:cBhvr>
                                        <p:cTn id="63" dur="500"/>
                                        <p:tgtEl>
                                          <p:spTgt spid="134"/>
                                        </p:tgtEl>
                                      </p:cBhvr>
                                    </p:animEffect>
                                  </p:childTnLst>
                                </p:cTn>
                              </p:par>
                            </p:childTnLst>
                          </p:cTn>
                        </p:par>
                        <p:par>
                          <p:cTn id="64" fill="hold">
                            <p:stCondLst>
                              <p:cond delay="2500"/>
                            </p:stCondLst>
                            <p:childTnLst>
                              <p:par>
                                <p:cTn id="65" presetID="53" presetClass="entr" presetSubtype="16" fill="hold" nodeType="afterEffect">
                                  <p:stCondLst>
                                    <p:cond delay="0"/>
                                  </p:stCondLst>
                                  <p:childTnLst>
                                    <p:set>
                                      <p:cBhvr>
                                        <p:cTn id="66" dur="1" fill="hold">
                                          <p:stCondLst>
                                            <p:cond delay="0"/>
                                          </p:stCondLst>
                                        </p:cTn>
                                        <p:tgtEl>
                                          <p:spTgt spid="115"/>
                                        </p:tgtEl>
                                        <p:attrNameLst>
                                          <p:attrName>style.visibility</p:attrName>
                                        </p:attrNameLst>
                                      </p:cBhvr>
                                      <p:to>
                                        <p:strVal val="visible"/>
                                      </p:to>
                                    </p:set>
                                    <p:anim calcmode="lin" valueType="num">
                                      <p:cBhvr>
                                        <p:cTn id="67" dur="500" fill="hold"/>
                                        <p:tgtEl>
                                          <p:spTgt spid="115"/>
                                        </p:tgtEl>
                                        <p:attrNameLst>
                                          <p:attrName>ppt_w</p:attrName>
                                        </p:attrNameLst>
                                      </p:cBhvr>
                                      <p:tavLst>
                                        <p:tav tm="0">
                                          <p:val>
                                            <p:fltVal val="0"/>
                                          </p:val>
                                        </p:tav>
                                        <p:tav tm="100000">
                                          <p:val>
                                            <p:strVal val="#ppt_w"/>
                                          </p:val>
                                        </p:tav>
                                      </p:tavLst>
                                    </p:anim>
                                    <p:anim calcmode="lin" valueType="num">
                                      <p:cBhvr>
                                        <p:cTn id="68" dur="500" fill="hold"/>
                                        <p:tgtEl>
                                          <p:spTgt spid="115"/>
                                        </p:tgtEl>
                                        <p:attrNameLst>
                                          <p:attrName>ppt_h</p:attrName>
                                        </p:attrNameLst>
                                      </p:cBhvr>
                                      <p:tavLst>
                                        <p:tav tm="0">
                                          <p:val>
                                            <p:fltVal val="0"/>
                                          </p:val>
                                        </p:tav>
                                        <p:tav tm="100000">
                                          <p:val>
                                            <p:strVal val="#ppt_h"/>
                                          </p:val>
                                        </p:tav>
                                      </p:tavLst>
                                    </p:anim>
                                    <p:animEffect transition="in" filter="fade">
                                      <p:cBhvr>
                                        <p:cTn id="69" dur="500"/>
                                        <p:tgtEl>
                                          <p:spTgt spid="115"/>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135"/>
                                        </p:tgtEl>
                                        <p:attrNameLst>
                                          <p:attrName>style.visibility</p:attrName>
                                        </p:attrNameLst>
                                      </p:cBhvr>
                                      <p:to>
                                        <p:strVal val="visible"/>
                                      </p:to>
                                    </p:set>
                                    <p:anim calcmode="lin" valueType="num">
                                      <p:cBhvr>
                                        <p:cTn id="72" dur="500" fill="hold"/>
                                        <p:tgtEl>
                                          <p:spTgt spid="135"/>
                                        </p:tgtEl>
                                        <p:attrNameLst>
                                          <p:attrName>ppt_w</p:attrName>
                                        </p:attrNameLst>
                                      </p:cBhvr>
                                      <p:tavLst>
                                        <p:tav tm="0">
                                          <p:val>
                                            <p:fltVal val="0"/>
                                          </p:val>
                                        </p:tav>
                                        <p:tav tm="100000">
                                          <p:val>
                                            <p:strVal val="#ppt_w"/>
                                          </p:val>
                                        </p:tav>
                                      </p:tavLst>
                                    </p:anim>
                                    <p:anim calcmode="lin" valueType="num">
                                      <p:cBhvr>
                                        <p:cTn id="73" dur="500" fill="hold"/>
                                        <p:tgtEl>
                                          <p:spTgt spid="135"/>
                                        </p:tgtEl>
                                        <p:attrNameLst>
                                          <p:attrName>ppt_h</p:attrName>
                                        </p:attrNameLst>
                                      </p:cBhvr>
                                      <p:tavLst>
                                        <p:tav tm="0">
                                          <p:val>
                                            <p:fltVal val="0"/>
                                          </p:val>
                                        </p:tav>
                                        <p:tav tm="100000">
                                          <p:val>
                                            <p:strVal val="#ppt_h"/>
                                          </p:val>
                                        </p:tav>
                                      </p:tavLst>
                                    </p:anim>
                                    <p:animEffect transition="in" filter="fade">
                                      <p:cBhvr>
                                        <p:cTn id="74" dur="500"/>
                                        <p:tgtEl>
                                          <p:spTgt spid="135"/>
                                        </p:tgtEl>
                                      </p:cBhvr>
                                    </p:animEffect>
                                  </p:childTnLst>
                                </p:cTn>
                              </p:par>
                            </p:childTnLst>
                          </p:cTn>
                        </p:par>
                        <p:par>
                          <p:cTn id="75" fill="hold">
                            <p:stCondLst>
                              <p:cond delay="3000"/>
                            </p:stCondLst>
                            <p:childTnLst>
                              <p:par>
                                <p:cTn id="76" presetID="53" presetClass="entr" presetSubtype="16" fill="hold" nodeType="afterEffect">
                                  <p:stCondLst>
                                    <p:cond delay="0"/>
                                  </p:stCondLst>
                                  <p:childTnLst>
                                    <p:set>
                                      <p:cBhvr>
                                        <p:cTn id="77" dur="1" fill="hold">
                                          <p:stCondLst>
                                            <p:cond delay="0"/>
                                          </p:stCondLst>
                                        </p:cTn>
                                        <p:tgtEl>
                                          <p:spTgt spid="118"/>
                                        </p:tgtEl>
                                        <p:attrNameLst>
                                          <p:attrName>style.visibility</p:attrName>
                                        </p:attrNameLst>
                                      </p:cBhvr>
                                      <p:to>
                                        <p:strVal val="visible"/>
                                      </p:to>
                                    </p:set>
                                    <p:anim calcmode="lin" valueType="num">
                                      <p:cBhvr>
                                        <p:cTn id="78" dur="500" fill="hold"/>
                                        <p:tgtEl>
                                          <p:spTgt spid="118"/>
                                        </p:tgtEl>
                                        <p:attrNameLst>
                                          <p:attrName>ppt_w</p:attrName>
                                        </p:attrNameLst>
                                      </p:cBhvr>
                                      <p:tavLst>
                                        <p:tav tm="0">
                                          <p:val>
                                            <p:fltVal val="0"/>
                                          </p:val>
                                        </p:tav>
                                        <p:tav tm="100000">
                                          <p:val>
                                            <p:strVal val="#ppt_w"/>
                                          </p:val>
                                        </p:tav>
                                      </p:tavLst>
                                    </p:anim>
                                    <p:anim calcmode="lin" valueType="num">
                                      <p:cBhvr>
                                        <p:cTn id="79" dur="500" fill="hold"/>
                                        <p:tgtEl>
                                          <p:spTgt spid="118"/>
                                        </p:tgtEl>
                                        <p:attrNameLst>
                                          <p:attrName>ppt_h</p:attrName>
                                        </p:attrNameLst>
                                      </p:cBhvr>
                                      <p:tavLst>
                                        <p:tav tm="0">
                                          <p:val>
                                            <p:fltVal val="0"/>
                                          </p:val>
                                        </p:tav>
                                        <p:tav tm="100000">
                                          <p:val>
                                            <p:strVal val="#ppt_h"/>
                                          </p:val>
                                        </p:tav>
                                      </p:tavLst>
                                    </p:anim>
                                    <p:animEffect transition="in" filter="fade">
                                      <p:cBhvr>
                                        <p:cTn id="80" dur="500"/>
                                        <p:tgtEl>
                                          <p:spTgt spid="118"/>
                                        </p:tgtEl>
                                      </p:cBhvr>
                                    </p:animEffect>
                                  </p:childTnLst>
                                </p:cTn>
                              </p:par>
                              <p:par>
                                <p:cTn id="81" presetID="53" presetClass="entr" presetSubtype="16" fill="hold" grpId="0" nodeType="withEffect">
                                  <p:stCondLst>
                                    <p:cond delay="0"/>
                                  </p:stCondLst>
                                  <p:childTnLst>
                                    <p:set>
                                      <p:cBhvr>
                                        <p:cTn id="82" dur="1" fill="hold">
                                          <p:stCondLst>
                                            <p:cond delay="0"/>
                                          </p:stCondLst>
                                        </p:cTn>
                                        <p:tgtEl>
                                          <p:spTgt spid="136"/>
                                        </p:tgtEl>
                                        <p:attrNameLst>
                                          <p:attrName>style.visibility</p:attrName>
                                        </p:attrNameLst>
                                      </p:cBhvr>
                                      <p:to>
                                        <p:strVal val="visible"/>
                                      </p:to>
                                    </p:set>
                                    <p:anim calcmode="lin" valueType="num">
                                      <p:cBhvr>
                                        <p:cTn id="83" dur="500" fill="hold"/>
                                        <p:tgtEl>
                                          <p:spTgt spid="136"/>
                                        </p:tgtEl>
                                        <p:attrNameLst>
                                          <p:attrName>ppt_w</p:attrName>
                                        </p:attrNameLst>
                                      </p:cBhvr>
                                      <p:tavLst>
                                        <p:tav tm="0">
                                          <p:val>
                                            <p:fltVal val="0"/>
                                          </p:val>
                                        </p:tav>
                                        <p:tav tm="100000">
                                          <p:val>
                                            <p:strVal val="#ppt_w"/>
                                          </p:val>
                                        </p:tav>
                                      </p:tavLst>
                                    </p:anim>
                                    <p:anim calcmode="lin" valueType="num">
                                      <p:cBhvr>
                                        <p:cTn id="84" dur="500" fill="hold"/>
                                        <p:tgtEl>
                                          <p:spTgt spid="136"/>
                                        </p:tgtEl>
                                        <p:attrNameLst>
                                          <p:attrName>ppt_h</p:attrName>
                                        </p:attrNameLst>
                                      </p:cBhvr>
                                      <p:tavLst>
                                        <p:tav tm="0">
                                          <p:val>
                                            <p:fltVal val="0"/>
                                          </p:val>
                                        </p:tav>
                                        <p:tav tm="100000">
                                          <p:val>
                                            <p:strVal val="#ppt_h"/>
                                          </p:val>
                                        </p:tav>
                                      </p:tavLst>
                                    </p:anim>
                                    <p:animEffect transition="in" filter="fade">
                                      <p:cBhvr>
                                        <p:cTn id="85" dur="500"/>
                                        <p:tgtEl>
                                          <p:spTgt spid="136"/>
                                        </p:tgtEl>
                                      </p:cBhvr>
                                    </p:animEffect>
                                  </p:childTnLst>
                                </p:cTn>
                              </p:par>
                            </p:childTnLst>
                          </p:cTn>
                        </p:par>
                        <p:par>
                          <p:cTn id="86" fill="hold">
                            <p:stCondLst>
                              <p:cond delay="3500"/>
                            </p:stCondLst>
                            <p:childTnLst>
                              <p:par>
                                <p:cTn id="87" presetID="53" presetClass="entr" presetSubtype="16" fill="hold" nodeType="afterEffect">
                                  <p:stCondLst>
                                    <p:cond delay="0"/>
                                  </p:stCondLst>
                                  <p:childTnLst>
                                    <p:set>
                                      <p:cBhvr>
                                        <p:cTn id="88" dur="1" fill="hold">
                                          <p:stCondLst>
                                            <p:cond delay="0"/>
                                          </p:stCondLst>
                                        </p:cTn>
                                        <p:tgtEl>
                                          <p:spTgt spid="124"/>
                                        </p:tgtEl>
                                        <p:attrNameLst>
                                          <p:attrName>style.visibility</p:attrName>
                                        </p:attrNameLst>
                                      </p:cBhvr>
                                      <p:to>
                                        <p:strVal val="visible"/>
                                      </p:to>
                                    </p:set>
                                    <p:anim calcmode="lin" valueType="num">
                                      <p:cBhvr>
                                        <p:cTn id="89" dur="500" fill="hold"/>
                                        <p:tgtEl>
                                          <p:spTgt spid="124"/>
                                        </p:tgtEl>
                                        <p:attrNameLst>
                                          <p:attrName>ppt_w</p:attrName>
                                        </p:attrNameLst>
                                      </p:cBhvr>
                                      <p:tavLst>
                                        <p:tav tm="0">
                                          <p:val>
                                            <p:fltVal val="0"/>
                                          </p:val>
                                        </p:tav>
                                        <p:tav tm="100000">
                                          <p:val>
                                            <p:strVal val="#ppt_w"/>
                                          </p:val>
                                        </p:tav>
                                      </p:tavLst>
                                    </p:anim>
                                    <p:anim calcmode="lin" valueType="num">
                                      <p:cBhvr>
                                        <p:cTn id="90" dur="500" fill="hold"/>
                                        <p:tgtEl>
                                          <p:spTgt spid="124"/>
                                        </p:tgtEl>
                                        <p:attrNameLst>
                                          <p:attrName>ppt_h</p:attrName>
                                        </p:attrNameLst>
                                      </p:cBhvr>
                                      <p:tavLst>
                                        <p:tav tm="0">
                                          <p:val>
                                            <p:fltVal val="0"/>
                                          </p:val>
                                        </p:tav>
                                        <p:tav tm="100000">
                                          <p:val>
                                            <p:strVal val="#ppt_h"/>
                                          </p:val>
                                        </p:tav>
                                      </p:tavLst>
                                    </p:anim>
                                    <p:animEffect transition="in" filter="fade">
                                      <p:cBhvr>
                                        <p:cTn id="91" dur="500"/>
                                        <p:tgtEl>
                                          <p:spTgt spid="124"/>
                                        </p:tgtEl>
                                      </p:cBhvr>
                                    </p:animEffect>
                                  </p:childTnLst>
                                </p:cTn>
                              </p:par>
                              <p:par>
                                <p:cTn id="92" presetID="53" presetClass="entr" presetSubtype="16" fill="hold" grpId="0" nodeType="withEffect">
                                  <p:stCondLst>
                                    <p:cond delay="0"/>
                                  </p:stCondLst>
                                  <p:childTnLst>
                                    <p:set>
                                      <p:cBhvr>
                                        <p:cTn id="93" dur="1" fill="hold">
                                          <p:stCondLst>
                                            <p:cond delay="0"/>
                                          </p:stCondLst>
                                        </p:cTn>
                                        <p:tgtEl>
                                          <p:spTgt spid="137"/>
                                        </p:tgtEl>
                                        <p:attrNameLst>
                                          <p:attrName>style.visibility</p:attrName>
                                        </p:attrNameLst>
                                      </p:cBhvr>
                                      <p:to>
                                        <p:strVal val="visible"/>
                                      </p:to>
                                    </p:set>
                                    <p:anim calcmode="lin" valueType="num">
                                      <p:cBhvr>
                                        <p:cTn id="94" dur="500" fill="hold"/>
                                        <p:tgtEl>
                                          <p:spTgt spid="137"/>
                                        </p:tgtEl>
                                        <p:attrNameLst>
                                          <p:attrName>ppt_w</p:attrName>
                                        </p:attrNameLst>
                                      </p:cBhvr>
                                      <p:tavLst>
                                        <p:tav tm="0">
                                          <p:val>
                                            <p:fltVal val="0"/>
                                          </p:val>
                                        </p:tav>
                                        <p:tav tm="100000">
                                          <p:val>
                                            <p:strVal val="#ppt_w"/>
                                          </p:val>
                                        </p:tav>
                                      </p:tavLst>
                                    </p:anim>
                                    <p:anim calcmode="lin" valueType="num">
                                      <p:cBhvr>
                                        <p:cTn id="95" dur="500" fill="hold"/>
                                        <p:tgtEl>
                                          <p:spTgt spid="137"/>
                                        </p:tgtEl>
                                        <p:attrNameLst>
                                          <p:attrName>ppt_h</p:attrName>
                                        </p:attrNameLst>
                                      </p:cBhvr>
                                      <p:tavLst>
                                        <p:tav tm="0">
                                          <p:val>
                                            <p:fltVal val="0"/>
                                          </p:val>
                                        </p:tav>
                                        <p:tav tm="100000">
                                          <p:val>
                                            <p:strVal val="#ppt_h"/>
                                          </p:val>
                                        </p:tav>
                                      </p:tavLst>
                                    </p:anim>
                                    <p:animEffect transition="in" filter="fade">
                                      <p:cBhvr>
                                        <p:cTn id="96" dur="500"/>
                                        <p:tgtEl>
                                          <p:spTgt spid="137"/>
                                        </p:tgtEl>
                                      </p:cBhvr>
                                    </p:animEffect>
                                  </p:childTnLst>
                                </p:cTn>
                              </p:par>
                            </p:childTnLst>
                          </p:cTn>
                        </p:par>
                        <p:par>
                          <p:cTn id="97" fill="hold">
                            <p:stCondLst>
                              <p:cond delay="4000"/>
                            </p:stCondLst>
                            <p:childTnLst>
                              <p:par>
                                <p:cTn id="98" presetID="53" presetClass="entr" presetSubtype="16" fill="hold" nodeType="afterEffect">
                                  <p:stCondLst>
                                    <p:cond delay="0"/>
                                  </p:stCondLst>
                                  <p:childTnLst>
                                    <p:set>
                                      <p:cBhvr>
                                        <p:cTn id="99" dur="1" fill="hold">
                                          <p:stCondLst>
                                            <p:cond delay="0"/>
                                          </p:stCondLst>
                                        </p:cTn>
                                        <p:tgtEl>
                                          <p:spTgt spid="97"/>
                                        </p:tgtEl>
                                        <p:attrNameLst>
                                          <p:attrName>style.visibility</p:attrName>
                                        </p:attrNameLst>
                                      </p:cBhvr>
                                      <p:to>
                                        <p:strVal val="visible"/>
                                      </p:to>
                                    </p:set>
                                    <p:anim calcmode="lin" valueType="num">
                                      <p:cBhvr>
                                        <p:cTn id="100" dur="500" fill="hold"/>
                                        <p:tgtEl>
                                          <p:spTgt spid="97"/>
                                        </p:tgtEl>
                                        <p:attrNameLst>
                                          <p:attrName>ppt_w</p:attrName>
                                        </p:attrNameLst>
                                      </p:cBhvr>
                                      <p:tavLst>
                                        <p:tav tm="0">
                                          <p:val>
                                            <p:fltVal val="0"/>
                                          </p:val>
                                        </p:tav>
                                        <p:tav tm="100000">
                                          <p:val>
                                            <p:strVal val="#ppt_w"/>
                                          </p:val>
                                        </p:tav>
                                      </p:tavLst>
                                    </p:anim>
                                    <p:anim calcmode="lin" valueType="num">
                                      <p:cBhvr>
                                        <p:cTn id="101" dur="500" fill="hold"/>
                                        <p:tgtEl>
                                          <p:spTgt spid="97"/>
                                        </p:tgtEl>
                                        <p:attrNameLst>
                                          <p:attrName>ppt_h</p:attrName>
                                        </p:attrNameLst>
                                      </p:cBhvr>
                                      <p:tavLst>
                                        <p:tav tm="0">
                                          <p:val>
                                            <p:fltVal val="0"/>
                                          </p:val>
                                        </p:tav>
                                        <p:tav tm="100000">
                                          <p:val>
                                            <p:strVal val="#ppt_h"/>
                                          </p:val>
                                        </p:tav>
                                      </p:tavLst>
                                    </p:anim>
                                    <p:animEffect transition="in" filter="fade">
                                      <p:cBhvr>
                                        <p:cTn id="102" dur="500"/>
                                        <p:tgtEl>
                                          <p:spTgt spid="97"/>
                                        </p:tgtEl>
                                      </p:cBhvr>
                                    </p:animEffect>
                                  </p:childTnLst>
                                </p:cTn>
                              </p:par>
                              <p:par>
                                <p:cTn id="103" presetID="53" presetClass="entr" presetSubtype="16" fill="hold" nodeType="withEffect">
                                  <p:stCondLst>
                                    <p:cond delay="0"/>
                                  </p:stCondLst>
                                  <p:childTnLst>
                                    <p:set>
                                      <p:cBhvr>
                                        <p:cTn id="104" dur="1" fill="hold">
                                          <p:stCondLst>
                                            <p:cond delay="0"/>
                                          </p:stCondLst>
                                        </p:cTn>
                                        <p:tgtEl>
                                          <p:spTgt spid="98"/>
                                        </p:tgtEl>
                                        <p:attrNameLst>
                                          <p:attrName>style.visibility</p:attrName>
                                        </p:attrNameLst>
                                      </p:cBhvr>
                                      <p:to>
                                        <p:strVal val="visible"/>
                                      </p:to>
                                    </p:set>
                                    <p:anim calcmode="lin" valueType="num">
                                      <p:cBhvr>
                                        <p:cTn id="105" dur="500" fill="hold"/>
                                        <p:tgtEl>
                                          <p:spTgt spid="98"/>
                                        </p:tgtEl>
                                        <p:attrNameLst>
                                          <p:attrName>ppt_w</p:attrName>
                                        </p:attrNameLst>
                                      </p:cBhvr>
                                      <p:tavLst>
                                        <p:tav tm="0">
                                          <p:val>
                                            <p:fltVal val="0"/>
                                          </p:val>
                                        </p:tav>
                                        <p:tav tm="100000">
                                          <p:val>
                                            <p:strVal val="#ppt_w"/>
                                          </p:val>
                                        </p:tav>
                                      </p:tavLst>
                                    </p:anim>
                                    <p:anim calcmode="lin" valueType="num">
                                      <p:cBhvr>
                                        <p:cTn id="106" dur="500" fill="hold"/>
                                        <p:tgtEl>
                                          <p:spTgt spid="98"/>
                                        </p:tgtEl>
                                        <p:attrNameLst>
                                          <p:attrName>ppt_h</p:attrName>
                                        </p:attrNameLst>
                                      </p:cBhvr>
                                      <p:tavLst>
                                        <p:tav tm="0">
                                          <p:val>
                                            <p:fltVal val="0"/>
                                          </p:val>
                                        </p:tav>
                                        <p:tav tm="100000">
                                          <p:val>
                                            <p:strVal val="#ppt_h"/>
                                          </p:val>
                                        </p:tav>
                                      </p:tavLst>
                                    </p:anim>
                                    <p:animEffect transition="in" filter="fade">
                                      <p:cBhvr>
                                        <p:cTn id="107" dur="500"/>
                                        <p:tgtEl>
                                          <p:spTgt spid="98"/>
                                        </p:tgtEl>
                                      </p:cBhvr>
                                    </p:animEffect>
                                  </p:childTnLst>
                                </p:cTn>
                              </p:par>
                            </p:childTnLst>
                          </p:cTn>
                        </p:par>
                        <p:par>
                          <p:cTn id="108" fill="hold">
                            <p:stCondLst>
                              <p:cond delay="4500"/>
                            </p:stCondLst>
                            <p:childTnLst>
                              <p:par>
                                <p:cTn id="109" presetID="53" presetClass="entr" presetSubtype="16" fill="hold" grpId="0" nodeType="afterEffect">
                                  <p:stCondLst>
                                    <p:cond delay="0"/>
                                  </p:stCondLst>
                                  <p:childTnLst>
                                    <p:set>
                                      <p:cBhvr>
                                        <p:cTn id="110" dur="1" fill="hold">
                                          <p:stCondLst>
                                            <p:cond delay="0"/>
                                          </p:stCondLst>
                                        </p:cTn>
                                        <p:tgtEl>
                                          <p:spTgt spid="138"/>
                                        </p:tgtEl>
                                        <p:attrNameLst>
                                          <p:attrName>style.visibility</p:attrName>
                                        </p:attrNameLst>
                                      </p:cBhvr>
                                      <p:to>
                                        <p:strVal val="visible"/>
                                      </p:to>
                                    </p:set>
                                    <p:anim calcmode="lin" valueType="num">
                                      <p:cBhvr>
                                        <p:cTn id="111" dur="500" fill="hold"/>
                                        <p:tgtEl>
                                          <p:spTgt spid="138"/>
                                        </p:tgtEl>
                                        <p:attrNameLst>
                                          <p:attrName>ppt_w</p:attrName>
                                        </p:attrNameLst>
                                      </p:cBhvr>
                                      <p:tavLst>
                                        <p:tav tm="0">
                                          <p:val>
                                            <p:fltVal val="0"/>
                                          </p:val>
                                        </p:tav>
                                        <p:tav tm="100000">
                                          <p:val>
                                            <p:strVal val="#ppt_w"/>
                                          </p:val>
                                        </p:tav>
                                      </p:tavLst>
                                    </p:anim>
                                    <p:anim calcmode="lin" valueType="num">
                                      <p:cBhvr>
                                        <p:cTn id="112" dur="500" fill="hold"/>
                                        <p:tgtEl>
                                          <p:spTgt spid="138"/>
                                        </p:tgtEl>
                                        <p:attrNameLst>
                                          <p:attrName>ppt_h</p:attrName>
                                        </p:attrNameLst>
                                      </p:cBhvr>
                                      <p:tavLst>
                                        <p:tav tm="0">
                                          <p:val>
                                            <p:fltVal val="0"/>
                                          </p:val>
                                        </p:tav>
                                        <p:tav tm="100000">
                                          <p:val>
                                            <p:strVal val="#ppt_h"/>
                                          </p:val>
                                        </p:tav>
                                      </p:tavLst>
                                    </p:anim>
                                    <p:animEffect transition="in" filter="fade">
                                      <p:cBhvr>
                                        <p:cTn id="113" dur="500"/>
                                        <p:tgtEl>
                                          <p:spTgt spid="138"/>
                                        </p:tgtEl>
                                      </p:cBhvr>
                                    </p:animEffect>
                                  </p:childTnLst>
                                </p:cTn>
                              </p:par>
                              <p:par>
                                <p:cTn id="114" presetID="53" presetClass="entr" presetSubtype="16" fill="hold" nodeType="withEffect">
                                  <p:stCondLst>
                                    <p:cond delay="0"/>
                                  </p:stCondLst>
                                  <p:childTnLst>
                                    <p:set>
                                      <p:cBhvr>
                                        <p:cTn id="115" dur="1" fill="hold">
                                          <p:stCondLst>
                                            <p:cond delay="0"/>
                                          </p:stCondLst>
                                        </p:cTn>
                                        <p:tgtEl>
                                          <p:spTgt spid="139"/>
                                        </p:tgtEl>
                                        <p:attrNameLst>
                                          <p:attrName>style.visibility</p:attrName>
                                        </p:attrNameLst>
                                      </p:cBhvr>
                                      <p:to>
                                        <p:strVal val="visible"/>
                                      </p:to>
                                    </p:set>
                                    <p:anim calcmode="lin" valueType="num">
                                      <p:cBhvr>
                                        <p:cTn id="116" dur="500" fill="hold"/>
                                        <p:tgtEl>
                                          <p:spTgt spid="139"/>
                                        </p:tgtEl>
                                        <p:attrNameLst>
                                          <p:attrName>ppt_w</p:attrName>
                                        </p:attrNameLst>
                                      </p:cBhvr>
                                      <p:tavLst>
                                        <p:tav tm="0">
                                          <p:val>
                                            <p:fltVal val="0"/>
                                          </p:val>
                                        </p:tav>
                                        <p:tav tm="100000">
                                          <p:val>
                                            <p:strVal val="#ppt_w"/>
                                          </p:val>
                                        </p:tav>
                                      </p:tavLst>
                                    </p:anim>
                                    <p:anim calcmode="lin" valueType="num">
                                      <p:cBhvr>
                                        <p:cTn id="117" dur="500" fill="hold"/>
                                        <p:tgtEl>
                                          <p:spTgt spid="139"/>
                                        </p:tgtEl>
                                        <p:attrNameLst>
                                          <p:attrName>ppt_h</p:attrName>
                                        </p:attrNameLst>
                                      </p:cBhvr>
                                      <p:tavLst>
                                        <p:tav tm="0">
                                          <p:val>
                                            <p:fltVal val="0"/>
                                          </p:val>
                                        </p:tav>
                                        <p:tav tm="100000">
                                          <p:val>
                                            <p:strVal val="#ppt_h"/>
                                          </p:val>
                                        </p:tav>
                                      </p:tavLst>
                                    </p:anim>
                                    <p:animEffect transition="in" filter="fade">
                                      <p:cBhvr>
                                        <p:cTn id="118" dur="500"/>
                                        <p:tgtEl>
                                          <p:spTgt spid="139"/>
                                        </p:tgtEl>
                                      </p:cBhvr>
                                    </p:animEffect>
                                  </p:childTnLst>
                                </p:cTn>
                              </p:par>
                            </p:childTnLst>
                          </p:cTn>
                        </p:par>
                      </p:childTnLst>
                    </p:cTn>
                  </p:par>
                  <p:par>
                    <p:cTn id="119" fill="hold">
                      <p:stCondLst>
                        <p:cond delay="indefinite"/>
                      </p:stCondLst>
                      <p:childTnLst>
                        <p:par>
                          <p:cTn id="120" fill="hold">
                            <p:stCondLst>
                              <p:cond delay="0"/>
                            </p:stCondLst>
                            <p:childTnLst>
                              <p:par>
                                <p:cTn id="121" presetID="53" presetClass="entr" presetSubtype="16" fill="hold" grpId="0" nodeType="clickEffect">
                                  <p:stCondLst>
                                    <p:cond delay="0"/>
                                  </p:stCondLst>
                                  <p:childTnLst>
                                    <p:set>
                                      <p:cBhvr>
                                        <p:cTn id="122" dur="1" fill="hold">
                                          <p:stCondLst>
                                            <p:cond delay="0"/>
                                          </p:stCondLst>
                                        </p:cTn>
                                        <p:tgtEl>
                                          <p:spTgt spid="17"/>
                                        </p:tgtEl>
                                        <p:attrNameLst>
                                          <p:attrName>style.visibility</p:attrName>
                                        </p:attrNameLst>
                                      </p:cBhvr>
                                      <p:to>
                                        <p:strVal val="visible"/>
                                      </p:to>
                                    </p:set>
                                    <p:anim calcmode="lin" valueType="num">
                                      <p:cBhvr>
                                        <p:cTn id="123" dur="500" fill="hold"/>
                                        <p:tgtEl>
                                          <p:spTgt spid="17"/>
                                        </p:tgtEl>
                                        <p:attrNameLst>
                                          <p:attrName>ppt_w</p:attrName>
                                        </p:attrNameLst>
                                      </p:cBhvr>
                                      <p:tavLst>
                                        <p:tav tm="0">
                                          <p:val>
                                            <p:fltVal val="0"/>
                                          </p:val>
                                        </p:tav>
                                        <p:tav tm="100000">
                                          <p:val>
                                            <p:strVal val="#ppt_w"/>
                                          </p:val>
                                        </p:tav>
                                      </p:tavLst>
                                    </p:anim>
                                    <p:anim calcmode="lin" valueType="num">
                                      <p:cBhvr>
                                        <p:cTn id="124" dur="500" fill="hold"/>
                                        <p:tgtEl>
                                          <p:spTgt spid="17"/>
                                        </p:tgtEl>
                                        <p:attrNameLst>
                                          <p:attrName>ppt_h</p:attrName>
                                        </p:attrNameLst>
                                      </p:cBhvr>
                                      <p:tavLst>
                                        <p:tav tm="0">
                                          <p:val>
                                            <p:fltVal val="0"/>
                                          </p:val>
                                        </p:tav>
                                        <p:tav tm="100000">
                                          <p:val>
                                            <p:strVal val="#ppt_h"/>
                                          </p:val>
                                        </p:tav>
                                      </p:tavLst>
                                    </p:anim>
                                    <p:animEffect transition="in" filter="fade">
                                      <p:cBhvr>
                                        <p:cTn id="125" dur="500"/>
                                        <p:tgtEl>
                                          <p:spTgt spid="17"/>
                                        </p:tgtEl>
                                      </p:cBhvr>
                                    </p:animEffect>
                                  </p:childTnLst>
                                </p:cTn>
                              </p:par>
                              <p:par>
                                <p:cTn id="126" presetID="53" presetClass="entr" presetSubtype="16" fill="hold" grpId="0" nodeType="withEffect">
                                  <p:stCondLst>
                                    <p:cond delay="0"/>
                                  </p:stCondLst>
                                  <p:childTnLst>
                                    <p:set>
                                      <p:cBhvr>
                                        <p:cTn id="127" dur="1" fill="hold">
                                          <p:stCondLst>
                                            <p:cond delay="0"/>
                                          </p:stCondLst>
                                        </p:cTn>
                                        <p:tgtEl>
                                          <p:spTgt spid="19"/>
                                        </p:tgtEl>
                                        <p:attrNameLst>
                                          <p:attrName>style.visibility</p:attrName>
                                        </p:attrNameLst>
                                      </p:cBhvr>
                                      <p:to>
                                        <p:strVal val="visible"/>
                                      </p:to>
                                    </p:set>
                                    <p:anim calcmode="lin" valueType="num">
                                      <p:cBhvr>
                                        <p:cTn id="128" dur="500" fill="hold"/>
                                        <p:tgtEl>
                                          <p:spTgt spid="19"/>
                                        </p:tgtEl>
                                        <p:attrNameLst>
                                          <p:attrName>ppt_w</p:attrName>
                                        </p:attrNameLst>
                                      </p:cBhvr>
                                      <p:tavLst>
                                        <p:tav tm="0">
                                          <p:val>
                                            <p:fltVal val="0"/>
                                          </p:val>
                                        </p:tav>
                                        <p:tav tm="100000">
                                          <p:val>
                                            <p:strVal val="#ppt_w"/>
                                          </p:val>
                                        </p:tav>
                                      </p:tavLst>
                                    </p:anim>
                                    <p:anim calcmode="lin" valueType="num">
                                      <p:cBhvr>
                                        <p:cTn id="129" dur="500" fill="hold"/>
                                        <p:tgtEl>
                                          <p:spTgt spid="19"/>
                                        </p:tgtEl>
                                        <p:attrNameLst>
                                          <p:attrName>ppt_h</p:attrName>
                                        </p:attrNameLst>
                                      </p:cBhvr>
                                      <p:tavLst>
                                        <p:tav tm="0">
                                          <p:val>
                                            <p:fltVal val="0"/>
                                          </p:val>
                                        </p:tav>
                                        <p:tav tm="100000">
                                          <p:val>
                                            <p:strVal val="#ppt_h"/>
                                          </p:val>
                                        </p:tav>
                                      </p:tavLst>
                                    </p:anim>
                                    <p:animEffect transition="in" filter="fade">
                                      <p:cBhvr>
                                        <p:cTn id="130" dur="500"/>
                                        <p:tgtEl>
                                          <p:spTgt spid="19"/>
                                        </p:tgtEl>
                                      </p:cBhvr>
                                    </p:animEffect>
                                  </p:childTnLst>
                                </p:cTn>
                              </p:par>
                              <p:par>
                                <p:cTn id="131" presetID="53" presetClass="entr" presetSubtype="16" fill="hold" grpId="0" nodeType="withEffect">
                                  <p:stCondLst>
                                    <p:cond delay="0"/>
                                  </p:stCondLst>
                                  <p:childTnLst>
                                    <p:set>
                                      <p:cBhvr>
                                        <p:cTn id="132" dur="1" fill="hold">
                                          <p:stCondLst>
                                            <p:cond delay="0"/>
                                          </p:stCondLst>
                                        </p:cTn>
                                        <p:tgtEl>
                                          <p:spTgt spid="21"/>
                                        </p:tgtEl>
                                        <p:attrNameLst>
                                          <p:attrName>style.visibility</p:attrName>
                                        </p:attrNameLst>
                                      </p:cBhvr>
                                      <p:to>
                                        <p:strVal val="visible"/>
                                      </p:to>
                                    </p:set>
                                    <p:anim calcmode="lin" valueType="num">
                                      <p:cBhvr>
                                        <p:cTn id="133" dur="500" fill="hold"/>
                                        <p:tgtEl>
                                          <p:spTgt spid="21"/>
                                        </p:tgtEl>
                                        <p:attrNameLst>
                                          <p:attrName>ppt_w</p:attrName>
                                        </p:attrNameLst>
                                      </p:cBhvr>
                                      <p:tavLst>
                                        <p:tav tm="0">
                                          <p:val>
                                            <p:fltVal val="0"/>
                                          </p:val>
                                        </p:tav>
                                        <p:tav tm="100000">
                                          <p:val>
                                            <p:strVal val="#ppt_w"/>
                                          </p:val>
                                        </p:tav>
                                      </p:tavLst>
                                    </p:anim>
                                    <p:anim calcmode="lin" valueType="num">
                                      <p:cBhvr>
                                        <p:cTn id="134" dur="500" fill="hold"/>
                                        <p:tgtEl>
                                          <p:spTgt spid="21"/>
                                        </p:tgtEl>
                                        <p:attrNameLst>
                                          <p:attrName>ppt_h</p:attrName>
                                        </p:attrNameLst>
                                      </p:cBhvr>
                                      <p:tavLst>
                                        <p:tav tm="0">
                                          <p:val>
                                            <p:fltVal val="0"/>
                                          </p:val>
                                        </p:tav>
                                        <p:tav tm="100000">
                                          <p:val>
                                            <p:strVal val="#ppt_h"/>
                                          </p:val>
                                        </p:tav>
                                      </p:tavLst>
                                    </p:anim>
                                    <p:animEffect transition="in" filter="fade">
                                      <p:cBhvr>
                                        <p:cTn id="135" dur="500"/>
                                        <p:tgtEl>
                                          <p:spTgt spid="21"/>
                                        </p:tgtEl>
                                      </p:cBhvr>
                                    </p:animEffect>
                                  </p:childTnLst>
                                </p:cTn>
                              </p:par>
                              <p:par>
                                <p:cTn id="136" presetID="53" presetClass="entr" presetSubtype="16" fill="hold" grpId="0" nodeType="withEffect">
                                  <p:stCondLst>
                                    <p:cond delay="0"/>
                                  </p:stCondLst>
                                  <p:childTnLst>
                                    <p:set>
                                      <p:cBhvr>
                                        <p:cTn id="137" dur="1" fill="hold">
                                          <p:stCondLst>
                                            <p:cond delay="0"/>
                                          </p:stCondLst>
                                        </p:cTn>
                                        <p:tgtEl>
                                          <p:spTgt spid="22"/>
                                        </p:tgtEl>
                                        <p:attrNameLst>
                                          <p:attrName>style.visibility</p:attrName>
                                        </p:attrNameLst>
                                      </p:cBhvr>
                                      <p:to>
                                        <p:strVal val="visible"/>
                                      </p:to>
                                    </p:set>
                                    <p:anim calcmode="lin" valueType="num">
                                      <p:cBhvr>
                                        <p:cTn id="138" dur="500" fill="hold"/>
                                        <p:tgtEl>
                                          <p:spTgt spid="22"/>
                                        </p:tgtEl>
                                        <p:attrNameLst>
                                          <p:attrName>ppt_w</p:attrName>
                                        </p:attrNameLst>
                                      </p:cBhvr>
                                      <p:tavLst>
                                        <p:tav tm="0">
                                          <p:val>
                                            <p:fltVal val="0"/>
                                          </p:val>
                                        </p:tav>
                                        <p:tav tm="100000">
                                          <p:val>
                                            <p:strVal val="#ppt_w"/>
                                          </p:val>
                                        </p:tav>
                                      </p:tavLst>
                                    </p:anim>
                                    <p:anim calcmode="lin" valueType="num">
                                      <p:cBhvr>
                                        <p:cTn id="139" dur="500" fill="hold"/>
                                        <p:tgtEl>
                                          <p:spTgt spid="22"/>
                                        </p:tgtEl>
                                        <p:attrNameLst>
                                          <p:attrName>ppt_h</p:attrName>
                                        </p:attrNameLst>
                                      </p:cBhvr>
                                      <p:tavLst>
                                        <p:tav tm="0">
                                          <p:val>
                                            <p:fltVal val="0"/>
                                          </p:val>
                                        </p:tav>
                                        <p:tav tm="100000">
                                          <p:val>
                                            <p:strVal val="#ppt_h"/>
                                          </p:val>
                                        </p:tav>
                                      </p:tavLst>
                                    </p:anim>
                                    <p:animEffect transition="in" filter="fade">
                                      <p:cBhvr>
                                        <p:cTn id="140" dur="500"/>
                                        <p:tgtEl>
                                          <p:spTgt spid="22"/>
                                        </p:tgtEl>
                                      </p:cBhvr>
                                    </p:animEffect>
                                  </p:childTnLst>
                                </p:cTn>
                              </p:par>
                              <p:par>
                                <p:cTn id="141" presetID="53" presetClass="entr" presetSubtype="16" fill="hold" grpId="0" nodeType="withEffect">
                                  <p:stCondLst>
                                    <p:cond delay="0"/>
                                  </p:stCondLst>
                                  <p:childTnLst>
                                    <p:set>
                                      <p:cBhvr>
                                        <p:cTn id="142" dur="1" fill="hold">
                                          <p:stCondLst>
                                            <p:cond delay="0"/>
                                          </p:stCondLst>
                                        </p:cTn>
                                        <p:tgtEl>
                                          <p:spTgt spid="5"/>
                                        </p:tgtEl>
                                        <p:attrNameLst>
                                          <p:attrName>style.visibility</p:attrName>
                                        </p:attrNameLst>
                                      </p:cBhvr>
                                      <p:to>
                                        <p:strVal val="visible"/>
                                      </p:to>
                                    </p:set>
                                    <p:anim calcmode="lin" valueType="num">
                                      <p:cBhvr>
                                        <p:cTn id="143" dur="500" fill="hold"/>
                                        <p:tgtEl>
                                          <p:spTgt spid="5"/>
                                        </p:tgtEl>
                                        <p:attrNameLst>
                                          <p:attrName>ppt_w</p:attrName>
                                        </p:attrNameLst>
                                      </p:cBhvr>
                                      <p:tavLst>
                                        <p:tav tm="0">
                                          <p:val>
                                            <p:fltVal val="0"/>
                                          </p:val>
                                        </p:tav>
                                        <p:tav tm="100000">
                                          <p:val>
                                            <p:strVal val="#ppt_w"/>
                                          </p:val>
                                        </p:tav>
                                      </p:tavLst>
                                    </p:anim>
                                    <p:anim calcmode="lin" valueType="num">
                                      <p:cBhvr>
                                        <p:cTn id="144" dur="500" fill="hold"/>
                                        <p:tgtEl>
                                          <p:spTgt spid="5"/>
                                        </p:tgtEl>
                                        <p:attrNameLst>
                                          <p:attrName>ppt_h</p:attrName>
                                        </p:attrNameLst>
                                      </p:cBhvr>
                                      <p:tavLst>
                                        <p:tav tm="0">
                                          <p:val>
                                            <p:fltVal val="0"/>
                                          </p:val>
                                        </p:tav>
                                        <p:tav tm="100000">
                                          <p:val>
                                            <p:strVal val="#ppt_h"/>
                                          </p:val>
                                        </p:tav>
                                      </p:tavLst>
                                    </p:anim>
                                    <p:animEffect transition="in" filter="fade">
                                      <p:cBhvr>
                                        <p:cTn id="145" dur="500"/>
                                        <p:tgtEl>
                                          <p:spTgt spid="5"/>
                                        </p:tgtEl>
                                      </p:cBhvr>
                                    </p:animEffect>
                                  </p:childTnLst>
                                </p:cTn>
                              </p:par>
                              <p:par>
                                <p:cTn id="146" presetID="53" presetClass="entr" presetSubtype="16" fill="hold" nodeType="withEffect">
                                  <p:stCondLst>
                                    <p:cond delay="0"/>
                                  </p:stCondLst>
                                  <p:childTnLst>
                                    <p:set>
                                      <p:cBhvr>
                                        <p:cTn id="147" dur="1" fill="hold">
                                          <p:stCondLst>
                                            <p:cond delay="0"/>
                                          </p:stCondLst>
                                        </p:cTn>
                                        <p:tgtEl>
                                          <p:spTgt spid="28"/>
                                        </p:tgtEl>
                                        <p:attrNameLst>
                                          <p:attrName>style.visibility</p:attrName>
                                        </p:attrNameLst>
                                      </p:cBhvr>
                                      <p:to>
                                        <p:strVal val="visible"/>
                                      </p:to>
                                    </p:set>
                                    <p:anim calcmode="lin" valueType="num">
                                      <p:cBhvr>
                                        <p:cTn id="148" dur="500" fill="hold"/>
                                        <p:tgtEl>
                                          <p:spTgt spid="28"/>
                                        </p:tgtEl>
                                        <p:attrNameLst>
                                          <p:attrName>ppt_w</p:attrName>
                                        </p:attrNameLst>
                                      </p:cBhvr>
                                      <p:tavLst>
                                        <p:tav tm="0">
                                          <p:val>
                                            <p:fltVal val="0"/>
                                          </p:val>
                                        </p:tav>
                                        <p:tav tm="100000">
                                          <p:val>
                                            <p:strVal val="#ppt_w"/>
                                          </p:val>
                                        </p:tav>
                                      </p:tavLst>
                                    </p:anim>
                                    <p:anim calcmode="lin" valueType="num">
                                      <p:cBhvr>
                                        <p:cTn id="149" dur="500" fill="hold"/>
                                        <p:tgtEl>
                                          <p:spTgt spid="28"/>
                                        </p:tgtEl>
                                        <p:attrNameLst>
                                          <p:attrName>ppt_h</p:attrName>
                                        </p:attrNameLst>
                                      </p:cBhvr>
                                      <p:tavLst>
                                        <p:tav tm="0">
                                          <p:val>
                                            <p:fltVal val="0"/>
                                          </p:val>
                                        </p:tav>
                                        <p:tav tm="100000">
                                          <p:val>
                                            <p:strVal val="#ppt_h"/>
                                          </p:val>
                                        </p:tav>
                                      </p:tavLst>
                                    </p:anim>
                                    <p:animEffect transition="in" filter="fade">
                                      <p:cBhvr>
                                        <p:cTn id="150" dur="500"/>
                                        <p:tgtEl>
                                          <p:spTgt spid="28"/>
                                        </p:tgtEl>
                                      </p:cBhvr>
                                    </p:animEffect>
                                  </p:childTnLst>
                                </p:cTn>
                              </p:par>
                              <p:par>
                                <p:cTn id="151" presetID="53" presetClass="entr" presetSubtype="16" fill="hold" nodeType="withEffect">
                                  <p:stCondLst>
                                    <p:cond delay="0"/>
                                  </p:stCondLst>
                                  <p:childTnLst>
                                    <p:set>
                                      <p:cBhvr>
                                        <p:cTn id="152" dur="1" fill="hold">
                                          <p:stCondLst>
                                            <p:cond delay="0"/>
                                          </p:stCondLst>
                                        </p:cTn>
                                        <p:tgtEl>
                                          <p:spTgt spid="38"/>
                                        </p:tgtEl>
                                        <p:attrNameLst>
                                          <p:attrName>style.visibility</p:attrName>
                                        </p:attrNameLst>
                                      </p:cBhvr>
                                      <p:to>
                                        <p:strVal val="visible"/>
                                      </p:to>
                                    </p:set>
                                    <p:anim calcmode="lin" valueType="num">
                                      <p:cBhvr>
                                        <p:cTn id="153" dur="500" fill="hold"/>
                                        <p:tgtEl>
                                          <p:spTgt spid="38"/>
                                        </p:tgtEl>
                                        <p:attrNameLst>
                                          <p:attrName>ppt_w</p:attrName>
                                        </p:attrNameLst>
                                      </p:cBhvr>
                                      <p:tavLst>
                                        <p:tav tm="0">
                                          <p:val>
                                            <p:fltVal val="0"/>
                                          </p:val>
                                        </p:tav>
                                        <p:tav tm="100000">
                                          <p:val>
                                            <p:strVal val="#ppt_w"/>
                                          </p:val>
                                        </p:tav>
                                      </p:tavLst>
                                    </p:anim>
                                    <p:anim calcmode="lin" valueType="num">
                                      <p:cBhvr>
                                        <p:cTn id="154" dur="500" fill="hold"/>
                                        <p:tgtEl>
                                          <p:spTgt spid="38"/>
                                        </p:tgtEl>
                                        <p:attrNameLst>
                                          <p:attrName>ppt_h</p:attrName>
                                        </p:attrNameLst>
                                      </p:cBhvr>
                                      <p:tavLst>
                                        <p:tav tm="0">
                                          <p:val>
                                            <p:fltVal val="0"/>
                                          </p:val>
                                        </p:tav>
                                        <p:tav tm="100000">
                                          <p:val>
                                            <p:strVal val="#ppt_h"/>
                                          </p:val>
                                        </p:tav>
                                      </p:tavLst>
                                    </p:anim>
                                    <p:animEffect transition="in" filter="fade">
                                      <p:cBhvr>
                                        <p:cTn id="155" dur="500"/>
                                        <p:tgtEl>
                                          <p:spTgt spid="38"/>
                                        </p:tgtEl>
                                      </p:cBhvr>
                                    </p:animEffect>
                                  </p:childTnLst>
                                </p:cTn>
                              </p:par>
                              <p:par>
                                <p:cTn id="156" presetID="53" presetClass="entr" presetSubtype="16" fill="hold" nodeType="withEffect">
                                  <p:stCondLst>
                                    <p:cond delay="0"/>
                                  </p:stCondLst>
                                  <p:childTnLst>
                                    <p:set>
                                      <p:cBhvr>
                                        <p:cTn id="157" dur="1" fill="hold">
                                          <p:stCondLst>
                                            <p:cond delay="0"/>
                                          </p:stCondLst>
                                        </p:cTn>
                                        <p:tgtEl>
                                          <p:spTgt spid="41"/>
                                        </p:tgtEl>
                                        <p:attrNameLst>
                                          <p:attrName>style.visibility</p:attrName>
                                        </p:attrNameLst>
                                      </p:cBhvr>
                                      <p:to>
                                        <p:strVal val="visible"/>
                                      </p:to>
                                    </p:set>
                                    <p:anim calcmode="lin" valueType="num">
                                      <p:cBhvr>
                                        <p:cTn id="158" dur="500" fill="hold"/>
                                        <p:tgtEl>
                                          <p:spTgt spid="41"/>
                                        </p:tgtEl>
                                        <p:attrNameLst>
                                          <p:attrName>ppt_w</p:attrName>
                                        </p:attrNameLst>
                                      </p:cBhvr>
                                      <p:tavLst>
                                        <p:tav tm="0">
                                          <p:val>
                                            <p:fltVal val="0"/>
                                          </p:val>
                                        </p:tav>
                                        <p:tav tm="100000">
                                          <p:val>
                                            <p:strVal val="#ppt_w"/>
                                          </p:val>
                                        </p:tav>
                                      </p:tavLst>
                                    </p:anim>
                                    <p:anim calcmode="lin" valueType="num">
                                      <p:cBhvr>
                                        <p:cTn id="159" dur="500" fill="hold"/>
                                        <p:tgtEl>
                                          <p:spTgt spid="41"/>
                                        </p:tgtEl>
                                        <p:attrNameLst>
                                          <p:attrName>ppt_h</p:attrName>
                                        </p:attrNameLst>
                                      </p:cBhvr>
                                      <p:tavLst>
                                        <p:tav tm="0">
                                          <p:val>
                                            <p:fltVal val="0"/>
                                          </p:val>
                                        </p:tav>
                                        <p:tav tm="100000">
                                          <p:val>
                                            <p:strVal val="#ppt_h"/>
                                          </p:val>
                                        </p:tav>
                                      </p:tavLst>
                                    </p:anim>
                                    <p:animEffect transition="in" filter="fade">
                                      <p:cBhvr>
                                        <p:cTn id="160" dur="500"/>
                                        <p:tgtEl>
                                          <p:spTgt spid="41"/>
                                        </p:tgtEl>
                                      </p:cBhvr>
                                    </p:animEffect>
                                  </p:childTnLst>
                                </p:cTn>
                              </p:par>
                              <p:par>
                                <p:cTn id="161" presetID="53" presetClass="entr" presetSubtype="16" fill="hold" nodeType="withEffect">
                                  <p:stCondLst>
                                    <p:cond delay="0"/>
                                  </p:stCondLst>
                                  <p:childTnLst>
                                    <p:set>
                                      <p:cBhvr>
                                        <p:cTn id="162" dur="1" fill="hold">
                                          <p:stCondLst>
                                            <p:cond delay="0"/>
                                          </p:stCondLst>
                                        </p:cTn>
                                        <p:tgtEl>
                                          <p:spTgt spid="45"/>
                                        </p:tgtEl>
                                        <p:attrNameLst>
                                          <p:attrName>style.visibility</p:attrName>
                                        </p:attrNameLst>
                                      </p:cBhvr>
                                      <p:to>
                                        <p:strVal val="visible"/>
                                      </p:to>
                                    </p:set>
                                    <p:anim calcmode="lin" valueType="num">
                                      <p:cBhvr>
                                        <p:cTn id="163" dur="500" fill="hold"/>
                                        <p:tgtEl>
                                          <p:spTgt spid="45"/>
                                        </p:tgtEl>
                                        <p:attrNameLst>
                                          <p:attrName>ppt_w</p:attrName>
                                        </p:attrNameLst>
                                      </p:cBhvr>
                                      <p:tavLst>
                                        <p:tav tm="0">
                                          <p:val>
                                            <p:fltVal val="0"/>
                                          </p:val>
                                        </p:tav>
                                        <p:tav tm="100000">
                                          <p:val>
                                            <p:strVal val="#ppt_w"/>
                                          </p:val>
                                        </p:tav>
                                      </p:tavLst>
                                    </p:anim>
                                    <p:anim calcmode="lin" valueType="num">
                                      <p:cBhvr>
                                        <p:cTn id="164" dur="500" fill="hold"/>
                                        <p:tgtEl>
                                          <p:spTgt spid="45"/>
                                        </p:tgtEl>
                                        <p:attrNameLst>
                                          <p:attrName>ppt_h</p:attrName>
                                        </p:attrNameLst>
                                      </p:cBhvr>
                                      <p:tavLst>
                                        <p:tav tm="0">
                                          <p:val>
                                            <p:fltVal val="0"/>
                                          </p:val>
                                        </p:tav>
                                        <p:tav tm="100000">
                                          <p:val>
                                            <p:strVal val="#ppt_h"/>
                                          </p:val>
                                        </p:tav>
                                      </p:tavLst>
                                    </p:anim>
                                    <p:animEffect transition="in" filter="fade">
                                      <p:cBhvr>
                                        <p:cTn id="165" dur="500"/>
                                        <p:tgtEl>
                                          <p:spTgt spid="45"/>
                                        </p:tgtEl>
                                      </p:cBhvr>
                                    </p:animEffect>
                                  </p:childTnLst>
                                </p:cTn>
                              </p:par>
                              <p:par>
                                <p:cTn id="166" presetID="53" presetClass="entr" presetSubtype="16" fill="hold" nodeType="withEffect">
                                  <p:stCondLst>
                                    <p:cond delay="0"/>
                                  </p:stCondLst>
                                  <p:childTnLst>
                                    <p:set>
                                      <p:cBhvr>
                                        <p:cTn id="167" dur="1" fill="hold">
                                          <p:stCondLst>
                                            <p:cond delay="0"/>
                                          </p:stCondLst>
                                        </p:cTn>
                                        <p:tgtEl>
                                          <p:spTgt spid="50"/>
                                        </p:tgtEl>
                                        <p:attrNameLst>
                                          <p:attrName>style.visibility</p:attrName>
                                        </p:attrNameLst>
                                      </p:cBhvr>
                                      <p:to>
                                        <p:strVal val="visible"/>
                                      </p:to>
                                    </p:set>
                                    <p:anim calcmode="lin" valueType="num">
                                      <p:cBhvr>
                                        <p:cTn id="168" dur="500" fill="hold"/>
                                        <p:tgtEl>
                                          <p:spTgt spid="50"/>
                                        </p:tgtEl>
                                        <p:attrNameLst>
                                          <p:attrName>ppt_w</p:attrName>
                                        </p:attrNameLst>
                                      </p:cBhvr>
                                      <p:tavLst>
                                        <p:tav tm="0">
                                          <p:val>
                                            <p:fltVal val="0"/>
                                          </p:val>
                                        </p:tav>
                                        <p:tav tm="100000">
                                          <p:val>
                                            <p:strVal val="#ppt_w"/>
                                          </p:val>
                                        </p:tav>
                                      </p:tavLst>
                                    </p:anim>
                                    <p:anim calcmode="lin" valueType="num">
                                      <p:cBhvr>
                                        <p:cTn id="169" dur="500" fill="hold"/>
                                        <p:tgtEl>
                                          <p:spTgt spid="50"/>
                                        </p:tgtEl>
                                        <p:attrNameLst>
                                          <p:attrName>ppt_h</p:attrName>
                                        </p:attrNameLst>
                                      </p:cBhvr>
                                      <p:tavLst>
                                        <p:tav tm="0">
                                          <p:val>
                                            <p:fltVal val="0"/>
                                          </p:val>
                                        </p:tav>
                                        <p:tav tm="100000">
                                          <p:val>
                                            <p:strVal val="#ppt_h"/>
                                          </p:val>
                                        </p:tav>
                                      </p:tavLst>
                                    </p:anim>
                                    <p:animEffect transition="in" filter="fade">
                                      <p:cBhvr>
                                        <p:cTn id="170" dur="500"/>
                                        <p:tgtEl>
                                          <p:spTgt spid="50"/>
                                        </p:tgtEl>
                                      </p:cBhvr>
                                    </p:animEffect>
                                  </p:childTnLst>
                                </p:cTn>
                              </p:par>
                              <p:par>
                                <p:cTn id="171" presetID="53" presetClass="entr" presetSubtype="16" fill="hold" grpId="0" nodeType="withEffect">
                                  <p:stCondLst>
                                    <p:cond delay="0"/>
                                  </p:stCondLst>
                                  <p:childTnLst>
                                    <p:set>
                                      <p:cBhvr>
                                        <p:cTn id="172" dur="1" fill="hold">
                                          <p:stCondLst>
                                            <p:cond delay="0"/>
                                          </p:stCondLst>
                                        </p:cTn>
                                        <p:tgtEl>
                                          <p:spTgt spid="55"/>
                                        </p:tgtEl>
                                        <p:attrNameLst>
                                          <p:attrName>style.visibility</p:attrName>
                                        </p:attrNameLst>
                                      </p:cBhvr>
                                      <p:to>
                                        <p:strVal val="visible"/>
                                      </p:to>
                                    </p:set>
                                    <p:anim calcmode="lin" valueType="num">
                                      <p:cBhvr>
                                        <p:cTn id="173" dur="500" fill="hold"/>
                                        <p:tgtEl>
                                          <p:spTgt spid="55"/>
                                        </p:tgtEl>
                                        <p:attrNameLst>
                                          <p:attrName>ppt_w</p:attrName>
                                        </p:attrNameLst>
                                      </p:cBhvr>
                                      <p:tavLst>
                                        <p:tav tm="0">
                                          <p:val>
                                            <p:fltVal val="0"/>
                                          </p:val>
                                        </p:tav>
                                        <p:tav tm="100000">
                                          <p:val>
                                            <p:strVal val="#ppt_w"/>
                                          </p:val>
                                        </p:tav>
                                      </p:tavLst>
                                    </p:anim>
                                    <p:anim calcmode="lin" valueType="num">
                                      <p:cBhvr>
                                        <p:cTn id="174" dur="500" fill="hold"/>
                                        <p:tgtEl>
                                          <p:spTgt spid="55"/>
                                        </p:tgtEl>
                                        <p:attrNameLst>
                                          <p:attrName>ppt_h</p:attrName>
                                        </p:attrNameLst>
                                      </p:cBhvr>
                                      <p:tavLst>
                                        <p:tav tm="0">
                                          <p:val>
                                            <p:fltVal val="0"/>
                                          </p:val>
                                        </p:tav>
                                        <p:tav tm="100000">
                                          <p:val>
                                            <p:strVal val="#ppt_h"/>
                                          </p:val>
                                        </p:tav>
                                      </p:tavLst>
                                    </p:anim>
                                    <p:animEffect transition="in" filter="fade">
                                      <p:cBhvr>
                                        <p:cTn id="175" dur="500"/>
                                        <p:tgtEl>
                                          <p:spTgt spid="55"/>
                                        </p:tgtEl>
                                      </p:cBhvr>
                                    </p:animEffect>
                                  </p:childTnLst>
                                </p:cTn>
                              </p:par>
                              <p:par>
                                <p:cTn id="176" presetID="53" presetClass="entr" presetSubtype="16" fill="hold" nodeType="withEffect">
                                  <p:stCondLst>
                                    <p:cond delay="0"/>
                                  </p:stCondLst>
                                  <p:childTnLst>
                                    <p:set>
                                      <p:cBhvr>
                                        <p:cTn id="177" dur="1" fill="hold">
                                          <p:stCondLst>
                                            <p:cond delay="0"/>
                                          </p:stCondLst>
                                        </p:cTn>
                                        <p:tgtEl>
                                          <p:spTgt spid="8"/>
                                        </p:tgtEl>
                                        <p:attrNameLst>
                                          <p:attrName>style.visibility</p:attrName>
                                        </p:attrNameLst>
                                      </p:cBhvr>
                                      <p:to>
                                        <p:strVal val="visible"/>
                                      </p:to>
                                    </p:set>
                                    <p:anim calcmode="lin" valueType="num">
                                      <p:cBhvr>
                                        <p:cTn id="178" dur="500" fill="hold"/>
                                        <p:tgtEl>
                                          <p:spTgt spid="8"/>
                                        </p:tgtEl>
                                        <p:attrNameLst>
                                          <p:attrName>ppt_w</p:attrName>
                                        </p:attrNameLst>
                                      </p:cBhvr>
                                      <p:tavLst>
                                        <p:tav tm="0">
                                          <p:val>
                                            <p:fltVal val="0"/>
                                          </p:val>
                                        </p:tav>
                                        <p:tav tm="100000">
                                          <p:val>
                                            <p:strVal val="#ppt_w"/>
                                          </p:val>
                                        </p:tav>
                                      </p:tavLst>
                                    </p:anim>
                                    <p:anim calcmode="lin" valueType="num">
                                      <p:cBhvr>
                                        <p:cTn id="179" dur="500" fill="hold"/>
                                        <p:tgtEl>
                                          <p:spTgt spid="8"/>
                                        </p:tgtEl>
                                        <p:attrNameLst>
                                          <p:attrName>ppt_h</p:attrName>
                                        </p:attrNameLst>
                                      </p:cBhvr>
                                      <p:tavLst>
                                        <p:tav tm="0">
                                          <p:val>
                                            <p:fltVal val="0"/>
                                          </p:val>
                                        </p:tav>
                                        <p:tav tm="100000">
                                          <p:val>
                                            <p:strVal val="#ppt_h"/>
                                          </p:val>
                                        </p:tav>
                                      </p:tavLst>
                                    </p:anim>
                                    <p:animEffect transition="in" filter="fade">
                                      <p:cBhvr>
                                        <p:cTn id="18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1" grpId="0" animBg="1"/>
      <p:bldP spid="22" grpId="0" animBg="1"/>
      <p:bldP spid="5" grpId="0" animBg="1"/>
      <p:bldP spid="55" grpId="0" animBg="1"/>
      <p:bldP spid="130" grpId="0"/>
      <p:bldP spid="131" grpId="0"/>
      <p:bldP spid="132" grpId="0"/>
      <p:bldP spid="133" grpId="0"/>
      <p:bldP spid="134" grpId="0"/>
      <p:bldP spid="135" grpId="0"/>
      <p:bldP spid="136" grpId="0"/>
      <p:bldP spid="137" grpId="0"/>
      <p:bldP spid="13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Dynamics AX / Dynamics 365 for Operations</a:t>
            </a:r>
          </a:p>
        </p:txBody>
      </p:sp>
      <p:sp>
        <p:nvSpPr>
          <p:cNvPr id="3" name="Text Placeholder 2"/>
          <p:cNvSpPr>
            <a:spLocks noGrp="1"/>
          </p:cNvSpPr>
          <p:nvPr>
            <p:ph type="body" sz="quarter" idx="10"/>
          </p:nvPr>
        </p:nvSpPr>
        <p:spPr>
          <a:xfrm>
            <a:off x="274638" y="1212850"/>
            <a:ext cx="11887200" cy="5447645"/>
          </a:xfrm>
        </p:spPr>
        <p:txBody>
          <a:bodyPr/>
          <a:lstStyle/>
          <a:p>
            <a:r>
              <a:rPr lang="en-US" dirty="0"/>
              <a:t>Q: Will the CRM AX integration be released with the Dynamics 365 rollout?</a:t>
            </a:r>
          </a:p>
          <a:p>
            <a:pPr>
              <a:spcBef>
                <a:spcPts val="1800"/>
              </a:spcBef>
            </a:pPr>
            <a:r>
              <a:rPr lang="en-US" dirty="0"/>
              <a:t>A: Yes, we will have integration between the different services with a common shell.</a:t>
            </a:r>
          </a:p>
          <a:p>
            <a:endParaRPr lang="en-US" dirty="0"/>
          </a:p>
          <a:p>
            <a:r>
              <a:rPr lang="en-US" dirty="0"/>
              <a:t>Q: What business processes will be integrated?</a:t>
            </a:r>
          </a:p>
          <a:p>
            <a:pPr>
              <a:spcBef>
                <a:spcPts val="1800"/>
              </a:spcBef>
            </a:pPr>
            <a:r>
              <a:rPr lang="en-US" dirty="0"/>
              <a:t>A: We will show proof of concepts very soon</a:t>
            </a:r>
          </a:p>
          <a:p>
            <a:endParaRPr lang="en-US" dirty="0"/>
          </a:p>
        </p:txBody>
      </p:sp>
    </p:spTree>
    <p:extLst>
      <p:ext uri="{BB962C8B-B14F-4D97-AF65-F5344CB8AC3E}">
        <p14:creationId xmlns:p14="http://schemas.microsoft.com/office/powerpoint/2010/main" val="25041787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Dynamics AX / Dynamics 365 for Operations</a:t>
            </a:r>
          </a:p>
        </p:txBody>
      </p:sp>
      <p:sp>
        <p:nvSpPr>
          <p:cNvPr id="3" name="Text Placeholder 2"/>
          <p:cNvSpPr>
            <a:spLocks noGrp="1"/>
          </p:cNvSpPr>
          <p:nvPr>
            <p:ph type="body" sz="quarter" idx="10"/>
          </p:nvPr>
        </p:nvSpPr>
        <p:spPr>
          <a:xfrm>
            <a:off x="274638" y="1212850"/>
            <a:ext cx="11887200" cy="4662815"/>
          </a:xfrm>
        </p:spPr>
        <p:txBody>
          <a:bodyPr/>
          <a:lstStyle/>
          <a:p>
            <a:r>
              <a:rPr lang="en-US" dirty="0"/>
              <a:t>Q: Can I do bulk integration into AX using the CDM tools?</a:t>
            </a:r>
          </a:p>
          <a:p>
            <a:pPr>
              <a:spcBef>
                <a:spcPts val="1800"/>
              </a:spcBef>
            </a:pPr>
            <a:r>
              <a:rPr lang="en-US" dirty="0"/>
              <a:t>A: AX has tools (BRK3172 - Integrate with Microsoft Dynamics AX)</a:t>
            </a:r>
          </a:p>
          <a:p>
            <a:r>
              <a:rPr lang="en-US" dirty="0"/>
              <a:t>	- Not obsoleting or deprecating any tools</a:t>
            </a:r>
          </a:p>
          <a:p>
            <a:r>
              <a:rPr lang="en-US" dirty="0"/>
              <a:t>	- Adding to the tool set to enhance experiences</a:t>
            </a:r>
          </a:p>
          <a:p>
            <a:r>
              <a:rPr lang="en-US" dirty="0"/>
              <a:t>	- Simplifying migrations from 2009 and 2012</a:t>
            </a:r>
          </a:p>
        </p:txBody>
      </p:sp>
    </p:spTree>
    <p:extLst>
      <p:ext uri="{BB962C8B-B14F-4D97-AF65-F5344CB8AC3E}">
        <p14:creationId xmlns:p14="http://schemas.microsoft.com/office/powerpoint/2010/main" val="4005494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4639" y="295274"/>
            <a:ext cx="11887198" cy="917575"/>
          </a:xfrm>
        </p:spPr>
        <p:txBody>
          <a:bodyPr/>
          <a:lstStyle/>
          <a:p>
            <a:r>
              <a:rPr lang="en-US" sz="5400" dirty="0"/>
              <a:t>Next steps..</a:t>
            </a:r>
          </a:p>
        </p:txBody>
      </p:sp>
      <p:sp>
        <p:nvSpPr>
          <p:cNvPr id="14" name="Rectangle 13"/>
          <p:cNvSpPr/>
          <p:nvPr/>
        </p:nvSpPr>
        <p:spPr bwMode="auto">
          <a:xfrm>
            <a:off x="0" y="3497262"/>
            <a:ext cx="12436475" cy="3497263"/>
          </a:xfrm>
          <a:prstGeom prst="rect">
            <a:avLst/>
          </a:prstGeom>
          <a:solidFill>
            <a:srgbClr val="002050"/>
          </a:solidFill>
          <a:ln>
            <a:solidFill>
              <a:srgbClr val="002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6" name="Oval 15"/>
          <p:cNvSpPr/>
          <p:nvPr/>
        </p:nvSpPr>
        <p:spPr bwMode="auto">
          <a:xfrm>
            <a:off x="1234758" y="2347251"/>
            <a:ext cx="2286000" cy="2286000"/>
          </a:xfrm>
          <a:prstGeom prst="ellipse">
            <a:avLst/>
          </a:prstGeom>
          <a:solidFill>
            <a:schemeClr val="bg1"/>
          </a:solidFill>
          <a:ln w="25400">
            <a:solidFill>
              <a:srgbClr val="002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54" tIns="146283" rIns="182854" bIns="146283" numCol="1" spcCol="0" rtlCol="0" fromWordArt="0" anchor="ctr"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002050"/>
                </a:solidFill>
                <a:effectLst/>
                <a:uLnTx/>
                <a:uFillTx/>
                <a:ea typeface="Segoe UI" pitchFamily="34" charset="0"/>
                <a:cs typeface="Segoe UI" pitchFamily="34" charset="0"/>
              </a:rPr>
              <a:t>Attend</a:t>
            </a:r>
          </a:p>
          <a:p>
            <a:pPr marL="0" marR="0" lvl="0" indent="0" algn="ctr" defTabSz="932293" eaLnBrk="1" fontAlgn="base" latinLnBrk="0" hangingPunct="1">
              <a:lnSpc>
                <a:spcPct val="90000"/>
              </a:lnSpc>
              <a:spcBef>
                <a:spcPct val="0"/>
              </a:spcBef>
              <a:spcAft>
                <a:spcPct val="0"/>
              </a:spcAft>
              <a:buClrTx/>
              <a:buSzTx/>
              <a:buFontTx/>
              <a:buNone/>
              <a:tabLst/>
              <a:defRPr/>
            </a:pPr>
            <a:r>
              <a:rPr kumimoji="0" lang="en-US" sz="3600" b="0" i="0" u="none" strike="noStrike" kern="0" cap="none" spc="0" normalizeH="0" baseline="0" noProof="0" dirty="0">
                <a:ln>
                  <a:noFill/>
                </a:ln>
                <a:solidFill>
                  <a:srgbClr val="002050"/>
                </a:solidFill>
                <a:effectLst/>
                <a:uLnTx/>
                <a:uFillTx/>
                <a:ea typeface="Segoe UI" pitchFamily="34" charset="0"/>
                <a:cs typeface="Segoe UI" pitchFamily="34" charset="0"/>
              </a:rPr>
              <a:t>other</a:t>
            </a:r>
          </a:p>
          <a:p>
            <a:pPr marL="0" marR="0" lvl="0" indent="0" algn="ctr" defTabSz="932293" eaLnBrk="1" fontAlgn="base" latinLnBrk="0" hangingPunct="1">
              <a:lnSpc>
                <a:spcPct val="90000"/>
              </a:lnSpc>
              <a:spcBef>
                <a:spcPct val="0"/>
              </a:spcBef>
              <a:spcAft>
                <a:spcPct val="0"/>
              </a:spcAft>
              <a:buClrTx/>
              <a:buSzTx/>
              <a:buFontTx/>
              <a:buNone/>
              <a:tabLst/>
              <a:defRPr/>
            </a:pPr>
            <a:r>
              <a:rPr kumimoji="0" lang="en-US" sz="3600" b="0" i="0" u="none" strike="noStrike" kern="0" cap="none" spc="0" normalizeH="0" baseline="0" noProof="0" dirty="0">
                <a:ln>
                  <a:noFill/>
                </a:ln>
                <a:solidFill>
                  <a:srgbClr val="002050"/>
                </a:solidFill>
                <a:effectLst/>
                <a:uLnTx/>
                <a:uFillTx/>
                <a:ea typeface="Segoe UI" pitchFamily="34" charset="0"/>
                <a:cs typeface="Segoe UI" pitchFamily="34" charset="0"/>
              </a:rPr>
              <a:t> sessions</a:t>
            </a:r>
            <a:endParaRPr kumimoji="0" lang="en-US" sz="1800" b="0" i="0" u="none" strike="noStrike" kern="0" cap="none" spc="0" normalizeH="0" baseline="0" noProof="0" dirty="0">
              <a:ln>
                <a:noFill/>
              </a:ln>
              <a:solidFill>
                <a:srgbClr val="002050"/>
              </a:solidFill>
              <a:effectLst/>
              <a:uLnTx/>
              <a:uFillTx/>
              <a:ea typeface="Segoe UI" pitchFamily="34" charset="0"/>
              <a:cs typeface="Segoe UI" pitchFamily="34" charset="0"/>
            </a:endParaRPr>
          </a:p>
        </p:txBody>
      </p:sp>
      <p:sp>
        <p:nvSpPr>
          <p:cNvPr id="21" name="Oval 20"/>
          <p:cNvSpPr/>
          <p:nvPr/>
        </p:nvSpPr>
        <p:spPr bwMode="auto">
          <a:xfrm>
            <a:off x="5034755" y="2347251"/>
            <a:ext cx="2286000" cy="2286000"/>
          </a:xfrm>
          <a:prstGeom prst="ellipse">
            <a:avLst/>
          </a:prstGeom>
          <a:solidFill>
            <a:schemeClr val="bg1"/>
          </a:solidFill>
          <a:ln w="25400">
            <a:solidFill>
              <a:srgbClr val="002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54" tIns="146283" rIns="182854" bIns="146283" numCol="1" spcCol="0" rtlCol="0" fromWordArt="0" anchor="ctr"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002050"/>
                </a:solidFill>
                <a:effectLst/>
                <a:uLnTx/>
                <a:uFillTx/>
                <a:ea typeface="Segoe UI" pitchFamily="34" charset="0"/>
                <a:cs typeface="Segoe UI" pitchFamily="34" charset="0"/>
              </a:rPr>
              <a:t>Visit</a:t>
            </a:r>
          </a:p>
          <a:p>
            <a:pPr marL="0" marR="0" lvl="0" indent="0" algn="ctr" defTabSz="932293" eaLnBrk="1" fontAlgn="base" latinLnBrk="0" hangingPunct="1">
              <a:lnSpc>
                <a:spcPct val="90000"/>
              </a:lnSpc>
              <a:spcBef>
                <a:spcPct val="0"/>
              </a:spcBef>
              <a:spcAft>
                <a:spcPct val="0"/>
              </a:spcAft>
              <a:buClrTx/>
              <a:buSzTx/>
              <a:buFontTx/>
              <a:buNone/>
              <a:tabLst/>
              <a:defRPr/>
            </a:pPr>
            <a:r>
              <a:rPr kumimoji="0" lang="en-US" sz="3600" b="0" i="0" u="none" strike="noStrike" kern="0" cap="none" spc="0" normalizeH="0" baseline="0" noProof="0" dirty="0">
                <a:ln>
                  <a:noFill/>
                </a:ln>
                <a:solidFill>
                  <a:srgbClr val="002050"/>
                </a:solidFill>
                <a:effectLst/>
                <a:uLnTx/>
                <a:uFillTx/>
                <a:ea typeface="Segoe UI" pitchFamily="34" charset="0"/>
                <a:cs typeface="Segoe UI" pitchFamily="34" charset="0"/>
              </a:rPr>
              <a:t>the</a:t>
            </a:r>
          </a:p>
          <a:p>
            <a:pPr marL="0" marR="0" lvl="0" indent="0" algn="ctr" defTabSz="932293" eaLnBrk="1" fontAlgn="base" latinLnBrk="0" hangingPunct="1">
              <a:lnSpc>
                <a:spcPct val="90000"/>
              </a:lnSpc>
              <a:spcBef>
                <a:spcPct val="0"/>
              </a:spcBef>
              <a:spcAft>
                <a:spcPct val="0"/>
              </a:spcAft>
              <a:buClrTx/>
              <a:buSzTx/>
              <a:buFontTx/>
              <a:buNone/>
              <a:tabLst/>
              <a:defRPr/>
            </a:pPr>
            <a:r>
              <a:rPr kumimoji="0" lang="en-US" sz="3600" b="0" i="0" u="none" strike="noStrike" kern="0" cap="none" spc="0" normalizeH="0" baseline="0" noProof="0" dirty="0">
                <a:ln>
                  <a:noFill/>
                </a:ln>
                <a:solidFill>
                  <a:srgbClr val="002050"/>
                </a:solidFill>
                <a:effectLst/>
                <a:uLnTx/>
                <a:uFillTx/>
                <a:ea typeface="Segoe UI" pitchFamily="34" charset="0"/>
                <a:cs typeface="Segoe UI" pitchFamily="34" charset="0"/>
              </a:rPr>
              <a:t>Expo</a:t>
            </a:r>
            <a:endParaRPr kumimoji="0" lang="en-US" sz="2400" b="0" i="0" u="none" strike="noStrike" kern="0" cap="none" spc="0" normalizeH="0" baseline="0" noProof="0" dirty="0">
              <a:ln>
                <a:noFill/>
              </a:ln>
              <a:solidFill>
                <a:srgbClr val="002050"/>
              </a:solidFill>
              <a:effectLst/>
              <a:uLnTx/>
              <a:uFillTx/>
              <a:ea typeface="Segoe UI" pitchFamily="34" charset="0"/>
              <a:cs typeface="Segoe UI" pitchFamily="34" charset="0"/>
            </a:endParaRPr>
          </a:p>
        </p:txBody>
      </p:sp>
      <p:sp>
        <p:nvSpPr>
          <p:cNvPr id="30" name="Oval 29"/>
          <p:cNvSpPr/>
          <p:nvPr/>
        </p:nvSpPr>
        <p:spPr bwMode="auto">
          <a:xfrm>
            <a:off x="8834752" y="2347251"/>
            <a:ext cx="2286000" cy="2286000"/>
          </a:xfrm>
          <a:prstGeom prst="ellipse">
            <a:avLst/>
          </a:prstGeom>
          <a:solidFill>
            <a:schemeClr val="bg1"/>
          </a:solidFill>
          <a:ln w="25400">
            <a:solidFill>
              <a:srgbClr val="002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54" tIns="146283" rIns="182854" bIns="146283" numCol="1" spcCol="0" rtlCol="0" fromWordArt="0" anchor="ctr"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002050"/>
                </a:solidFill>
                <a:effectLst/>
                <a:uLnTx/>
                <a:uFillTx/>
                <a:ea typeface="Segoe UI" pitchFamily="34" charset="0"/>
                <a:cs typeface="Segoe UI" pitchFamily="34" charset="0"/>
              </a:rPr>
              <a:t>Join</a:t>
            </a:r>
          </a:p>
          <a:p>
            <a:pPr marL="0" marR="0" lvl="0" indent="0" algn="ctr" defTabSz="932293" eaLnBrk="1" fontAlgn="base" latinLnBrk="0" hangingPunct="1">
              <a:lnSpc>
                <a:spcPct val="90000"/>
              </a:lnSpc>
              <a:spcBef>
                <a:spcPct val="0"/>
              </a:spcBef>
              <a:spcAft>
                <a:spcPct val="0"/>
              </a:spcAft>
              <a:buClrTx/>
              <a:buSzTx/>
              <a:buFontTx/>
              <a:buNone/>
              <a:tabLst/>
              <a:defRPr/>
            </a:pPr>
            <a:r>
              <a:rPr kumimoji="0" lang="en-US" sz="3600" b="0" i="0" u="none" strike="noStrike" kern="0" cap="none" spc="0" normalizeH="0" baseline="0" noProof="0" dirty="0">
                <a:ln>
                  <a:noFill/>
                </a:ln>
                <a:solidFill>
                  <a:srgbClr val="002050"/>
                </a:solidFill>
                <a:effectLst/>
                <a:uLnTx/>
                <a:uFillTx/>
                <a:ea typeface="Segoe UI" pitchFamily="34" charset="0"/>
                <a:cs typeface="Segoe UI" pitchFamily="34" charset="0"/>
              </a:rPr>
              <a:t>us</a:t>
            </a:r>
          </a:p>
          <a:p>
            <a:pPr marL="0" marR="0" lvl="0" indent="0" algn="ctr" defTabSz="932293" eaLnBrk="1" fontAlgn="base" latinLnBrk="0" hangingPunct="1">
              <a:lnSpc>
                <a:spcPct val="90000"/>
              </a:lnSpc>
              <a:spcBef>
                <a:spcPct val="0"/>
              </a:spcBef>
              <a:spcAft>
                <a:spcPct val="0"/>
              </a:spcAft>
              <a:buClrTx/>
              <a:buSzTx/>
              <a:buFontTx/>
              <a:buNone/>
              <a:tabLst/>
              <a:defRPr/>
            </a:pPr>
            <a:r>
              <a:rPr kumimoji="0" lang="en-US" sz="3600" b="0" i="0" u="none" strike="noStrike" kern="0" cap="none" spc="0" normalizeH="0" baseline="0" noProof="0" dirty="0">
                <a:ln>
                  <a:noFill/>
                </a:ln>
                <a:solidFill>
                  <a:srgbClr val="002050"/>
                </a:solidFill>
                <a:effectLst/>
                <a:uLnTx/>
                <a:uFillTx/>
                <a:ea typeface="Segoe UI" pitchFamily="34" charset="0"/>
                <a:cs typeface="Segoe UI" pitchFamily="34" charset="0"/>
              </a:rPr>
              <a:t>Oct 11</a:t>
            </a:r>
          </a:p>
        </p:txBody>
      </p:sp>
      <p:sp>
        <p:nvSpPr>
          <p:cNvPr id="2" name="TextBox 1"/>
          <p:cNvSpPr txBox="1"/>
          <p:nvPr/>
        </p:nvSpPr>
        <p:spPr>
          <a:xfrm>
            <a:off x="206058" y="4591710"/>
            <a:ext cx="4441265" cy="2837700"/>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rPr>
              <a:t>Customer led – 2</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rPr>
              <a:t>Cloud – 5</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rPr>
              <a:t>Productivity and readiness – 4</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rPr>
              <a:t>Migrating to AX - 1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rPr>
              <a:t>Retail and commerce - 1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rPr>
              <a:t>Insights and Intelligence – 2</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rPr>
              <a:t>Integrations, code upgrade, dev – 4</a:t>
            </a:r>
          </a:p>
          <a:p>
            <a:pPr marL="0" marR="0" lvl="0" indent="0" algn="ctr" defTabSz="914400" eaLnBrk="1" fontAlgn="auto" latinLnBrk="0" hangingPunct="1">
              <a:lnSpc>
                <a:spcPct val="90000"/>
              </a:lnSpc>
              <a:spcBef>
                <a:spcPts val="0"/>
              </a:spcBef>
              <a:spcAft>
                <a:spcPts val="600"/>
              </a:spcAft>
              <a:buClrTx/>
              <a:buSzTx/>
              <a:buFontTx/>
              <a:buNone/>
              <a:tabLst/>
              <a:defRPr/>
            </a:pPr>
            <a:endParaRPr kumimoji="0" lang="en-US" sz="2800" b="0" i="0" u="none" strike="noStrike" kern="0" cap="none" spc="0" normalizeH="0" baseline="0" noProof="0" dirty="0" err="1">
              <a:ln>
                <a:noFill/>
              </a:ln>
              <a:solidFill>
                <a:schemeClr val="bg1"/>
              </a:solidFill>
              <a:effectLst/>
              <a:uLnTx/>
              <a:uFillTx/>
            </a:endParaRPr>
          </a:p>
        </p:txBody>
      </p:sp>
      <p:sp>
        <p:nvSpPr>
          <p:cNvPr id="8" name="TextBox 7"/>
          <p:cNvSpPr txBox="1"/>
          <p:nvPr/>
        </p:nvSpPr>
        <p:spPr>
          <a:xfrm>
            <a:off x="4405632" y="4633251"/>
            <a:ext cx="3625210" cy="1914370"/>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rPr>
              <a:t>Staffed throughout the show</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rPr>
              <a:t>Meet our experts, partners </a:t>
            </a:r>
            <a:r>
              <a:rPr kumimoji="0" lang="en-US" sz="2000" b="0" i="0" u="none" strike="noStrike" kern="0" cap="none" spc="0" normalizeH="0" baseline="0" noProof="0">
                <a:ln>
                  <a:noFill/>
                </a:ln>
                <a:solidFill>
                  <a:schemeClr val="bg1"/>
                </a:solidFill>
                <a:effectLst/>
                <a:uLnTx/>
                <a:uFillTx/>
              </a:rPr>
              <a:t>and sponsors</a:t>
            </a:r>
            <a:endParaRPr kumimoji="0" lang="en-US" sz="2000" b="0" i="0" u="none" strike="noStrike" kern="0" cap="none" spc="0" normalizeH="0" baseline="0" noProof="0" dirty="0">
              <a:ln>
                <a:noFill/>
              </a:ln>
              <a:solidFill>
                <a:schemeClr val="bg1"/>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rPr>
              <a:t>Expert Finder</a:t>
            </a:r>
          </a:p>
          <a:p>
            <a:pPr marL="0" marR="0" lvl="0" indent="0" algn="ctr" defTabSz="914400" eaLnBrk="1" fontAlgn="auto" latinLnBrk="0" hangingPunct="1">
              <a:lnSpc>
                <a:spcPct val="90000"/>
              </a:lnSpc>
              <a:spcBef>
                <a:spcPts val="0"/>
              </a:spcBef>
              <a:spcAft>
                <a:spcPts val="600"/>
              </a:spcAft>
              <a:buClrTx/>
              <a:buSzTx/>
              <a:buFontTx/>
              <a:buNone/>
              <a:tabLst/>
              <a:defRPr/>
            </a:pPr>
            <a:endParaRPr kumimoji="0" lang="en-US" sz="2800" b="0" i="0" u="none" strike="noStrike" kern="0" cap="none" spc="0" normalizeH="0" baseline="0" noProof="0" dirty="0" err="1">
              <a:ln>
                <a:noFill/>
              </a:ln>
              <a:solidFill>
                <a:schemeClr val="bg1"/>
              </a:solidFill>
              <a:effectLst/>
              <a:uLnTx/>
              <a:uFillTx/>
            </a:endParaRPr>
          </a:p>
        </p:txBody>
      </p:sp>
      <p:sp>
        <p:nvSpPr>
          <p:cNvPr id="9" name="TextBox 8"/>
          <p:cNvSpPr txBox="1"/>
          <p:nvPr/>
        </p:nvSpPr>
        <p:spPr>
          <a:xfrm>
            <a:off x="7906460" y="4633251"/>
            <a:ext cx="4142584" cy="2529923"/>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rPr>
              <a:t>Dynamics User Group Meeting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rPr>
              <a:t>Over 200 sessions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rPr>
              <a:t>Live stream of Keynote and General session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rPr>
              <a:t>www.microsoft.com/dynamics for more info</a:t>
            </a:r>
          </a:p>
          <a:p>
            <a:pPr marL="0" marR="0" lvl="0" indent="0" algn="ctr" defTabSz="914400" eaLnBrk="1" fontAlgn="auto" latinLnBrk="0" hangingPunct="1">
              <a:lnSpc>
                <a:spcPct val="90000"/>
              </a:lnSpc>
              <a:spcBef>
                <a:spcPts val="0"/>
              </a:spcBef>
              <a:spcAft>
                <a:spcPts val="600"/>
              </a:spcAft>
              <a:buClrTx/>
              <a:buSzTx/>
              <a:buFontTx/>
              <a:buNone/>
              <a:tabLst/>
              <a:defRPr/>
            </a:pPr>
            <a:endParaRPr kumimoji="0" lang="en-US" sz="2800" b="0" i="0" u="none" strike="noStrike" kern="0" cap="none" spc="0" normalizeH="0" baseline="0" noProof="0" dirty="0" err="1">
              <a:ln>
                <a:noFill/>
              </a:ln>
              <a:solidFill>
                <a:schemeClr val="bg1"/>
              </a:solidFill>
              <a:effectLst/>
              <a:uLnTx/>
              <a:uFillTx/>
            </a:endParaRPr>
          </a:p>
        </p:txBody>
      </p:sp>
    </p:spTree>
    <p:extLst>
      <p:ext uri="{BB962C8B-B14F-4D97-AF65-F5344CB8AC3E}">
        <p14:creationId xmlns:p14="http://schemas.microsoft.com/office/powerpoint/2010/main" val="3010101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childTnLst>
                          </p:cTn>
                        </p:par>
                        <p:par>
                          <p:cTn id="26" fill="hold">
                            <p:stCondLst>
                              <p:cond delay="500"/>
                            </p:stCondLst>
                            <p:childTnLst>
                              <p:par>
                                <p:cTn id="27" presetID="1"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p:cTn id="33" dur="500" fill="hold"/>
                                        <p:tgtEl>
                                          <p:spTgt spid="30"/>
                                        </p:tgtEl>
                                        <p:attrNameLst>
                                          <p:attrName>ppt_w</p:attrName>
                                        </p:attrNameLst>
                                      </p:cBhvr>
                                      <p:tavLst>
                                        <p:tav tm="0">
                                          <p:val>
                                            <p:fltVal val="0"/>
                                          </p:val>
                                        </p:tav>
                                        <p:tav tm="100000">
                                          <p:val>
                                            <p:strVal val="#ppt_w"/>
                                          </p:val>
                                        </p:tav>
                                      </p:tavLst>
                                    </p:anim>
                                    <p:anim calcmode="lin" valueType="num">
                                      <p:cBhvr>
                                        <p:cTn id="34" dur="500" fill="hold"/>
                                        <p:tgtEl>
                                          <p:spTgt spid="30"/>
                                        </p:tgtEl>
                                        <p:attrNameLst>
                                          <p:attrName>ppt_h</p:attrName>
                                        </p:attrNameLst>
                                      </p:cBhvr>
                                      <p:tavLst>
                                        <p:tav tm="0">
                                          <p:val>
                                            <p:fltVal val="0"/>
                                          </p:val>
                                        </p:tav>
                                        <p:tav tm="100000">
                                          <p:val>
                                            <p:strVal val="#ppt_h"/>
                                          </p:val>
                                        </p:tav>
                                      </p:tavLst>
                                    </p:anim>
                                    <p:animEffect transition="in" filter="fade">
                                      <p:cBhvr>
                                        <p:cTn id="35" dur="500"/>
                                        <p:tgtEl>
                                          <p:spTgt spid="30"/>
                                        </p:tgtEl>
                                      </p:cBhvr>
                                    </p:animEffect>
                                  </p:child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21" grpId="0" animBg="1"/>
      <p:bldP spid="30" grpId="0" animBg="1"/>
      <p:bldP spid="2" grpId="0"/>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Free IT Pro resources</a:t>
            </a:r>
            <a:br>
              <a:rPr lang="en-US" dirty="0"/>
            </a:br>
            <a:r>
              <a:rPr lang="en-US" sz="3200" spc="0" dirty="0">
                <a:gradFill>
                  <a:gsLst>
                    <a:gs pos="1250">
                      <a:schemeClr val="tx2"/>
                    </a:gs>
                    <a:gs pos="100000">
                      <a:schemeClr val="tx2"/>
                    </a:gs>
                  </a:gsLst>
                  <a:lin ang="5400000" scaled="0"/>
                </a:gradFill>
              </a:rPr>
              <a:t>To advance your career in cloud technology</a:t>
            </a:r>
          </a:p>
        </p:txBody>
      </p:sp>
      <p:sp>
        <p:nvSpPr>
          <p:cNvPr id="5" name="checks"/>
          <p:cNvSpPr/>
          <p:nvPr/>
        </p:nvSpPr>
        <p:spPr bwMode="auto">
          <a:xfrm>
            <a:off x="3147376" y="1940604"/>
            <a:ext cx="9166861" cy="3973353"/>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Cloud role mapping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Expert advice on skills needed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Self-paced curriculum by cloud role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$300 Azure credits and extended trials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err="1">
                <a:ln>
                  <a:noFill/>
                </a:ln>
                <a:gradFill>
                  <a:gsLst>
                    <a:gs pos="0">
                      <a:schemeClr val="tx1"/>
                    </a:gs>
                    <a:gs pos="100000">
                      <a:schemeClr val="tx1"/>
                    </a:gs>
                  </a:gsLst>
                  <a:lin ang="5400000" scaled="0"/>
                </a:gradFill>
                <a:effectLst/>
                <a:uLnTx/>
                <a:uFillTx/>
              </a:rPr>
              <a:t>Pluralsight</a:t>
            </a: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 3 month subscription (10 courses)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Phone support incident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Weekly short videos and insights from Microsoft’s leaders and engineers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Connect with community of peers and Microsoft experts</a:t>
            </a:r>
          </a:p>
        </p:txBody>
      </p:sp>
      <p:sp>
        <p:nvSpPr>
          <p:cNvPr id="6" name="White Fade"/>
          <p:cNvSpPr/>
          <p:nvPr/>
        </p:nvSpPr>
        <p:spPr bwMode="auto">
          <a:xfrm>
            <a:off x="3017838" y="1592261"/>
            <a:ext cx="9418637" cy="5402264"/>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
        <p:nvSpPr>
          <p:cNvPr id="7" name="web1"/>
          <p:cNvSpPr/>
          <p:nvPr/>
        </p:nvSpPr>
        <p:spPr bwMode="auto">
          <a:xfrm>
            <a:off x="3147376" y="1940604"/>
            <a:ext cx="9016827" cy="960121"/>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Microsoft IT Pro Career Center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hlinkClick r:id="rId3"/>
              </a:rPr>
              <a:t>www.microsoft.com/itprocareercenter</a:t>
            </a: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 </a:t>
            </a:r>
          </a:p>
        </p:txBody>
      </p:sp>
      <p:sp>
        <p:nvSpPr>
          <p:cNvPr id="17" name="web2"/>
          <p:cNvSpPr/>
          <p:nvPr/>
        </p:nvSpPr>
        <p:spPr bwMode="auto">
          <a:xfrm>
            <a:off x="3147376" y="2944539"/>
            <a:ext cx="9016827" cy="960121"/>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Microsoft IT Pro Cloud Essentials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hlinkClick r:id="rId4"/>
              </a:rPr>
              <a:t>www.microsoft.com/itprocloudessentials</a:t>
            </a: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  </a:t>
            </a:r>
          </a:p>
        </p:txBody>
      </p:sp>
      <p:sp>
        <p:nvSpPr>
          <p:cNvPr id="20" name="web3"/>
          <p:cNvSpPr/>
          <p:nvPr/>
        </p:nvSpPr>
        <p:spPr bwMode="auto">
          <a:xfrm>
            <a:off x="3147376" y="3946567"/>
            <a:ext cx="9016827" cy="960121"/>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Microsoft Mechanics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sng" strike="noStrike" kern="0" cap="none" spc="0" normalizeH="0" baseline="0" noProof="0" dirty="0">
                <a:ln>
                  <a:noFill/>
                </a:ln>
                <a:solidFill>
                  <a:schemeClr val="tx1"/>
                </a:solidFill>
                <a:effectLst/>
                <a:uLnTx/>
                <a:uFillTx/>
                <a:hlinkClick r:id="rId5"/>
              </a:rPr>
              <a:t>www.microsoft.com/mechanics</a:t>
            </a: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 </a:t>
            </a:r>
          </a:p>
        </p:txBody>
      </p:sp>
      <p:sp>
        <p:nvSpPr>
          <p:cNvPr id="19" name="web4"/>
          <p:cNvSpPr/>
          <p:nvPr/>
        </p:nvSpPr>
        <p:spPr bwMode="auto">
          <a:xfrm>
            <a:off x="3147376" y="4953837"/>
            <a:ext cx="9016827" cy="960121"/>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Microsoft Tech Community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hlinkClick r:id="rId6"/>
              </a:rPr>
              <a:t>https://techcommunity.microsoft.com</a:t>
            </a: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  </a:t>
            </a:r>
          </a:p>
        </p:txBody>
      </p:sp>
      <p:sp>
        <p:nvSpPr>
          <p:cNvPr id="25" name="Mask"/>
          <p:cNvSpPr/>
          <p:nvPr/>
        </p:nvSpPr>
        <p:spPr bwMode="auto">
          <a:xfrm>
            <a:off x="-487361" y="1516062"/>
            <a:ext cx="3634737" cy="5486402"/>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
        <p:nvSpPr>
          <p:cNvPr id="9" name="1"/>
          <p:cNvSpPr/>
          <p:nvPr/>
        </p:nvSpPr>
        <p:spPr bwMode="auto">
          <a:xfrm>
            <a:off x="274639" y="1940604"/>
            <a:ext cx="2872737" cy="96012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32472"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Plan your </a:t>
            </a:r>
            <a:b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b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career path</a:t>
            </a:r>
          </a:p>
        </p:txBody>
      </p:sp>
      <p:sp>
        <p:nvSpPr>
          <p:cNvPr id="10" name="2"/>
          <p:cNvSpPr/>
          <p:nvPr/>
        </p:nvSpPr>
        <p:spPr bwMode="auto">
          <a:xfrm>
            <a:off x="274639" y="2944539"/>
            <a:ext cx="2872737" cy="96012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32472"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Get started </a:t>
            </a:r>
            <a:b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b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with Azure</a:t>
            </a:r>
          </a:p>
        </p:txBody>
      </p:sp>
      <p:sp>
        <p:nvSpPr>
          <p:cNvPr id="12" name="4"/>
          <p:cNvSpPr/>
          <p:nvPr/>
        </p:nvSpPr>
        <p:spPr bwMode="auto">
          <a:xfrm>
            <a:off x="274639" y="4953837"/>
            <a:ext cx="2872737" cy="96012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32472"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Connect with peers and experts </a:t>
            </a:r>
          </a:p>
        </p:txBody>
      </p:sp>
      <p:sp>
        <p:nvSpPr>
          <p:cNvPr id="15" name="4"/>
          <p:cNvSpPr/>
          <p:nvPr/>
        </p:nvSpPr>
        <p:spPr bwMode="auto">
          <a:xfrm>
            <a:off x="274639" y="3946567"/>
            <a:ext cx="2872737" cy="96012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32472"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Demos and </a:t>
            </a:r>
            <a:b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b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how-to videos</a:t>
            </a:r>
          </a:p>
        </p:txBody>
      </p:sp>
    </p:spTree>
    <p:extLst>
      <p:ext uri="{BB962C8B-B14F-4D97-AF65-F5344CB8AC3E}">
        <p14:creationId xmlns:p14="http://schemas.microsoft.com/office/powerpoint/2010/main" val="9758094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0"/>
                                  </p:stCondLst>
                                  <p:childTnLst>
                                    <p:animMotion origin="layout" path="M 0.02144 1.20744E-6 L 3.66862E-6 1.20744E-6 " pathEditMode="relative" rAng="0" ptsTypes="AA">
                                      <p:cBhvr>
                                        <p:cTn id="9" dur="1000" fill="hold"/>
                                        <p:tgtEl>
                                          <p:spTgt spid="5"/>
                                        </p:tgtEl>
                                        <p:attrNameLst>
                                          <p:attrName>ppt_x</p:attrName>
                                          <p:attrName>ppt_y</p:attrName>
                                        </p:attrNameLst>
                                      </p:cBhvr>
                                      <p:rCtr x="-1072" y="0"/>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500"/>
                            </p:stCondLst>
                            <p:childTnLst>
                              <p:par>
                                <p:cTn id="16" presetID="2" presetClass="entr" presetSubtype="8" decel="7500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1000" fill="hold"/>
                                        <p:tgtEl>
                                          <p:spTgt spid="7"/>
                                        </p:tgtEl>
                                        <p:attrNameLst>
                                          <p:attrName>ppt_x</p:attrName>
                                        </p:attrNameLst>
                                      </p:cBhvr>
                                      <p:tavLst>
                                        <p:tav tm="0">
                                          <p:val>
                                            <p:strVal val="0-#ppt_w/2"/>
                                          </p:val>
                                        </p:tav>
                                        <p:tav tm="100000">
                                          <p:val>
                                            <p:strVal val="#ppt_x"/>
                                          </p:val>
                                        </p:tav>
                                      </p:tavLst>
                                    </p:anim>
                                    <p:anim calcmode="lin" valueType="num">
                                      <p:cBhvr additive="base">
                                        <p:cTn id="19" dur="1000" fill="hold"/>
                                        <p:tgtEl>
                                          <p:spTgt spid="7"/>
                                        </p:tgtEl>
                                        <p:attrNameLst>
                                          <p:attrName>ppt_y</p:attrName>
                                        </p:attrNameLst>
                                      </p:cBhvr>
                                      <p:tavLst>
                                        <p:tav tm="0">
                                          <p:val>
                                            <p:strVal val="#ppt_y"/>
                                          </p:val>
                                        </p:tav>
                                        <p:tav tm="100000">
                                          <p:val>
                                            <p:strVal val="#ppt_y"/>
                                          </p:val>
                                        </p:tav>
                                      </p:tavLst>
                                    </p:anim>
                                  </p:childTnLst>
                                </p:cTn>
                              </p:par>
                              <p:par>
                                <p:cTn id="20" presetID="2" presetClass="entr" presetSubtype="8" decel="75000" fill="hold" grpId="0" nodeType="withEffect">
                                  <p:stCondLst>
                                    <p:cond delay="25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1000" fill="hold"/>
                                        <p:tgtEl>
                                          <p:spTgt spid="17"/>
                                        </p:tgtEl>
                                        <p:attrNameLst>
                                          <p:attrName>ppt_x</p:attrName>
                                        </p:attrNameLst>
                                      </p:cBhvr>
                                      <p:tavLst>
                                        <p:tav tm="0">
                                          <p:val>
                                            <p:strVal val="0-#ppt_w/2"/>
                                          </p:val>
                                        </p:tav>
                                        <p:tav tm="100000">
                                          <p:val>
                                            <p:strVal val="#ppt_x"/>
                                          </p:val>
                                        </p:tav>
                                      </p:tavLst>
                                    </p:anim>
                                    <p:anim calcmode="lin" valueType="num">
                                      <p:cBhvr additive="base">
                                        <p:cTn id="23" dur="1000" fill="hold"/>
                                        <p:tgtEl>
                                          <p:spTgt spid="17"/>
                                        </p:tgtEl>
                                        <p:attrNameLst>
                                          <p:attrName>ppt_y</p:attrName>
                                        </p:attrNameLst>
                                      </p:cBhvr>
                                      <p:tavLst>
                                        <p:tav tm="0">
                                          <p:val>
                                            <p:strVal val="#ppt_y"/>
                                          </p:val>
                                        </p:tav>
                                        <p:tav tm="100000">
                                          <p:val>
                                            <p:strVal val="#ppt_y"/>
                                          </p:val>
                                        </p:tav>
                                      </p:tavLst>
                                    </p:anim>
                                  </p:childTnLst>
                                </p:cTn>
                              </p:par>
                              <p:par>
                                <p:cTn id="24" presetID="2" presetClass="entr" presetSubtype="8" decel="75000" fill="hold" grpId="0" nodeType="withEffect">
                                  <p:stCondLst>
                                    <p:cond delay="50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1000" fill="hold"/>
                                        <p:tgtEl>
                                          <p:spTgt spid="20"/>
                                        </p:tgtEl>
                                        <p:attrNameLst>
                                          <p:attrName>ppt_x</p:attrName>
                                        </p:attrNameLst>
                                      </p:cBhvr>
                                      <p:tavLst>
                                        <p:tav tm="0">
                                          <p:val>
                                            <p:strVal val="0-#ppt_w/2"/>
                                          </p:val>
                                        </p:tav>
                                        <p:tav tm="100000">
                                          <p:val>
                                            <p:strVal val="#ppt_x"/>
                                          </p:val>
                                        </p:tav>
                                      </p:tavLst>
                                    </p:anim>
                                    <p:anim calcmode="lin" valueType="num">
                                      <p:cBhvr additive="base">
                                        <p:cTn id="27" dur="1000" fill="hold"/>
                                        <p:tgtEl>
                                          <p:spTgt spid="20"/>
                                        </p:tgtEl>
                                        <p:attrNameLst>
                                          <p:attrName>ppt_y</p:attrName>
                                        </p:attrNameLst>
                                      </p:cBhvr>
                                      <p:tavLst>
                                        <p:tav tm="0">
                                          <p:val>
                                            <p:strVal val="#ppt_y"/>
                                          </p:val>
                                        </p:tav>
                                        <p:tav tm="100000">
                                          <p:val>
                                            <p:strVal val="#ppt_y"/>
                                          </p:val>
                                        </p:tav>
                                      </p:tavLst>
                                    </p:anim>
                                  </p:childTnLst>
                                </p:cTn>
                              </p:par>
                              <p:par>
                                <p:cTn id="28" presetID="2" presetClass="entr" presetSubtype="8" decel="75000" fill="hold" grpId="0" nodeType="withEffect">
                                  <p:stCondLst>
                                    <p:cond delay="75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1000" fill="hold"/>
                                        <p:tgtEl>
                                          <p:spTgt spid="19"/>
                                        </p:tgtEl>
                                        <p:attrNameLst>
                                          <p:attrName>ppt_x</p:attrName>
                                        </p:attrNameLst>
                                      </p:cBhvr>
                                      <p:tavLst>
                                        <p:tav tm="0">
                                          <p:val>
                                            <p:strVal val="0-#ppt_w/2"/>
                                          </p:val>
                                        </p:tav>
                                        <p:tav tm="100000">
                                          <p:val>
                                            <p:strVal val="#ppt_x"/>
                                          </p:val>
                                        </p:tav>
                                      </p:tavLst>
                                    </p:anim>
                                    <p:anim calcmode="lin" valueType="num">
                                      <p:cBhvr additive="base">
                                        <p:cTn id="31"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7" grpId="0" animBg="1"/>
      <p:bldP spid="17" grpId="0" animBg="1"/>
      <p:bldP spid="20" grpId="0" animBg="1"/>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p:cNvSpPr txBox="1">
            <a:spLocks/>
          </p:cNvSpPr>
          <p:nvPr/>
        </p:nvSpPr>
        <p:spPr>
          <a:xfrm>
            <a:off x="5380037" y="4640262"/>
            <a:ext cx="6858000" cy="2179058"/>
          </a:xfrm>
          <a:prstGeom prst="rect">
            <a:avLst/>
          </a:prstGeom>
        </p:spPr>
        <p:txBody>
          <a:bodyPr vert="horz" wrap="square" lIns="146304" tIns="91440" rIns="146304" bIns="91440"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ct val="0"/>
              </a:spcBef>
              <a:spcAft>
                <a:spcPts val="0"/>
              </a:spcAft>
              <a:buClr>
                <a:schemeClr val="tx1"/>
              </a:buClr>
              <a:buSzPct val="90000"/>
              <a:buFont typeface="Wingdings" panose="05000000000000000000" pitchFamily="2" charset="2"/>
              <a:buNone/>
              <a:tabLst/>
              <a:defRPr/>
            </a:pP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rPr>
              <a:t>From your PC or Tablet visit MyIgnite at </a:t>
            </a: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hlinkClick r:id="rId3"/>
              </a:rPr>
              <a:t>http://myignite.microsoft.com</a:t>
            </a:r>
            <a:endPar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endParaRPr>
          </a:p>
          <a:p>
            <a:pPr marL="0" marR="0" lvl="0" indent="0" algn="l" defTabSz="932742" rtl="0" eaLnBrk="1" fontAlgn="auto" latinLnBrk="0" hangingPunct="1">
              <a:lnSpc>
                <a:spcPct val="90000"/>
              </a:lnSpc>
              <a:spcBef>
                <a:spcPct val="0"/>
              </a:spcBef>
              <a:spcAft>
                <a:spcPts val="0"/>
              </a:spcAft>
              <a:buClr>
                <a:schemeClr val="tx1"/>
              </a:buClr>
              <a:buSzPct val="90000"/>
              <a:buFont typeface="Wingdings" panose="05000000000000000000" pitchFamily="2" charset="2"/>
              <a:buNone/>
              <a:tabLst/>
              <a:defRPr/>
            </a:pPr>
            <a:endPar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endParaRPr>
          </a:p>
          <a:p>
            <a:pPr marL="0" marR="0" lvl="0" indent="0" algn="l" defTabSz="932742" rtl="0" eaLnBrk="1" fontAlgn="auto" latinLnBrk="0" hangingPunct="1">
              <a:lnSpc>
                <a:spcPct val="90000"/>
              </a:lnSpc>
              <a:spcBef>
                <a:spcPct val="0"/>
              </a:spcBef>
              <a:spcAft>
                <a:spcPts val="0"/>
              </a:spcAft>
              <a:buClr>
                <a:schemeClr val="tx1"/>
              </a:buClr>
              <a:buSzPct val="90000"/>
              <a:buFont typeface="Wingdings" panose="05000000000000000000" pitchFamily="2" charset="2"/>
              <a:buNone/>
              <a:tabLst/>
              <a:defRPr/>
            </a:pP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rPr>
              <a:t>From your phone download and use the Ignite Mobile App by scanning  the QR code above or visiting </a:t>
            </a: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hlinkClick r:id="rId4"/>
              </a:rPr>
              <a:t>https://aka.ms/ignite.mobileapp</a:t>
            </a: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rPr>
              <a:t> </a:t>
            </a:r>
          </a:p>
        </p:txBody>
      </p:sp>
      <p:sp>
        <p:nvSpPr>
          <p:cNvPr id="11" name="Title 1"/>
          <p:cNvSpPr txBox="1">
            <a:spLocks/>
          </p:cNvSpPr>
          <p:nvPr/>
        </p:nvSpPr>
        <p:spPr>
          <a:xfrm>
            <a:off x="5380037" y="295274"/>
            <a:ext cx="6784166" cy="915989"/>
          </a:xfrm>
          <a:prstGeom prst="rect">
            <a:avLst/>
          </a:prstGeom>
        </p:spPr>
        <p:txBody>
          <a:bodyPr lIns="182880" tIns="146304" rIns="182880" bIns="146304"/>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80000"/>
              </a:lnSpc>
              <a:spcBef>
                <a:spcPct val="0"/>
              </a:spcBef>
              <a:spcAft>
                <a:spcPts val="0"/>
              </a:spcAft>
              <a:buClrTx/>
              <a:buSzTx/>
              <a:buFontTx/>
              <a:buNone/>
              <a:tabLst/>
              <a:defRPr/>
            </a:pPr>
            <a:r>
              <a:rPr kumimoji="0" lang="en-US" sz="4000" b="0" i="0" u="none" strike="noStrike" kern="1200" cap="none" spc="-102" normalizeH="0" baseline="0" noProof="0" dirty="0">
                <a:ln w="3175">
                  <a:noFill/>
                </a:ln>
                <a:gradFill>
                  <a:gsLst>
                    <a:gs pos="24779">
                      <a:srgbClr val="292929"/>
                    </a:gs>
                    <a:gs pos="52000">
                      <a:srgbClr val="292929"/>
                    </a:gs>
                  </a:gsLst>
                  <a:lin ang="5400000" scaled="1"/>
                </a:gradFill>
                <a:effectLst/>
                <a:uLnTx/>
                <a:uFillTx/>
                <a:latin typeface="+mj-lt"/>
                <a:ea typeface="+mn-ea"/>
                <a:cs typeface="Segoe UI" pitchFamily="34" charset="0"/>
              </a:rPr>
              <a:t>Please evaluate this session</a:t>
            </a:r>
          </a:p>
          <a:p>
            <a:pPr marL="0" marR="0" lvl="0" indent="0" algn="l" defTabSz="932742" rtl="0" eaLnBrk="1" fontAlgn="auto" latinLnBrk="0" hangingPunct="1">
              <a:lnSpc>
                <a:spcPct val="80000"/>
              </a:lnSpc>
              <a:spcBef>
                <a:spcPct val="0"/>
              </a:spcBef>
              <a:spcAft>
                <a:spcPts val="0"/>
              </a:spcAft>
              <a:buClrTx/>
              <a:buSzTx/>
              <a:buFontTx/>
              <a:buNone/>
              <a:tabLst/>
              <a:defRPr/>
            </a:pPr>
            <a:r>
              <a:rPr kumimoji="0" lang="en-US" sz="3200" b="0" i="0" u="none" strike="noStrike" kern="1200" cap="none" spc="-102" normalizeH="0" baseline="0" noProof="0" dirty="0">
                <a:ln w="3175">
                  <a:noFill/>
                </a:ln>
                <a:gradFill>
                  <a:gsLst>
                    <a:gs pos="24779">
                      <a:srgbClr val="292929"/>
                    </a:gs>
                    <a:gs pos="52000">
                      <a:srgbClr val="292929"/>
                    </a:gs>
                  </a:gsLst>
                  <a:lin ang="5400000" scaled="1"/>
                </a:gradFill>
                <a:effectLst/>
                <a:uLnTx/>
                <a:uFillTx/>
                <a:latin typeface="+mj-lt"/>
                <a:ea typeface="+mn-ea"/>
                <a:cs typeface="Segoe UI" pitchFamily="34" charset="0"/>
              </a:rPr>
              <a:t>Your feedback is important to us!</a:t>
            </a:r>
            <a:endParaRPr kumimoji="0" lang="en-US" sz="3600" b="0" i="0" u="none" strike="noStrike" kern="1200" cap="none" spc="-102" normalizeH="0" baseline="0" noProof="0" dirty="0">
              <a:ln w="3175">
                <a:noFill/>
              </a:ln>
              <a:gradFill>
                <a:gsLst>
                  <a:gs pos="24779">
                    <a:srgbClr val="292929"/>
                  </a:gs>
                  <a:gs pos="52000">
                    <a:srgbClr val="292929"/>
                  </a:gs>
                </a:gsLst>
                <a:lin ang="5400000" scaled="1"/>
              </a:gradFill>
              <a:effectLst/>
              <a:uLnTx/>
              <a:uFillTx/>
              <a:latin typeface="+mj-lt"/>
              <a:ea typeface="+mn-ea"/>
              <a:cs typeface="Segoe UI" pitchFamily="34" charset="0"/>
            </a:endParaRPr>
          </a:p>
        </p:txBody>
      </p:sp>
      <p:pic>
        <p:nvPicPr>
          <p:cNvPr id="14" name="Picture 13"/>
          <p:cNvPicPr>
            <a:picLocks noChangeAspect="1"/>
          </p:cNvPicPr>
          <p:nvPr/>
        </p:nvPicPr>
        <p:blipFill rotWithShape="1">
          <a:blip r:embed="rId5"/>
          <a:srcRect l="17119" r="5881"/>
          <a:stretch/>
        </p:blipFill>
        <p:spPr>
          <a:xfrm>
            <a:off x="0" y="-1"/>
            <a:ext cx="4925696" cy="6995160"/>
          </a:xfrm>
          <a:prstGeom prst="rect">
            <a:avLst/>
          </a:prstGeom>
        </p:spPr>
      </p:pic>
      <p:pic>
        <p:nvPicPr>
          <p:cNvPr id="2" name="Picture 1"/>
          <p:cNvPicPr>
            <a:picLocks noChangeAspect="1"/>
          </p:cNvPicPr>
          <p:nvPr/>
        </p:nvPicPr>
        <p:blipFill>
          <a:blip r:embed="rId6"/>
          <a:stretch>
            <a:fillRect/>
          </a:stretch>
        </p:blipFill>
        <p:spPr>
          <a:xfrm>
            <a:off x="7118985" y="1478816"/>
            <a:ext cx="3124200" cy="3124200"/>
          </a:xfrm>
          <a:prstGeom prst="rect">
            <a:avLst/>
          </a:prstGeom>
        </p:spPr>
      </p:pic>
    </p:spTree>
    <p:extLst>
      <p:ext uri="{BB962C8B-B14F-4D97-AF65-F5344CB8AC3E}">
        <p14:creationId xmlns:p14="http://schemas.microsoft.com/office/powerpoint/2010/main" val="1288736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84540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World map" descr="world-map.png"/>
          <p:cNvPicPr>
            <a:picLocks noChangeAspect="1"/>
          </p:cNvPicPr>
          <p:nvPr/>
        </p:nvPicPr>
        <p:blipFill rotWithShape="1">
          <a:blip r:embed="rId3" cstate="email">
            <a:grayscl/>
            <a:extLst>
              <a:ext uri="{28A0092B-C50C-407E-A947-70E740481C1C}">
                <a14:useLocalDpi xmlns:a14="http://schemas.microsoft.com/office/drawing/2010/main"/>
              </a:ext>
            </a:extLst>
          </a:blip>
          <a:srcRect/>
          <a:stretch/>
        </p:blipFill>
        <p:spPr>
          <a:xfrm>
            <a:off x="-9175" y="957870"/>
            <a:ext cx="12421475" cy="6272663"/>
          </a:xfrm>
          <a:prstGeom prst="rect">
            <a:avLst/>
          </a:prstGeom>
          <a:noFill/>
          <a:ln>
            <a:noFill/>
          </a:ln>
        </p:spPr>
      </p:pic>
      <p:sp>
        <p:nvSpPr>
          <p:cNvPr id="12" name="Rectangle 11"/>
          <p:cNvSpPr/>
          <p:nvPr/>
        </p:nvSpPr>
        <p:spPr bwMode="auto">
          <a:xfrm rot="10800000">
            <a:off x="-9175" y="5028306"/>
            <a:ext cx="12444768" cy="2152344"/>
          </a:xfrm>
          <a:prstGeom prst="rect">
            <a:avLst/>
          </a:prstGeom>
          <a:gradFill>
            <a:gsLst>
              <a:gs pos="0">
                <a:schemeClr val="bg1"/>
              </a:gs>
              <a:gs pos="100000">
                <a:schemeClr val="bg1">
                  <a:alpha val="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2" name="Picture 51"/>
          <p:cNvPicPr>
            <a:picLocks noChangeAspect="1"/>
          </p:cNvPicPr>
          <p:nvPr/>
        </p:nvPicPr>
        <p:blipFill rotWithShape="1">
          <a:blip r:embed="rId4" cstate="email">
            <a:extLst>
              <a:ext uri="{28A0092B-C50C-407E-A947-70E740481C1C}">
                <a14:useLocalDpi xmlns:a14="http://schemas.microsoft.com/office/drawing/2010/main"/>
              </a:ext>
            </a:extLst>
          </a:blip>
          <a:srcRect b="23496"/>
          <a:stretch/>
        </p:blipFill>
        <p:spPr>
          <a:xfrm>
            <a:off x="-335650" y="-60407"/>
            <a:ext cx="12998248" cy="6611207"/>
          </a:xfrm>
          <a:prstGeom prst="rect">
            <a:avLst/>
          </a:prstGeom>
        </p:spPr>
      </p:pic>
      <p:pic>
        <p:nvPicPr>
          <p:cNvPr id="173" name="Picture 17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17023" y="3237099"/>
            <a:ext cx="559996" cy="537892"/>
          </a:xfrm>
          <a:prstGeom prst="rect">
            <a:avLst/>
          </a:prstGeom>
          <a:effectLst>
            <a:outerShdw blurRad="63500" sx="102000" sy="102000" algn="ctr" rotWithShape="0">
              <a:prstClr val="black">
                <a:alpha val="40000"/>
              </a:prstClr>
            </a:outerShdw>
          </a:effectLst>
        </p:spPr>
      </p:pic>
      <p:pic>
        <p:nvPicPr>
          <p:cNvPr id="72" name="Picture 7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72398" y="4145105"/>
            <a:ext cx="559995" cy="537891"/>
          </a:xfrm>
          <a:prstGeom prst="rect">
            <a:avLst/>
          </a:prstGeom>
          <a:effectLst>
            <a:outerShdw blurRad="63500" sx="102000" sy="102000" algn="ctr" rotWithShape="0">
              <a:prstClr val="black">
                <a:alpha val="40000"/>
              </a:prstClr>
            </a:outerShdw>
          </a:effectLst>
        </p:spPr>
      </p:pic>
      <p:pic>
        <p:nvPicPr>
          <p:cNvPr id="125" name="Picture 12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01848" y="3970549"/>
            <a:ext cx="559996" cy="537892"/>
          </a:xfrm>
          <a:prstGeom prst="rect">
            <a:avLst/>
          </a:prstGeom>
          <a:effectLst>
            <a:outerShdw blurRad="63500" sx="102000" sy="102000" algn="ctr" rotWithShape="0">
              <a:prstClr val="black">
                <a:alpha val="40000"/>
              </a:prstClr>
            </a:outerShdw>
          </a:effectLst>
        </p:spPr>
      </p:pic>
      <p:pic>
        <p:nvPicPr>
          <p:cNvPr id="129" name="Picture 12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250522" y="4492648"/>
            <a:ext cx="559996" cy="537892"/>
          </a:xfrm>
          <a:prstGeom prst="rect">
            <a:avLst/>
          </a:prstGeom>
          <a:effectLst>
            <a:outerShdw blurRad="63500" sx="102000" sy="102000" algn="ctr" rotWithShape="0">
              <a:prstClr val="black">
                <a:alpha val="40000"/>
              </a:prstClr>
            </a:outerShdw>
          </a:effectLst>
        </p:spPr>
      </p:pic>
      <p:pic>
        <p:nvPicPr>
          <p:cNvPr id="131" name="Picture 13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59083" y="3839818"/>
            <a:ext cx="559996" cy="537892"/>
          </a:xfrm>
          <a:prstGeom prst="rect">
            <a:avLst/>
          </a:prstGeom>
          <a:effectLst>
            <a:outerShdw blurRad="63500" sx="102000" sy="102000" algn="ctr" rotWithShape="0">
              <a:prstClr val="black">
                <a:alpha val="40000"/>
              </a:prstClr>
            </a:outerShdw>
          </a:effectLst>
        </p:spPr>
      </p:pic>
      <p:pic>
        <p:nvPicPr>
          <p:cNvPr id="138" name="Picture 13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650578" y="5837352"/>
            <a:ext cx="559996" cy="537892"/>
          </a:xfrm>
          <a:prstGeom prst="rect">
            <a:avLst/>
          </a:prstGeom>
          <a:effectLst>
            <a:outerShdw blurRad="63500" sx="102000" sy="102000" algn="ctr" rotWithShape="0">
              <a:prstClr val="black">
                <a:alpha val="40000"/>
              </a:prstClr>
            </a:outerShdw>
          </a:effectLst>
        </p:spPr>
      </p:pic>
      <p:pic>
        <p:nvPicPr>
          <p:cNvPr id="139" name="Picture 13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870023" y="5708998"/>
            <a:ext cx="559996" cy="537892"/>
          </a:xfrm>
          <a:prstGeom prst="rect">
            <a:avLst/>
          </a:prstGeom>
          <a:effectLst>
            <a:outerShdw blurRad="63500" sx="102000" sy="102000" algn="ctr" rotWithShape="0">
              <a:prstClr val="black">
                <a:alpha val="40000"/>
              </a:prstClr>
            </a:outerShdw>
          </a:effectLst>
        </p:spPr>
      </p:pic>
      <p:pic>
        <p:nvPicPr>
          <p:cNvPr id="140" name="Picture 13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67448" y="3556310"/>
            <a:ext cx="559996" cy="537892"/>
          </a:xfrm>
          <a:prstGeom prst="rect">
            <a:avLst/>
          </a:prstGeom>
          <a:effectLst>
            <a:outerShdw blurRad="63500" sx="102000" sy="102000" algn="ctr" rotWithShape="0">
              <a:prstClr val="black">
                <a:alpha val="40000"/>
              </a:prstClr>
            </a:outerShdw>
          </a:effectLst>
        </p:spPr>
      </p:pic>
      <p:pic>
        <p:nvPicPr>
          <p:cNvPr id="141" name="Picture 14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31263" y="3255672"/>
            <a:ext cx="559996" cy="537892"/>
          </a:xfrm>
          <a:prstGeom prst="rect">
            <a:avLst/>
          </a:prstGeom>
          <a:effectLst>
            <a:outerShdw blurRad="63500" sx="102000" sy="102000" algn="ctr" rotWithShape="0">
              <a:prstClr val="black">
                <a:alpha val="40000"/>
              </a:prstClr>
            </a:outerShdw>
          </a:effectLst>
        </p:spPr>
      </p:pic>
      <p:pic>
        <p:nvPicPr>
          <p:cNvPr id="142" name="Picture 14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66615" y="3235940"/>
            <a:ext cx="559996" cy="537892"/>
          </a:xfrm>
          <a:prstGeom prst="rect">
            <a:avLst/>
          </a:prstGeom>
          <a:effectLst>
            <a:outerShdw blurRad="63500" sx="102000" sy="102000" algn="ctr" rotWithShape="0">
              <a:prstClr val="black">
                <a:alpha val="40000"/>
              </a:prstClr>
            </a:outerShdw>
          </a:effectLst>
        </p:spPr>
      </p:pic>
      <p:pic>
        <p:nvPicPr>
          <p:cNvPr id="143" name="Picture 14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76118" y="3380759"/>
            <a:ext cx="559996" cy="537892"/>
          </a:xfrm>
          <a:prstGeom prst="rect">
            <a:avLst/>
          </a:prstGeom>
          <a:effectLst>
            <a:outerShdw blurRad="63500" sx="102000" sy="102000" algn="ctr" rotWithShape="0">
              <a:prstClr val="black">
                <a:alpha val="40000"/>
              </a:prstClr>
            </a:outerShdw>
          </a:effectLst>
        </p:spPr>
      </p:pic>
      <p:pic>
        <p:nvPicPr>
          <p:cNvPr id="146" name="Picture 14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93235" y="2752215"/>
            <a:ext cx="559996" cy="537892"/>
          </a:xfrm>
          <a:prstGeom prst="rect">
            <a:avLst/>
          </a:prstGeom>
          <a:effectLst>
            <a:outerShdw blurRad="63500" sx="102000" sy="102000" algn="ctr" rotWithShape="0">
              <a:prstClr val="black">
                <a:alpha val="40000"/>
              </a:prstClr>
            </a:outerShdw>
          </a:effectLst>
        </p:spPr>
      </p:pic>
      <p:pic>
        <p:nvPicPr>
          <p:cNvPr id="147" name="Picture 14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21665" y="2717780"/>
            <a:ext cx="559996" cy="537892"/>
          </a:xfrm>
          <a:prstGeom prst="rect">
            <a:avLst/>
          </a:prstGeom>
          <a:effectLst>
            <a:outerShdw blurRad="63500" sx="102000" sy="102000" algn="ctr" rotWithShape="0">
              <a:prstClr val="black">
                <a:alpha val="40000"/>
              </a:prstClr>
            </a:outerShdw>
          </a:effectLst>
        </p:spPr>
      </p:pic>
      <p:pic>
        <p:nvPicPr>
          <p:cNvPr id="176" name="Picture 17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41361" y="3668072"/>
            <a:ext cx="559996" cy="537892"/>
          </a:xfrm>
          <a:prstGeom prst="rect">
            <a:avLst/>
          </a:prstGeom>
          <a:effectLst>
            <a:outerShdw blurRad="63500" sx="102000" sy="102000" algn="ctr" rotWithShape="0">
              <a:prstClr val="black">
                <a:alpha val="40000"/>
              </a:prstClr>
            </a:outerShdw>
          </a:effectLst>
        </p:spPr>
      </p:pic>
      <p:pic>
        <p:nvPicPr>
          <p:cNvPr id="177" name="Picture 17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85999" y="3123904"/>
            <a:ext cx="559996" cy="537892"/>
          </a:xfrm>
          <a:prstGeom prst="rect">
            <a:avLst/>
          </a:prstGeom>
          <a:effectLst>
            <a:outerShdw blurRad="63500" sx="102000" sy="102000" algn="ctr" rotWithShape="0">
              <a:prstClr val="black">
                <a:alpha val="40000"/>
              </a:prstClr>
            </a:outerShdw>
          </a:effectLst>
        </p:spPr>
      </p:pic>
      <p:pic>
        <p:nvPicPr>
          <p:cNvPr id="178" name="Picture 17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17879" y="3205207"/>
            <a:ext cx="559996" cy="537892"/>
          </a:xfrm>
          <a:prstGeom prst="rect">
            <a:avLst/>
          </a:prstGeom>
          <a:effectLst>
            <a:outerShdw blurRad="63500" sx="102000" sy="102000" algn="ctr" rotWithShape="0">
              <a:prstClr val="black">
                <a:alpha val="40000"/>
              </a:prstClr>
            </a:outerShdw>
          </a:effectLst>
        </p:spPr>
      </p:pic>
      <p:pic>
        <p:nvPicPr>
          <p:cNvPr id="181" name="Picture 18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23807" y="3332776"/>
            <a:ext cx="559996" cy="537892"/>
          </a:xfrm>
          <a:prstGeom prst="rect">
            <a:avLst/>
          </a:prstGeom>
          <a:effectLst>
            <a:outerShdw blurRad="63500" sx="102000" sy="102000" algn="ctr" rotWithShape="0">
              <a:prstClr val="black">
                <a:alpha val="40000"/>
              </a:prstClr>
            </a:outerShdw>
          </a:effectLst>
        </p:spPr>
      </p:pic>
      <p:pic>
        <p:nvPicPr>
          <p:cNvPr id="182" name="Picture 18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01140" y="5332202"/>
            <a:ext cx="559996" cy="537892"/>
          </a:xfrm>
          <a:prstGeom prst="rect">
            <a:avLst/>
          </a:prstGeom>
          <a:effectLst>
            <a:outerShdw blurRad="63500" sx="102000" sy="102000" algn="ctr" rotWithShape="0">
              <a:prstClr val="black">
                <a:alpha val="40000"/>
              </a:prstClr>
            </a:outerShdw>
          </a:effectLst>
        </p:spPr>
      </p:pic>
      <p:pic>
        <p:nvPicPr>
          <p:cNvPr id="180" name="Picture 17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69457" y="2895994"/>
            <a:ext cx="559996" cy="537892"/>
          </a:xfrm>
          <a:prstGeom prst="rect">
            <a:avLst/>
          </a:prstGeom>
          <a:effectLst>
            <a:outerShdw blurRad="63500" sx="102000" sy="102000" algn="ctr" rotWithShape="0">
              <a:prstClr val="black">
                <a:alpha val="40000"/>
              </a:prstClr>
            </a:outerShdw>
          </a:effectLst>
        </p:spPr>
      </p:pic>
      <p:pic>
        <p:nvPicPr>
          <p:cNvPr id="89" name="Picture 8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21667" y="3914497"/>
            <a:ext cx="559996" cy="537892"/>
          </a:xfrm>
          <a:prstGeom prst="rect">
            <a:avLst/>
          </a:prstGeom>
          <a:effectLst>
            <a:outerShdw blurRad="63500" sx="102000" sy="102000" algn="ctr" rotWithShape="0">
              <a:prstClr val="black">
                <a:alpha val="40000"/>
              </a:prstClr>
            </a:outerShdw>
          </a:effectLst>
        </p:spPr>
      </p:pic>
      <p:grpSp>
        <p:nvGrpSpPr>
          <p:cNvPr id="2" name="Group 1"/>
          <p:cNvGrpSpPr/>
          <p:nvPr/>
        </p:nvGrpSpPr>
        <p:grpSpPr>
          <a:xfrm>
            <a:off x="925835" y="5513139"/>
            <a:ext cx="731416" cy="731416"/>
            <a:chOff x="1763404" y="5326778"/>
            <a:chExt cx="731520" cy="731520"/>
          </a:xfrm>
          <a:solidFill>
            <a:srgbClr val="002050"/>
          </a:solidFill>
        </p:grpSpPr>
        <p:sp>
          <p:nvSpPr>
            <p:cNvPr id="101" name="Oval 100"/>
            <p:cNvSpPr/>
            <p:nvPr/>
          </p:nvSpPr>
          <p:spPr>
            <a:xfrm>
              <a:off x="1763404" y="5326778"/>
              <a:ext cx="731520" cy="731520"/>
            </a:xfrm>
            <a:prstGeom prst="ellipse">
              <a:avLst/>
            </a:prstGeom>
            <a:grpFill/>
            <a:ln>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2050"/>
                </a:solidFill>
                <a:effectLst/>
                <a:uLnTx/>
                <a:uFillTx/>
                <a:latin typeface="Segoe UI"/>
              </a:endParaRPr>
            </a:p>
          </p:txBody>
        </p:sp>
        <p:pic>
          <p:nvPicPr>
            <p:cNvPr id="102" name="Picture 101"/>
            <p:cNvPicPr>
              <a:picLocks noChangeAspect="1"/>
            </p:cNvPicPr>
            <p:nvPr/>
          </p:nvPicPr>
          <p:blipFill>
            <a:blip r:embed="rId6">
              <a:biLevel thresh="25000"/>
              <a:extLst>
                <a:ext uri="{28A0092B-C50C-407E-A947-70E740481C1C}">
                  <a14:useLocalDpi xmlns:a14="http://schemas.microsoft.com/office/drawing/2010/main" val="0"/>
                </a:ext>
              </a:extLst>
            </a:blip>
            <a:stretch>
              <a:fillRect/>
            </a:stretch>
          </p:blipFill>
          <p:spPr>
            <a:xfrm>
              <a:off x="1900564" y="5463938"/>
              <a:ext cx="457200" cy="457200"/>
            </a:xfrm>
            <a:prstGeom prst="rect">
              <a:avLst/>
            </a:prstGeom>
            <a:grpFill/>
            <a:ln>
              <a:noFill/>
            </a:ln>
          </p:spPr>
          <p:style>
            <a:lnRef idx="3">
              <a:schemeClr val="lt1"/>
            </a:lnRef>
            <a:fillRef idx="1">
              <a:schemeClr val="accent1"/>
            </a:fillRef>
            <a:effectRef idx="1">
              <a:schemeClr val="accent1"/>
            </a:effectRef>
            <a:fontRef idx="minor">
              <a:schemeClr val="lt1"/>
            </a:fontRef>
          </p:style>
        </p:pic>
      </p:grpSp>
      <p:grpSp>
        <p:nvGrpSpPr>
          <p:cNvPr id="5" name="Group 4"/>
          <p:cNvGrpSpPr/>
          <p:nvPr/>
        </p:nvGrpSpPr>
        <p:grpSpPr>
          <a:xfrm>
            <a:off x="4138694" y="5513139"/>
            <a:ext cx="731416" cy="731416"/>
            <a:chOff x="4535275" y="5326778"/>
            <a:chExt cx="731520" cy="731520"/>
          </a:xfrm>
          <a:solidFill>
            <a:srgbClr val="002050"/>
          </a:solidFill>
        </p:grpSpPr>
        <p:sp>
          <p:nvSpPr>
            <p:cNvPr id="115" name="Oval 114"/>
            <p:cNvSpPr/>
            <p:nvPr/>
          </p:nvSpPr>
          <p:spPr>
            <a:xfrm>
              <a:off x="4535275" y="5326778"/>
              <a:ext cx="731520" cy="731520"/>
            </a:xfrm>
            <a:prstGeom prst="ellipse">
              <a:avLst/>
            </a:prstGeom>
            <a:grpFill/>
            <a:ln>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2050"/>
                </a:solidFill>
                <a:effectLst/>
                <a:uLnTx/>
                <a:uFillTx/>
                <a:latin typeface="Segoe UI"/>
              </a:endParaRPr>
            </a:p>
          </p:txBody>
        </p:sp>
        <p:pic>
          <p:nvPicPr>
            <p:cNvPr id="117" name="Picture 116"/>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a:off x="4686817" y="5463938"/>
              <a:ext cx="457200" cy="457200"/>
            </a:xfrm>
            <a:prstGeom prst="rect">
              <a:avLst/>
            </a:prstGeom>
            <a:grpFill/>
            <a:ln>
              <a:noFill/>
            </a:ln>
          </p:spPr>
          <p:style>
            <a:lnRef idx="3">
              <a:schemeClr val="lt1"/>
            </a:lnRef>
            <a:fillRef idx="1">
              <a:schemeClr val="accent1"/>
            </a:fillRef>
            <a:effectRef idx="1">
              <a:schemeClr val="accent1"/>
            </a:effectRef>
            <a:fontRef idx="minor">
              <a:schemeClr val="lt1"/>
            </a:fontRef>
          </p:style>
        </p:pic>
      </p:grpSp>
      <p:grpSp>
        <p:nvGrpSpPr>
          <p:cNvPr id="3" name="Group 2"/>
          <p:cNvGrpSpPr/>
          <p:nvPr/>
        </p:nvGrpSpPr>
        <p:grpSpPr>
          <a:xfrm>
            <a:off x="1996788" y="5513139"/>
            <a:ext cx="731416" cy="731416"/>
            <a:chOff x="2687361" y="5326778"/>
            <a:chExt cx="731520" cy="731520"/>
          </a:xfrm>
          <a:solidFill>
            <a:srgbClr val="002050"/>
          </a:solidFill>
        </p:grpSpPr>
        <p:sp>
          <p:nvSpPr>
            <p:cNvPr id="105" name="Oval 104"/>
            <p:cNvSpPr/>
            <p:nvPr/>
          </p:nvSpPr>
          <p:spPr>
            <a:xfrm>
              <a:off x="2687361" y="5326778"/>
              <a:ext cx="731520" cy="731520"/>
            </a:xfrm>
            <a:prstGeom prst="ellipse">
              <a:avLst/>
            </a:prstGeom>
            <a:grpFill/>
            <a:ln>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2050"/>
                </a:solidFill>
                <a:effectLst/>
                <a:uLnTx/>
                <a:uFillTx/>
                <a:latin typeface="Segoe UI"/>
              </a:endParaRPr>
            </a:p>
          </p:txBody>
        </p:sp>
        <p:pic>
          <p:nvPicPr>
            <p:cNvPr id="120" name="Picture 119"/>
            <p:cNvPicPr>
              <a:picLocks noChangeAspect="1"/>
            </p:cNvPicPr>
            <p:nvPr/>
          </p:nvPicPr>
          <p:blipFill>
            <a:blip r:embed="rId8">
              <a:biLevel thresh="25000"/>
              <a:extLst>
                <a:ext uri="{28A0092B-C50C-407E-A947-70E740481C1C}">
                  <a14:useLocalDpi xmlns:a14="http://schemas.microsoft.com/office/drawing/2010/main" val="0"/>
                </a:ext>
              </a:extLst>
            </a:blip>
            <a:stretch>
              <a:fillRect/>
            </a:stretch>
          </p:blipFill>
          <p:spPr>
            <a:xfrm>
              <a:off x="2822739" y="5446841"/>
              <a:ext cx="457200" cy="457200"/>
            </a:xfrm>
            <a:prstGeom prst="rect">
              <a:avLst/>
            </a:prstGeom>
            <a:grpFill/>
            <a:ln>
              <a:noFill/>
            </a:ln>
          </p:spPr>
          <p:style>
            <a:lnRef idx="3">
              <a:schemeClr val="lt1"/>
            </a:lnRef>
            <a:fillRef idx="1">
              <a:schemeClr val="accent1"/>
            </a:fillRef>
            <a:effectRef idx="1">
              <a:schemeClr val="accent1"/>
            </a:effectRef>
            <a:fontRef idx="minor">
              <a:schemeClr val="lt1"/>
            </a:fontRef>
          </p:style>
        </p:pic>
      </p:grpSp>
      <p:grpSp>
        <p:nvGrpSpPr>
          <p:cNvPr id="4" name="Group 3"/>
          <p:cNvGrpSpPr/>
          <p:nvPr/>
        </p:nvGrpSpPr>
        <p:grpSpPr>
          <a:xfrm>
            <a:off x="3067741" y="5513139"/>
            <a:ext cx="731416" cy="731416"/>
            <a:chOff x="3611318" y="5326778"/>
            <a:chExt cx="731520" cy="731520"/>
          </a:xfrm>
          <a:solidFill>
            <a:srgbClr val="002050"/>
          </a:solidFill>
        </p:grpSpPr>
        <p:sp>
          <p:nvSpPr>
            <p:cNvPr id="111" name="Oval 110"/>
            <p:cNvSpPr/>
            <p:nvPr/>
          </p:nvSpPr>
          <p:spPr>
            <a:xfrm>
              <a:off x="3611318" y="5326778"/>
              <a:ext cx="731520" cy="731520"/>
            </a:xfrm>
            <a:prstGeom prst="ellipse">
              <a:avLst/>
            </a:prstGeom>
            <a:grpFill/>
            <a:ln>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2050"/>
                </a:solidFill>
                <a:effectLst/>
                <a:uLnTx/>
                <a:uFillTx/>
                <a:latin typeface="Segoe UI"/>
              </a:endParaRPr>
            </a:p>
          </p:txBody>
        </p:sp>
        <p:pic>
          <p:nvPicPr>
            <p:cNvPr id="122" name="Picture 121"/>
            <p:cNvPicPr>
              <a:picLocks noChangeAspect="1"/>
            </p:cNvPicPr>
            <p:nvPr/>
          </p:nvPicPr>
          <p:blipFill>
            <a:blip r:embed="rId9">
              <a:biLevel thresh="25000"/>
              <a:extLst>
                <a:ext uri="{28A0092B-C50C-407E-A947-70E740481C1C}">
                  <a14:useLocalDpi xmlns:a14="http://schemas.microsoft.com/office/drawing/2010/main" val="0"/>
                </a:ext>
              </a:extLst>
            </a:blip>
            <a:stretch>
              <a:fillRect/>
            </a:stretch>
          </p:blipFill>
          <p:spPr>
            <a:xfrm>
              <a:off x="3751335" y="5449023"/>
              <a:ext cx="457200" cy="457200"/>
            </a:xfrm>
            <a:prstGeom prst="rect">
              <a:avLst/>
            </a:prstGeom>
            <a:grpFill/>
            <a:ln>
              <a:noFill/>
            </a:ln>
          </p:spPr>
          <p:style>
            <a:lnRef idx="3">
              <a:schemeClr val="lt1"/>
            </a:lnRef>
            <a:fillRef idx="1">
              <a:schemeClr val="accent1"/>
            </a:fillRef>
            <a:effectRef idx="1">
              <a:schemeClr val="accent1"/>
            </a:effectRef>
            <a:fontRef idx="minor">
              <a:schemeClr val="lt1"/>
            </a:fontRef>
          </p:style>
        </p:pic>
      </p:grpSp>
      <p:grpSp>
        <p:nvGrpSpPr>
          <p:cNvPr id="6" name="Group 5"/>
          <p:cNvGrpSpPr/>
          <p:nvPr/>
        </p:nvGrpSpPr>
        <p:grpSpPr>
          <a:xfrm>
            <a:off x="5209647" y="5511864"/>
            <a:ext cx="731416" cy="731416"/>
            <a:chOff x="5437388" y="5325503"/>
            <a:chExt cx="731520" cy="731520"/>
          </a:xfrm>
          <a:solidFill>
            <a:srgbClr val="002050"/>
          </a:solidFill>
        </p:grpSpPr>
        <p:sp>
          <p:nvSpPr>
            <p:cNvPr id="124" name="Oval 123"/>
            <p:cNvSpPr/>
            <p:nvPr/>
          </p:nvSpPr>
          <p:spPr>
            <a:xfrm>
              <a:off x="5437388" y="5325503"/>
              <a:ext cx="731520" cy="731520"/>
            </a:xfrm>
            <a:prstGeom prst="ellipse">
              <a:avLst/>
            </a:prstGeom>
            <a:grpFill/>
            <a:ln>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2050"/>
                </a:solidFill>
                <a:effectLst/>
                <a:uLnTx/>
                <a:uFillTx/>
                <a:latin typeface="Segoe UI"/>
              </a:endParaRPr>
            </a:p>
          </p:txBody>
        </p:sp>
        <p:pic>
          <p:nvPicPr>
            <p:cNvPr id="161" name="Picture 160"/>
            <p:cNvPicPr>
              <a:picLocks noChangeAspect="1"/>
            </p:cNvPicPr>
            <p:nvPr/>
          </p:nvPicPr>
          <p:blipFill>
            <a:blip r:embed="rId10">
              <a:biLevel thresh="25000"/>
              <a:extLst>
                <a:ext uri="{28A0092B-C50C-407E-A947-70E740481C1C}">
                  <a14:useLocalDpi xmlns:a14="http://schemas.microsoft.com/office/drawing/2010/main" val="0"/>
                </a:ext>
              </a:extLst>
            </a:blip>
            <a:stretch>
              <a:fillRect/>
            </a:stretch>
          </p:blipFill>
          <p:spPr>
            <a:xfrm>
              <a:off x="5579527" y="5452536"/>
              <a:ext cx="457200" cy="457200"/>
            </a:xfrm>
            <a:prstGeom prst="rect">
              <a:avLst/>
            </a:prstGeom>
            <a:grpFill/>
            <a:ln>
              <a:noFill/>
            </a:ln>
          </p:spPr>
          <p:style>
            <a:lnRef idx="3">
              <a:schemeClr val="lt1"/>
            </a:lnRef>
            <a:fillRef idx="1">
              <a:schemeClr val="accent1"/>
            </a:fillRef>
            <a:effectRef idx="1">
              <a:schemeClr val="accent1"/>
            </a:effectRef>
            <a:fontRef idx="minor">
              <a:schemeClr val="lt1"/>
            </a:fontRef>
          </p:style>
        </p:pic>
      </p:grpSp>
      <p:grpSp>
        <p:nvGrpSpPr>
          <p:cNvPr id="8" name="Group 7"/>
          <p:cNvGrpSpPr/>
          <p:nvPr/>
        </p:nvGrpSpPr>
        <p:grpSpPr>
          <a:xfrm>
            <a:off x="7351553" y="5511864"/>
            <a:ext cx="731416" cy="731416"/>
            <a:chOff x="7285302" y="5325503"/>
            <a:chExt cx="731520" cy="731520"/>
          </a:xfrm>
          <a:solidFill>
            <a:srgbClr val="002050"/>
          </a:solidFill>
        </p:grpSpPr>
        <p:sp>
          <p:nvSpPr>
            <p:cNvPr id="157" name="Oval 156"/>
            <p:cNvSpPr/>
            <p:nvPr/>
          </p:nvSpPr>
          <p:spPr>
            <a:xfrm>
              <a:off x="7285302" y="5325503"/>
              <a:ext cx="731520" cy="731520"/>
            </a:xfrm>
            <a:prstGeom prst="ellipse">
              <a:avLst/>
            </a:prstGeom>
            <a:grpFill/>
            <a:ln>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2050"/>
                </a:solidFill>
                <a:effectLst/>
                <a:uLnTx/>
                <a:uFillTx/>
                <a:latin typeface="Segoe UI"/>
              </a:endParaRPr>
            </a:p>
          </p:txBody>
        </p:sp>
        <p:pic>
          <p:nvPicPr>
            <p:cNvPr id="162" name="Picture 161"/>
            <p:cNvPicPr>
              <a:picLocks noChangeAspect="1"/>
            </p:cNvPicPr>
            <p:nvPr/>
          </p:nvPicPr>
          <p:blipFill>
            <a:blip r:embed="rId11">
              <a:biLevel thresh="25000"/>
              <a:extLst>
                <a:ext uri="{28A0092B-C50C-407E-A947-70E740481C1C}">
                  <a14:useLocalDpi xmlns:a14="http://schemas.microsoft.com/office/drawing/2010/main" val="0"/>
                </a:ext>
              </a:extLst>
            </a:blip>
            <a:stretch>
              <a:fillRect/>
            </a:stretch>
          </p:blipFill>
          <p:spPr>
            <a:xfrm>
              <a:off x="7441388" y="5470641"/>
              <a:ext cx="457200" cy="457200"/>
            </a:xfrm>
            <a:prstGeom prst="rect">
              <a:avLst/>
            </a:prstGeom>
            <a:grpFill/>
            <a:ln>
              <a:noFill/>
            </a:ln>
          </p:spPr>
          <p:style>
            <a:lnRef idx="3">
              <a:schemeClr val="lt1"/>
            </a:lnRef>
            <a:fillRef idx="1">
              <a:schemeClr val="accent1"/>
            </a:fillRef>
            <a:effectRef idx="1">
              <a:schemeClr val="accent1"/>
            </a:effectRef>
            <a:fontRef idx="minor">
              <a:schemeClr val="lt1"/>
            </a:fontRef>
          </p:style>
        </p:pic>
      </p:grpSp>
      <p:grpSp>
        <p:nvGrpSpPr>
          <p:cNvPr id="9" name="Group 8"/>
          <p:cNvGrpSpPr/>
          <p:nvPr/>
        </p:nvGrpSpPr>
        <p:grpSpPr>
          <a:xfrm>
            <a:off x="8422506" y="5511864"/>
            <a:ext cx="731416" cy="731416"/>
            <a:chOff x="8209259" y="5325503"/>
            <a:chExt cx="731520" cy="731520"/>
          </a:xfrm>
          <a:solidFill>
            <a:srgbClr val="002050"/>
          </a:solidFill>
        </p:grpSpPr>
        <p:sp>
          <p:nvSpPr>
            <p:cNvPr id="159" name="Oval 158"/>
            <p:cNvSpPr/>
            <p:nvPr/>
          </p:nvSpPr>
          <p:spPr>
            <a:xfrm>
              <a:off x="8209259" y="5325503"/>
              <a:ext cx="731520" cy="731520"/>
            </a:xfrm>
            <a:prstGeom prst="ellipse">
              <a:avLst/>
            </a:prstGeom>
            <a:grpFill/>
            <a:ln>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2050"/>
                </a:solidFill>
                <a:effectLst/>
                <a:uLnTx/>
                <a:uFillTx/>
                <a:latin typeface="Segoe UI"/>
              </a:endParaRPr>
            </a:p>
          </p:txBody>
        </p:sp>
        <p:pic>
          <p:nvPicPr>
            <p:cNvPr id="163" name="Picture 162"/>
            <p:cNvPicPr>
              <a:picLocks noChangeAspect="1"/>
            </p:cNvPicPr>
            <p:nvPr/>
          </p:nvPicPr>
          <p:blipFill>
            <a:blip r:embed="rId12">
              <a:biLevel thresh="25000"/>
              <a:extLst>
                <a:ext uri="{28A0092B-C50C-407E-A947-70E740481C1C}">
                  <a14:useLocalDpi xmlns:a14="http://schemas.microsoft.com/office/drawing/2010/main" val="0"/>
                </a:ext>
              </a:extLst>
            </a:blip>
            <a:stretch>
              <a:fillRect/>
            </a:stretch>
          </p:blipFill>
          <p:spPr>
            <a:xfrm>
              <a:off x="8354113" y="5470641"/>
              <a:ext cx="457200" cy="457200"/>
            </a:xfrm>
            <a:prstGeom prst="rect">
              <a:avLst/>
            </a:prstGeom>
            <a:grpFill/>
            <a:ln>
              <a:noFill/>
            </a:ln>
          </p:spPr>
          <p:style>
            <a:lnRef idx="3">
              <a:schemeClr val="lt1"/>
            </a:lnRef>
            <a:fillRef idx="1">
              <a:schemeClr val="accent1"/>
            </a:fillRef>
            <a:effectRef idx="1">
              <a:schemeClr val="accent1"/>
            </a:effectRef>
            <a:fontRef idx="minor">
              <a:schemeClr val="lt1"/>
            </a:fontRef>
          </p:style>
        </p:pic>
      </p:grpSp>
      <p:grpSp>
        <p:nvGrpSpPr>
          <p:cNvPr id="7" name="Group 6"/>
          <p:cNvGrpSpPr/>
          <p:nvPr/>
        </p:nvGrpSpPr>
        <p:grpSpPr>
          <a:xfrm>
            <a:off x="6280600" y="5511864"/>
            <a:ext cx="731416" cy="731416"/>
            <a:chOff x="6361345" y="5325503"/>
            <a:chExt cx="731520" cy="731520"/>
          </a:xfrm>
          <a:solidFill>
            <a:srgbClr val="002050"/>
          </a:solidFill>
        </p:grpSpPr>
        <p:sp>
          <p:nvSpPr>
            <p:cNvPr id="127" name="Oval 126"/>
            <p:cNvSpPr/>
            <p:nvPr/>
          </p:nvSpPr>
          <p:spPr>
            <a:xfrm>
              <a:off x="6361345" y="5325503"/>
              <a:ext cx="731520" cy="731520"/>
            </a:xfrm>
            <a:prstGeom prst="ellipse">
              <a:avLst/>
            </a:prstGeom>
            <a:grpFill/>
            <a:ln>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2050"/>
                </a:solidFill>
                <a:effectLst/>
                <a:uLnTx/>
                <a:uFillTx/>
                <a:latin typeface="Segoe UI"/>
              </a:endParaRPr>
            </a:p>
          </p:txBody>
        </p:sp>
        <p:pic>
          <p:nvPicPr>
            <p:cNvPr id="164" name="Picture 163"/>
            <p:cNvPicPr>
              <a:picLocks noChangeAspect="1"/>
            </p:cNvPicPr>
            <p:nvPr/>
          </p:nvPicPr>
          <p:blipFill>
            <a:blip r:embed="rId13">
              <a:biLevel thresh="25000"/>
              <a:extLst>
                <a:ext uri="{28A0092B-C50C-407E-A947-70E740481C1C}">
                  <a14:useLocalDpi xmlns:a14="http://schemas.microsoft.com/office/drawing/2010/main" val="0"/>
                </a:ext>
              </a:extLst>
            </a:blip>
            <a:stretch>
              <a:fillRect/>
            </a:stretch>
          </p:blipFill>
          <p:spPr>
            <a:xfrm>
              <a:off x="6521459" y="5494001"/>
              <a:ext cx="457200" cy="457200"/>
            </a:xfrm>
            <a:prstGeom prst="rect">
              <a:avLst/>
            </a:prstGeom>
            <a:grpFill/>
            <a:ln>
              <a:noFill/>
            </a:ln>
          </p:spPr>
          <p:style>
            <a:lnRef idx="3">
              <a:schemeClr val="lt1"/>
            </a:lnRef>
            <a:fillRef idx="1">
              <a:schemeClr val="accent1"/>
            </a:fillRef>
            <a:effectRef idx="1">
              <a:schemeClr val="accent1"/>
            </a:effectRef>
            <a:fontRef idx="minor">
              <a:schemeClr val="lt1"/>
            </a:fontRef>
          </p:style>
        </p:pic>
      </p:grpSp>
      <p:grpSp>
        <p:nvGrpSpPr>
          <p:cNvPr id="10" name="Group 9"/>
          <p:cNvGrpSpPr/>
          <p:nvPr/>
        </p:nvGrpSpPr>
        <p:grpSpPr>
          <a:xfrm>
            <a:off x="9493460" y="5506148"/>
            <a:ext cx="731416" cy="731416"/>
            <a:chOff x="9127601" y="5319786"/>
            <a:chExt cx="731520" cy="731520"/>
          </a:xfrm>
          <a:solidFill>
            <a:srgbClr val="002050"/>
          </a:solidFill>
        </p:grpSpPr>
        <p:sp>
          <p:nvSpPr>
            <p:cNvPr id="166" name="Oval 165"/>
            <p:cNvSpPr/>
            <p:nvPr/>
          </p:nvSpPr>
          <p:spPr>
            <a:xfrm>
              <a:off x="9127601" y="5319786"/>
              <a:ext cx="731520" cy="731520"/>
            </a:xfrm>
            <a:prstGeom prst="ellipse">
              <a:avLst/>
            </a:prstGeom>
            <a:grpFill/>
            <a:ln>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2050"/>
                </a:solidFill>
                <a:effectLst/>
                <a:uLnTx/>
                <a:uFillTx/>
                <a:latin typeface="Segoe UI"/>
              </a:endParaRPr>
            </a:p>
          </p:txBody>
        </p:sp>
        <p:pic>
          <p:nvPicPr>
            <p:cNvPr id="171" name="Picture 170"/>
            <p:cNvPicPr>
              <a:picLocks noChangeAspect="1"/>
            </p:cNvPicPr>
            <p:nvPr/>
          </p:nvPicPr>
          <p:blipFill>
            <a:blip r:embed="rId14" cstate="print">
              <a:biLevel thresh="25000"/>
              <a:extLst>
                <a:ext uri="{28A0092B-C50C-407E-A947-70E740481C1C}">
                  <a14:useLocalDpi xmlns:a14="http://schemas.microsoft.com/office/drawing/2010/main" val="0"/>
                </a:ext>
              </a:extLst>
            </a:blip>
            <a:stretch>
              <a:fillRect/>
            </a:stretch>
          </p:blipFill>
          <p:spPr>
            <a:xfrm>
              <a:off x="9310481" y="5502666"/>
              <a:ext cx="365760" cy="365760"/>
            </a:xfrm>
            <a:prstGeom prst="rect">
              <a:avLst/>
            </a:prstGeom>
            <a:grpFill/>
            <a:ln>
              <a:noFill/>
            </a:ln>
          </p:spPr>
          <p:style>
            <a:lnRef idx="3">
              <a:schemeClr val="lt1"/>
            </a:lnRef>
            <a:fillRef idx="1">
              <a:schemeClr val="accent1"/>
            </a:fillRef>
            <a:effectRef idx="1">
              <a:schemeClr val="accent1"/>
            </a:effectRef>
            <a:fontRef idx="minor">
              <a:schemeClr val="lt1"/>
            </a:fontRef>
          </p:style>
        </p:pic>
      </p:grpSp>
      <p:sp>
        <p:nvSpPr>
          <p:cNvPr id="332" name="Arc 5"/>
          <p:cNvSpPr/>
          <p:nvPr/>
        </p:nvSpPr>
        <p:spPr>
          <a:xfrm>
            <a:off x="3749640" y="1833753"/>
            <a:ext cx="2753828" cy="1509647"/>
          </a:xfrm>
          <a:custGeom>
            <a:avLst/>
            <a:gdLst>
              <a:gd name="connsiteX0" fmla="*/ 3155799 w 6311598"/>
              <a:gd name="connsiteY0" fmla="*/ 0 h 2231677"/>
              <a:gd name="connsiteX1" fmla="*/ 6311598 w 6311598"/>
              <a:gd name="connsiteY1" fmla="*/ 1115839 h 2231677"/>
              <a:gd name="connsiteX2" fmla="*/ 3155799 w 6311598"/>
              <a:gd name="connsiteY2" fmla="*/ 1115839 h 2231677"/>
              <a:gd name="connsiteX3" fmla="*/ 3155799 w 6311598"/>
              <a:gd name="connsiteY3" fmla="*/ 0 h 2231677"/>
              <a:gd name="connsiteX0" fmla="*/ 3155799 w 6311598"/>
              <a:gd name="connsiteY0" fmla="*/ 0 h 2231677"/>
              <a:gd name="connsiteX1" fmla="*/ 6311598 w 6311598"/>
              <a:gd name="connsiteY1" fmla="*/ 1115839 h 2231677"/>
              <a:gd name="connsiteX0" fmla="*/ 0 w 4636256"/>
              <a:gd name="connsiteY0" fmla="*/ 0 h 2712410"/>
              <a:gd name="connsiteX1" fmla="*/ 3155799 w 4636256"/>
              <a:gd name="connsiteY1" fmla="*/ 1115839 h 2712410"/>
              <a:gd name="connsiteX2" fmla="*/ 0 w 4636256"/>
              <a:gd name="connsiteY2" fmla="*/ 1115839 h 2712410"/>
              <a:gd name="connsiteX3" fmla="*/ 0 w 4636256"/>
              <a:gd name="connsiteY3" fmla="*/ 0 h 2712410"/>
              <a:gd name="connsiteX0" fmla="*/ 0 w 4636256"/>
              <a:gd name="connsiteY0" fmla="*/ 0 h 2712410"/>
              <a:gd name="connsiteX1" fmla="*/ 4636256 w 4636256"/>
              <a:gd name="connsiteY1" fmla="*/ 2712410 h 2712410"/>
              <a:gd name="connsiteX0" fmla="*/ 0 w 4636256"/>
              <a:gd name="connsiteY0" fmla="*/ 0 h 2712410"/>
              <a:gd name="connsiteX1" fmla="*/ 3155799 w 4636256"/>
              <a:gd name="connsiteY1" fmla="*/ 1115839 h 2712410"/>
              <a:gd name="connsiteX2" fmla="*/ 0 w 4636256"/>
              <a:gd name="connsiteY2" fmla="*/ 1115839 h 2712410"/>
              <a:gd name="connsiteX3" fmla="*/ 0 w 4636256"/>
              <a:gd name="connsiteY3" fmla="*/ 0 h 2712410"/>
              <a:gd name="connsiteX0" fmla="*/ 0 w 4636256"/>
              <a:gd name="connsiteY0" fmla="*/ 0 h 2712410"/>
              <a:gd name="connsiteX1" fmla="*/ 4636256 w 4636256"/>
              <a:gd name="connsiteY1" fmla="*/ 2712410 h 2712410"/>
              <a:gd name="connsiteX0" fmla="*/ 261257 w 4897513"/>
              <a:gd name="connsiteY0" fmla="*/ 464457 h 3176867"/>
              <a:gd name="connsiteX1" fmla="*/ 3417056 w 4897513"/>
              <a:gd name="connsiteY1" fmla="*/ 1580296 h 3176867"/>
              <a:gd name="connsiteX2" fmla="*/ 261257 w 4897513"/>
              <a:gd name="connsiteY2" fmla="*/ 1580296 h 3176867"/>
              <a:gd name="connsiteX3" fmla="*/ 261257 w 4897513"/>
              <a:gd name="connsiteY3" fmla="*/ 464457 h 3176867"/>
              <a:gd name="connsiteX0" fmla="*/ 0 w 4897513"/>
              <a:gd name="connsiteY0" fmla="*/ 0 h 3176867"/>
              <a:gd name="connsiteX1" fmla="*/ 4897513 w 4897513"/>
              <a:gd name="connsiteY1" fmla="*/ 3176867 h 3176867"/>
              <a:gd name="connsiteX0" fmla="*/ 261257 w 4897513"/>
              <a:gd name="connsiteY0" fmla="*/ 624791 h 3337201"/>
              <a:gd name="connsiteX1" fmla="*/ 3417056 w 4897513"/>
              <a:gd name="connsiteY1" fmla="*/ 1740630 h 3337201"/>
              <a:gd name="connsiteX2" fmla="*/ 261257 w 4897513"/>
              <a:gd name="connsiteY2" fmla="*/ 1740630 h 3337201"/>
              <a:gd name="connsiteX3" fmla="*/ 261257 w 4897513"/>
              <a:gd name="connsiteY3" fmla="*/ 624791 h 3337201"/>
              <a:gd name="connsiteX0" fmla="*/ 0 w 4897513"/>
              <a:gd name="connsiteY0" fmla="*/ 160334 h 3337201"/>
              <a:gd name="connsiteX1" fmla="*/ 4897513 w 4897513"/>
              <a:gd name="connsiteY1" fmla="*/ 3337201 h 3337201"/>
              <a:gd name="connsiteX0" fmla="*/ 261257 w 4897513"/>
              <a:gd name="connsiteY0" fmla="*/ 545609 h 3258019"/>
              <a:gd name="connsiteX1" fmla="*/ 3417056 w 4897513"/>
              <a:gd name="connsiteY1" fmla="*/ 1661448 h 3258019"/>
              <a:gd name="connsiteX2" fmla="*/ 261257 w 4897513"/>
              <a:gd name="connsiteY2" fmla="*/ 1661448 h 3258019"/>
              <a:gd name="connsiteX3" fmla="*/ 261257 w 4897513"/>
              <a:gd name="connsiteY3" fmla="*/ 545609 h 3258019"/>
              <a:gd name="connsiteX0" fmla="*/ 0 w 4897513"/>
              <a:gd name="connsiteY0" fmla="*/ 81152 h 3258019"/>
              <a:gd name="connsiteX1" fmla="*/ 4897513 w 4897513"/>
              <a:gd name="connsiteY1" fmla="*/ 3258019 h 3258019"/>
              <a:gd name="connsiteX0" fmla="*/ 0 w 4636256"/>
              <a:gd name="connsiteY0" fmla="*/ 0 h 2714171"/>
              <a:gd name="connsiteX1" fmla="*/ 3155799 w 4636256"/>
              <a:gd name="connsiteY1" fmla="*/ 1115839 h 2714171"/>
              <a:gd name="connsiteX2" fmla="*/ 0 w 4636256"/>
              <a:gd name="connsiteY2" fmla="*/ 1115839 h 2714171"/>
              <a:gd name="connsiteX3" fmla="*/ 0 w 4636256"/>
              <a:gd name="connsiteY3" fmla="*/ 0 h 2714171"/>
              <a:gd name="connsiteX0" fmla="*/ 580571 w 4636256"/>
              <a:gd name="connsiteY0" fmla="*/ 2714171 h 2714171"/>
              <a:gd name="connsiteX1" fmla="*/ 4636256 w 4636256"/>
              <a:gd name="connsiteY1" fmla="*/ 2712410 h 2714171"/>
              <a:gd name="connsiteX0" fmla="*/ 0 w 4636256"/>
              <a:gd name="connsiteY0" fmla="*/ 0 h 2714171"/>
              <a:gd name="connsiteX1" fmla="*/ 0 w 4636256"/>
              <a:gd name="connsiteY1" fmla="*/ 1115839 h 2714171"/>
              <a:gd name="connsiteX2" fmla="*/ 0 w 4636256"/>
              <a:gd name="connsiteY2" fmla="*/ 0 h 2714171"/>
              <a:gd name="connsiteX0" fmla="*/ 580571 w 4636256"/>
              <a:gd name="connsiteY0" fmla="*/ 2714171 h 2714171"/>
              <a:gd name="connsiteX1" fmla="*/ 4636256 w 4636256"/>
              <a:gd name="connsiteY1" fmla="*/ 2712410 h 2714171"/>
              <a:gd name="connsiteX0" fmla="*/ 0 w 4636256"/>
              <a:gd name="connsiteY0" fmla="*/ 0 h 2714171"/>
              <a:gd name="connsiteX1" fmla="*/ 0 w 4636256"/>
              <a:gd name="connsiteY1" fmla="*/ 1115839 h 2714171"/>
              <a:gd name="connsiteX2" fmla="*/ 0 w 4636256"/>
              <a:gd name="connsiteY2" fmla="*/ 0 h 2714171"/>
              <a:gd name="connsiteX0" fmla="*/ 580571 w 4636256"/>
              <a:gd name="connsiteY0" fmla="*/ 2714171 h 2714171"/>
              <a:gd name="connsiteX1" fmla="*/ 4636256 w 4636256"/>
              <a:gd name="connsiteY1" fmla="*/ 2712410 h 2714171"/>
              <a:gd name="connsiteX0" fmla="*/ 0 w 4636256"/>
              <a:gd name="connsiteY0" fmla="*/ 0 h 2714171"/>
              <a:gd name="connsiteX1" fmla="*/ 0 w 4636256"/>
              <a:gd name="connsiteY1" fmla="*/ 1115839 h 2714171"/>
              <a:gd name="connsiteX2" fmla="*/ 0 w 4636256"/>
              <a:gd name="connsiteY2" fmla="*/ 0 h 2714171"/>
              <a:gd name="connsiteX0" fmla="*/ 580571 w 4636256"/>
              <a:gd name="connsiteY0" fmla="*/ 2714171 h 2714171"/>
              <a:gd name="connsiteX1" fmla="*/ 4636256 w 4636256"/>
              <a:gd name="connsiteY1" fmla="*/ 2712410 h 2714171"/>
              <a:gd name="connsiteX0" fmla="*/ 189695 w 4825951"/>
              <a:gd name="connsiteY0" fmla="*/ 0 h 2712410"/>
              <a:gd name="connsiteX1" fmla="*/ 189695 w 4825951"/>
              <a:gd name="connsiteY1" fmla="*/ 1115839 h 2712410"/>
              <a:gd name="connsiteX2" fmla="*/ 189695 w 4825951"/>
              <a:gd name="connsiteY2" fmla="*/ 0 h 2712410"/>
              <a:gd name="connsiteX0" fmla="*/ 1009 w 4825951"/>
              <a:gd name="connsiteY0" fmla="*/ 2554514 h 2712410"/>
              <a:gd name="connsiteX1" fmla="*/ 4825951 w 4825951"/>
              <a:gd name="connsiteY1" fmla="*/ 2712410 h 2712410"/>
              <a:gd name="connsiteX0" fmla="*/ 188686 w 4824942"/>
              <a:gd name="connsiteY0" fmla="*/ 0 h 2712410"/>
              <a:gd name="connsiteX1" fmla="*/ 188686 w 4824942"/>
              <a:gd name="connsiteY1" fmla="*/ 1115839 h 2712410"/>
              <a:gd name="connsiteX2" fmla="*/ 188686 w 4824942"/>
              <a:gd name="connsiteY2" fmla="*/ 0 h 2712410"/>
              <a:gd name="connsiteX0" fmla="*/ 0 w 4824942"/>
              <a:gd name="connsiteY0" fmla="*/ 2554514 h 2712410"/>
              <a:gd name="connsiteX1" fmla="*/ 4824942 w 4824942"/>
              <a:gd name="connsiteY1" fmla="*/ 2712410 h 2712410"/>
              <a:gd name="connsiteX0" fmla="*/ 188686 w 9150199"/>
              <a:gd name="connsiteY0" fmla="*/ 0 h 2930124"/>
              <a:gd name="connsiteX1" fmla="*/ 188686 w 9150199"/>
              <a:gd name="connsiteY1" fmla="*/ 1115839 h 2930124"/>
              <a:gd name="connsiteX2" fmla="*/ 188686 w 9150199"/>
              <a:gd name="connsiteY2" fmla="*/ 0 h 2930124"/>
              <a:gd name="connsiteX0" fmla="*/ 0 w 9150199"/>
              <a:gd name="connsiteY0" fmla="*/ 2554514 h 2930124"/>
              <a:gd name="connsiteX1" fmla="*/ 9150199 w 9150199"/>
              <a:gd name="connsiteY1" fmla="*/ 2930124 h 2930124"/>
              <a:gd name="connsiteX0" fmla="*/ 188686 w 9150199"/>
              <a:gd name="connsiteY0" fmla="*/ 0 h 2930124"/>
              <a:gd name="connsiteX1" fmla="*/ 188686 w 9150199"/>
              <a:gd name="connsiteY1" fmla="*/ 1115839 h 2930124"/>
              <a:gd name="connsiteX2" fmla="*/ 188686 w 9150199"/>
              <a:gd name="connsiteY2" fmla="*/ 0 h 2930124"/>
              <a:gd name="connsiteX0" fmla="*/ 0 w 9150199"/>
              <a:gd name="connsiteY0" fmla="*/ 2554514 h 2930124"/>
              <a:gd name="connsiteX1" fmla="*/ 9150199 w 9150199"/>
              <a:gd name="connsiteY1" fmla="*/ 2930124 h 2930124"/>
              <a:gd name="connsiteX0" fmla="*/ 188686 w 9150199"/>
              <a:gd name="connsiteY0" fmla="*/ 0 h 2930124"/>
              <a:gd name="connsiteX1" fmla="*/ 188686 w 9150199"/>
              <a:gd name="connsiteY1" fmla="*/ 1115839 h 2930124"/>
              <a:gd name="connsiteX2" fmla="*/ 188686 w 9150199"/>
              <a:gd name="connsiteY2" fmla="*/ 0 h 2930124"/>
              <a:gd name="connsiteX0" fmla="*/ 0 w 9150199"/>
              <a:gd name="connsiteY0" fmla="*/ 2554514 h 2930124"/>
              <a:gd name="connsiteX1" fmla="*/ 9150199 w 9150199"/>
              <a:gd name="connsiteY1" fmla="*/ 2930124 h 2930124"/>
            </a:gdLst>
            <a:ahLst/>
            <a:cxnLst>
              <a:cxn ang="0">
                <a:pos x="connsiteX0" y="connsiteY0"/>
              </a:cxn>
              <a:cxn ang="0">
                <a:pos x="connsiteX1" y="connsiteY1"/>
              </a:cxn>
            </a:cxnLst>
            <a:rect l="l" t="t" r="r" b="b"/>
            <a:pathLst>
              <a:path w="9150199" h="2930124" stroke="0" extrusionOk="0">
                <a:moveTo>
                  <a:pt x="188686" y="0"/>
                </a:moveTo>
                <a:lnTo>
                  <a:pt x="188686" y="1115839"/>
                </a:lnTo>
                <a:lnTo>
                  <a:pt x="188686" y="0"/>
                </a:lnTo>
                <a:close/>
              </a:path>
              <a:path w="9150199" h="2930124" fill="none">
                <a:moveTo>
                  <a:pt x="0" y="2554514"/>
                </a:moveTo>
                <a:cubicBezTo>
                  <a:pt x="683356" y="1857830"/>
                  <a:pt x="5527276" y="-182594"/>
                  <a:pt x="9150199" y="2930124"/>
                </a:cubicBezTo>
              </a:path>
            </a:pathLst>
          </a:custGeom>
          <a:ln w="22225" cap="rnd">
            <a:solidFill>
              <a:srgbClr val="28285A"/>
            </a:solidFill>
            <a:prstDash val="sysDot"/>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a:endParaRPr>
          </a:p>
        </p:txBody>
      </p:sp>
      <p:sp>
        <p:nvSpPr>
          <p:cNvPr id="333" name="Arc 5"/>
          <p:cNvSpPr/>
          <p:nvPr/>
        </p:nvSpPr>
        <p:spPr>
          <a:xfrm>
            <a:off x="10427205" y="5373408"/>
            <a:ext cx="751977" cy="601458"/>
          </a:xfrm>
          <a:custGeom>
            <a:avLst/>
            <a:gdLst>
              <a:gd name="connsiteX0" fmla="*/ 3155799 w 6311598"/>
              <a:gd name="connsiteY0" fmla="*/ 0 h 2231677"/>
              <a:gd name="connsiteX1" fmla="*/ 6311598 w 6311598"/>
              <a:gd name="connsiteY1" fmla="*/ 1115839 h 2231677"/>
              <a:gd name="connsiteX2" fmla="*/ 3155799 w 6311598"/>
              <a:gd name="connsiteY2" fmla="*/ 1115839 h 2231677"/>
              <a:gd name="connsiteX3" fmla="*/ 3155799 w 6311598"/>
              <a:gd name="connsiteY3" fmla="*/ 0 h 2231677"/>
              <a:gd name="connsiteX0" fmla="*/ 3155799 w 6311598"/>
              <a:gd name="connsiteY0" fmla="*/ 0 h 2231677"/>
              <a:gd name="connsiteX1" fmla="*/ 6311598 w 6311598"/>
              <a:gd name="connsiteY1" fmla="*/ 1115839 h 2231677"/>
              <a:gd name="connsiteX0" fmla="*/ 0 w 4636256"/>
              <a:gd name="connsiteY0" fmla="*/ 0 h 2712410"/>
              <a:gd name="connsiteX1" fmla="*/ 3155799 w 4636256"/>
              <a:gd name="connsiteY1" fmla="*/ 1115839 h 2712410"/>
              <a:gd name="connsiteX2" fmla="*/ 0 w 4636256"/>
              <a:gd name="connsiteY2" fmla="*/ 1115839 h 2712410"/>
              <a:gd name="connsiteX3" fmla="*/ 0 w 4636256"/>
              <a:gd name="connsiteY3" fmla="*/ 0 h 2712410"/>
              <a:gd name="connsiteX0" fmla="*/ 0 w 4636256"/>
              <a:gd name="connsiteY0" fmla="*/ 0 h 2712410"/>
              <a:gd name="connsiteX1" fmla="*/ 4636256 w 4636256"/>
              <a:gd name="connsiteY1" fmla="*/ 2712410 h 2712410"/>
              <a:gd name="connsiteX0" fmla="*/ 0 w 4636256"/>
              <a:gd name="connsiteY0" fmla="*/ 0 h 2712410"/>
              <a:gd name="connsiteX1" fmla="*/ 3155799 w 4636256"/>
              <a:gd name="connsiteY1" fmla="*/ 1115839 h 2712410"/>
              <a:gd name="connsiteX2" fmla="*/ 0 w 4636256"/>
              <a:gd name="connsiteY2" fmla="*/ 1115839 h 2712410"/>
              <a:gd name="connsiteX3" fmla="*/ 0 w 4636256"/>
              <a:gd name="connsiteY3" fmla="*/ 0 h 2712410"/>
              <a:gd name="connsiteX0" fmla="*/ 0 w 4636256"/>
              <a:gd name="connsiteY0" fmla="*/ 0 h 2712410"/>
              <a:gd name="connsiteX1" fmla="*/ 4636256 w 4636256"/>
              <a:gd name="connsiteY1" fmla="*/ 2712410 h 2712410"/>
              <a:gd name="connsiteX0" fmla="*/ 261257 w 4897513"/>
              <a:gd name="connsiteY0" fmla="*/ 464457 h 3176867"/>
              <a:gd name="connsiteX1" fmla="*/ 3417056 w 4897513"/>
              <a:gd name="connsiteY1" fmla="*/ 1580296 h 3176867"/>
              <a:gd name="connsiteX2" fmla="*/ 261257 w 4897513"/>
              <a:gd name="connsiteY2" fmla="*/ 1580296 h 3176867"/>
              <a:gd name="connsiteX3" fmla="*/ 261257 w 4897513"/>
              <a:gd name="connsiteY3" fmla="*/ 464457 h 3176867"/>
              <a:gd name="connsiteX0" fmla="*/ 0 w 4897513"/>
              <a:gd name="connsiteY0" fmla="*/ 0 h 3176867"/>
              <a:gd name="connsiteX1" fmla="*/ 4897513 w 4897513"/>
              <a:gd name="connsiteY1" fmla="*/ 3176867 h 3176867"/>
              <a:gd name="connsiteX0" fmla="*/ 261257 w 4897513"/>
              <a:gd name="connsiteY0" fmla="*/ 624791 h 3337201"/>
              <a:gd name="connsiteX1" fmla="*/ 3417056 w 4897513"/>
              <a:gd name="connsiteY1" fmla="*/ 1740630 h 3337201"/>
              <a:gd name="connsiteX2" fmla="*/ 261257 w 4897513"/>
              <a:gd name="connsiteY2" fmla="*/ 1740630 h 3337201"/>
              <a:gd name="connsiteX3" fmla="*/ 261257 w 4897513"/>
              <a:gd name="connsiteY3" fmla="*/ 624791 h 3337201"/>
              <a:gd name="connsiteX0" fmla="*/ 0 w 4897513"/>
              <a:gd name="connsiteY0" fmla="*/ 160334 h 3337201"/>
              <a:gd name="connsiteX1" fmla="*/ 4897513 w 4897513"/>
              <a:gd name="connsiteY1" fmla="*/ 3337201 h 3337201"/>
              <a:gd name="connsiteX0" fmla="*/ 261257 w 4897513"/>
              <a:gd name="connsiteY0" fmla="*/ 545609 h 3258019"/>
              <a:gd name="connsiteX1" fmla="*/ 3417056 w 4897513"/>
              <a:gd name="connsiteY1" fmla="*/ 1661448 h 3258019"/>
              <a:gd name="connsiteX2" fmla="*/ 261257 w 4897513"/>
              <a:gd name="connsiteY2" fmla="*/ 1661448 h 3258019"/>
              <a:gd name="connsiteX3" fmla="*/ 261257 w 4897513"/>
              <a:gd name="connsiteY3" fmla="*/ 545609 h 3258019"/>
              <a:gd name="connsiteX0" fmla="*/ 0 w 4897513"/>
              <a:gd name="connsiteY0" fmla="*/ 81152 h 3258019"/>
              <a:gd name="connsiteX1" fmla="*/ 4897513 w 4897513"/>
              <a:gd name="connsiteY1" fmla="*/ 3258019 h 3258019"/>
              <a:gd name="connsiteX0" fmla="*/ 0 w 4636256"/>
              <a:gd name="connsiteY0" fmla="*/ 0 h 2714171"/>
              <a:gd name="connsiteX1" fmla="*/ 3155799 w 4636256"/>
              <a:gd name="connsiteY1" fmla="*/ 1115839 h 2714171"/>
              <a:gd name="connsiteX2" fmla="*/ 0 w 4636256"/>
              <a:gd name="connsiteY2" fmla="*/ 1115839 h 2714171"/>
              <a:gd name="connsiteX3" fmla="*/ 0 w 4636256"/>
              <a:gd name="connsiteY3" fmla="*/ 0 h 2714171"/>
              <a:gd name="connsiteX0" fmla="*/ 580571 w 4636256"/>
              <a:gd name="connsiteY0" fmla="*/ 2714171 h 2714171"/>
              <a:gd name="connsiteX1" fmla="*/ 4636256 w 4636256"/>
              <a:gd name="connsiteY1" fmla="*/ 2712410 h 2714171"/>
              <a:gd name="connsiteX0" fmla="*/ 0 w 4636256"/>
              <a:gd name="connsiteY0" fmla="*/ 0 h 2714171"/>
              <a:gd name="connsiteX1" fmla="*/ 0 w 4636256"/>
              <a:gd name="connsiteY1" fmla="*/ 1115839 h 2714171"/>
              <a:gd name="connsiteX2" fmla="*/ 0 w 4636256"/>
              <a:gd name="connsiteY2" fmla="*/ 0 h 2714171"/>
              <a:gd name="connsiteX0" fmla="*/ 580571 w 4636256"/>
              <a:gd name="connsiteY0" fmla="*/ 2714171 h 2714171"/>
              <a:gd name="connsiteX1" fmla="*/ 4636256 w 4636256"/>
              <a:gd name="connsiteY1" fmla="*/ 2712410 h 2714171"/>
              <a:gd name="connsiteX0" fmla="*/ 0 w 4636256"/>
              <a:gd name="connsiteY0" fmla="*/ 0 h 2714171"/>
              <a:gd name="connsiteX1" fmla="*/ 0 w 4636256"/>
              <a:gd name="connsiteY1" fmla="*/ 1115839 h 2714171"/>
              <a:gd name="connsiteX2" fmla="*/ 0 w 4636256"/>
              <a:gd name="connsiteY2" fmla="*/ 0 h 2714171"/>
              <a:gd name="connsiteX0" fmla="*/ 580571 w 4636256"/>
              <a:gd name="connsiteY0" fmla="*/ 2714171 h 2714171"/>
              <a:gd name="connsiteX1" fmla="*/ 4636256 w 4636256"/>
              <a:gd name="connsiteY1" fmla="*/ 2712410 h 2714171"/>
              <a:gd name="connsiteX0" fmla="*/ 0 w 4636256"/>
              <a:gd name="connsiteY0" fmla="*/ 0 h 2714171"/>
              <a:gd name="connsiteX1" fmla="*/ 0 w 4636256"/>
              <a:gd name="connsiteY1" fmla="*/ 1115839 h 2714171"/>
              <a:gd name="connsiteX2" fmla="*/ 0 w 4636256"/>
              <a:gd name="connsiteY2" fmla="*/ 0 h 2714171"/>
              <a:gd name="connsiteX0" fmla="*/ 580571 w 4636256"/>
              <a:gd name="connsiteY0" fmla="*/ 2714171 h 2714171"/>
              <a:gd name="connsiteX1" fmla="*/ 4636256 w 4636256"/>
              <a:gd name="connsiteY1" fmla="*/ 2712410 h 2714171"/>
              <a:gd name="connsiteX0" fmla="*/ 189695 w 4825951"/>
              <a:gd name="connsiteY0" fmla="*/ 0 h 2712410"/>
              <a:gd name="connsiteX1" fmla="*/ 189695 w 4825951"/>
              <a:gd name="connsiteY1" fmla="*/ 1115839 h 2712410"/>
              <a:gd name="connsiteX2" fmla="*/ 189695 w 4825951"/>
              <a:gd name="connsiteY2" fmla="*/ 0 h 2712410"/>
              <a:gd name="connsiteX0" fmla="*/ 1009 w 4825951"/>
              <a:gd name="connsiteY0" fmla="*/ 2554514 h 2712410"/>
              <a:gd name="connsiteX1" fmla="*/ 4825951 w 4825951"/>
              <a:gd name="connsiteY1" fmla="*/ 2712410 h 2712410"/>
              <a:gd name="connsiteX0" fmla="*/ 188686 w 4824942"/>
              <a:gd name="connsiteY0" fmla="*/ 0 h 2712410"/>
              <a:gd name="connsiteX1" fmla="*/ 188686 w 4824942"/>
              <a:gd name="connsiteY1" fmla="*/ 1115839 h 2712410"/>
              <a:gd name="connsiteX2" fmla="*/ 188686 w 4824942"/>
              <a:gd name="connsiteY2" fmla="*/ 0 h 2712410"/>
              <a:gd name="connsiteX0" fmla="*/ 0 w 4824942"/>
              <a:gd name="connsiteY0" fmla="*/ 2554514 h 2712410"/>
              <a:gd name="connsiteX1" fmla="*/ 4824942 w 4824942"/>
              <a:gd name="connsiteY1" fmla="*/ 2712410 h 2712410"/>
              <a:gd name="connsiteX0" fmla="*/ 188686 w 9150199"/>
              <a:gd name="connsiteY0" fmla="*/ 0 h 2930124"/>
              <a:gd name="connsiteX1" fmla="*/ 188686 w 9150199"/>
              <a:gd name="connsiteY1" fmla="*/ 1115839 h 2930124"/>
              <a:gd name="connsiteX2" fmla="*/ 188686 w 9150199"/>
              <a:gd name="connsiteY2" fmla="*/ 0 h 2930124"/>
              <a:gd name="connsiteX0" fmla="*/ 0 w 9150199"/>
              <a:gd name="connsiteY0" fmla="*/ 2554514 h 2930124"/>
              <a:gd name="connsiteX1" fmla="*/ 9150199 w 9150199"/>
              <a:gd name="connsiteY1" fmla="*/ 2930124 h 2930124"/>
              <a:gd name="connsiteX0" fmla="*/ 188686 w 9150199"/>
              <a:gd name="connsiteY0" fmla="*/ 0 h 2930124"/>
              <a:gd name="connsiteX1" fmla="*/ 188686 w 9150199"/>
              <a:gd name="connsiteY1" fmla="*/ 1115839 h 2930124"/>
              <a:gd name="connsiteX2" fmla="*/ 188686 w 9150199"/>
              <a:gd name="connsiteY2" fmla="*/ 0 h 2930124"/>
              <a:gd name="connsiteX0" fmla="*/ 0 w 9150199"/>
              <a:gd name="connsiteY0" fmla="*/ 2554514 h 2930124"/>
              <a:gd name="connsiteX1" fmla="*/ 9150199 w 9150199"/>
              <a:gd name="connsiteY1" fmla="*/ 2930124 h 2930124"/>
              <a:gd name="connsiteX0" fmla="*/ 750450 w 9711963"/>
              <a:gd name="connsiteY0" fmla="*/ 0 h 2930124"/>
              <a:gd name="connsiteX1" fmla="*/ 750450 w 9711963"/>
              <a:gd name="connsiteY1" fmla="*/ 1115839 h 2930124"/>
              <a:gd name="connsiteX2" fmla="*/ 750450 w 9711963"/>
              <a:gd name="connsiteY2" fmla="*/ 0 h 2930124"/>
              <a:gd name="connsiteX0" fmla="*/ 0 w 9711963"/>
              <a:gd name="connsiteY0" fmla="*/ 2408493 h 2930124"/>
              <a:gd name="connsiteX1" fmla="*/ 9711963 w 9711963"/>
              <a:gd name="connsiteY1" fmla="*/ 2930124 h 2930124"/>
              <a:gd name="connsiteX0" fmla="*/ 750450 w 9711963"/>
              <a:gd name="connsiteY0" fmla="*/ 0 h 2930124"/>
              <a:gd name="connsiteX1" fmla="*/ 750450 w 9711963"/>
              <a:gd name="connsiteY1" fmla="*/ 1115839 h 2930124"/>
              <a:gd name="connsiteX2" fmla="*/ 750450 w 9711963"/>
              <a:gd name="connsiteY2" fmla="*/ 0 h 2930124"/>
              <a:gd name="connsiteX0" fmla="*/ 0 w 9711963"/>
              <a:gd name="connsiteY0" fmla="*/ 2408493 h 2930124"/>
              <a:gd name="connsiteX1" fmla="*/ 9711963 w 9711963"/>
              <a:gd name="connsiteY1" fmla="*/ 2930124 h 2930124"/>
              <a:gd name="connsiteX0" fmla="*/ 750450 w 9711963"/>
              <a:gd name="connsiteY0" fmla="*/ 0 h 2930124"/>
              <a:gd name="connsiteX1" fmla="*/ 750450 w 9711963"/>
              <a:gd name="connsiteY1" fmla="*/ 1115839 h 2930124"/>
              <a:gd name="connsiteX2" fmla="*/ 750450 w 9711963"/>
              <a:gd name="connsiteY2" fmla="*/ 0 h 2930124"/>
              <a:gd name="connsiteX0" fmla="*/ 0 w 9711963"/>
              <a:gd name="connsiteY0" fmla="*/ 2408493 h 2930124"/>
              <a:gd name="connsiteX1" fmla="*/ 9711963 w 9711963"/>
              <a:gd name="connsiteY1" fmla="*/ 2930124 h 2930124"/>
              <a:gd name="connsiteX0" fmla="*/ 750450 w 43558320"/>
              <a:gd name="connsiteY0" fmla="*/ 0 h 2900921"/>
              <a:gd name="connsiteX1" fmla="*/ 750450 w 43558320"/>
              <a:gd name="connsiteY1" fmla="*/ 1115839 h 2900921"/>
              <a:gd name="connsiteX2" fmla="*/ 750450 w 43558320"/>
              <a:gd name="connsiteY2" fmla="*/ 0 h 2900921"/>
              <a:gd name="connsiteX0" fmla="*/ 0 w 43558320"/>
              <a:gd name="connsiteY0" fmla="*/ 2408493 h 2900921"/>
              <a:gd name="connsiteX1" fmla="*/ 43558320 w 43558320"/>
              <a:gd name="connsiteY1" fmla="*/ 2900921 h 2900921"/>
              <a:gd name="connsiteX0" fmla="*/ 750450 w 43558320"/>
              <a:gd name="connsiteY0" fmla="*/ 0 h 2900921"/>
              <a:gd name="connsiteX1" fmla="*/ 750450 w 43558320"/>
              <a:gd name="connsiteY1" fmla="*/ 1115839 h 2900921"/>
              <a:gd name="connsiteX2" fmla="*/ 750450 w 43558320"/>
              <a:gd name="connsiteY2" fmla="*/ 0 h 2900921"/>
              <a:gd name="connsiteX0" fmla="*/ 0 w 43558320"/>
              <a:gd name="connsiteY0" fmla="*/ 2408493 h 2900921"/>
              <a:gd name="connsiteX1" fmla="*/ 43558320 w 43558320"/>
              <a:gd name="connsiteY1" fmla="*/ 2900921 h 2900921"/>
              <a:gd name="connsiteX0" fmla="*/ 750450 w 33867867"/>
              <a:gd name="connsiteY0" fmla="*/ 0 h 5967325"/>
              <a:gd name="connsiteX1" fmla="*/ 750450 w 33867867"/>
              <a:gd name="connsiteY1" fmla="*/ 1115839 h 5967325"/>
              <a:gd name="connsiteX2" fmla="*/ 750450 w 33867867"/>
              <a:gd name="connsiteY2" fmla="*/ 0 h 5967325"/>
              <a:gd name="connsiteX0" fmla="*/ 0 w 33867867"/>
              <a:gd name="connsiteY0" fmla="*/ 2408493 h 5967325"/>
              <a:gd name="connsiteX1" fmla="*/ 33867867 w 33867867"/>
              <a:gd name="connsiteY1" fmla="*/ 5967325 h 5967325"/>
              <a:gd name="connsiteX0" fmla="*/ 750450 w 33867867"/>
              <a:gd name="connsiteY0" fmla="*/ 0 h 5967325"/>
              <a:gd name="connsiteX1" fmla="*/ 750450 w 33867867"/>
              <a:gd name="connsiteY1" fmla="*/ 1115839 h 5967325"/>
              <a:gd name="connsiteX2" fmla="*/ 750450 w 33867867"/>
              <a:gd name="connsiteY2" fmla="*/ 0 h 5967325"/>
              <a:gd name="connsiteX0" fmla="*/ 0 w 33867867"/>
              <a:gd name="connsiteY0" fmla="*/ 2408493 h 5967325"/>
              <a:gd name="connsiteX1" fmla="*/ 33867867 w 33867867"/>
              <a:gd name="connsiteY1" fmla="*/ 5967325 h 5967325"/>
              <a:gd name="connsiteX0" fmla="*/ 750450 w 33867867"/>
              <a:gd name="connsiteY0" fmla="*/ 0 h 5967325"/>
              <a:gd name="connsiteX1" fmla="*/ 750450 w 33867867"/>
              <a:gd name="connsiteY1" fmla="*/ 1115839 h 5967325"/>
              <a:gd name="connsiteX2" fmla="*/ 750450 w 33867867"/>
              <a:gd name="connsiteY2" fmla="*/ 0 h 5967325"/>
              <a:gd name="connsiteX0" fmla="*/ 0 w 33867867"/>
              <a:gd name="connsiteY0" fmla="*/ 2408493 h 5967325"/>
              <a:gd name="connsiteX1" fmla="*/ 33867867 w 33867867"/>
              <a:gd name="connsiteY1" fmla="*/ 5967325 h 5967325"/>
              <a:gd name="connsiteX0" fmla="*/ 750450 w 33867867"/>
              <a:gd name="connsiteY0" fmla="*/ 0 h 5967325"/>
              <a:gd name="connsiteX1" fmla="*/ 750450 w 33867867"/>
              <a:gd name="connsiteY1" fmla="*/ 1115839 h 5967325"/>
              <a:gd name="connsiteX2" fmla="*/ 750450 w 33867867"/>
              <a:gd name="connsiteY2" fmla="*/ 0 h 5967325"/>
              <a:gd name="connsiteX0" fmla="*/ 0 w 33867867"/>
              <a:gd name="connsiteY0" fmla="*/ 2408493 h 5967325"/>
              <a:gd name="connsiteX1" fmla="*/ 33867867 w 33867867"/>
              <a:gd name="connsiteY1" fmla="*/ 5967325 h 5967325"/>
            </a:gdLst>
            <a:ahLst/>
            <a:cxnLst>
              <a:cxn ang="0">
                <a:pos x="connsiteX0" y="connsiteY0"/>
              </a:cxn>
              <a:cxn ang="0">
                <a:pos x="connsiteX1" y="connsiteY1"/>
              </a:cxn>
            </a:cxnLst>
            <a:rect l="l" t="t" r="r" b="b"/>
            <a:pathLst>
              <a:path w="33867867" h="5967325" stroke="0" extrusionOk="0">
                <a:moveTo>
                  <a:pt x="750450" y="0"/>
                </a:moveTo>
                <a:lnTo>
                  <a:pt x="750450" y="1115839"/>
                </a:lnTo>
                <a:lnTo>
                  <a:pt x="750450" y="0"/>
                </a:lnTo>
                <a:close/>
              </a:path>
              <a:path w="33867867" h="5967325" fill="none">
                <a:moveTo>
                  <a:pt x="0" y="2408493"/>
                </a:moveTo>
                <a:cubicBezTo>
                  <a:pt x="1104679" y="2003847"/>
                  <a:pt x="25256393" y="1655144"/>
                  <a:pt x="33867867" y="5967325"/>
                </a:cubicBezTo>
              </a:path>
            </a:pathLst>
          </a:custGeom>
          <a:ln w="22225" cap="rnd">
            <a:solidFill>
              <a:srgbClr val="28285A"/>
            </a:solidFill>
            <a:prstDash val="sysDot"/>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a:endParaRPr>
          </a:p>
        </p:txBody>
      </p:sp>
      <p:sp>
        <p:nvSpPr>
          <p:cNvPr id="334" name="Arc 5"/>
          <p:cNvSpPr/>
          <p:nvPr/>
        </p:nvSpPr>
        <p:spPr>
          <a:xfrm>
            <a:off x="2266670" y="3098486"/>
            <a:ext cx="4649489" cy="1180099"/>
          </a:xfrm>
          <a:custGeom>
            <a:avLst/>
            <a:gdLst>
              <a:gd name="connsiteX0" fmla="*/ 3155799 w 6311598"/>
              <a:gd name="connsiteY0" fmla="*/ 0 h 2231677"/>
              <a:gd name="connsiteX1" fmla="*/ 6311598 w 6311598"/>
              <a:gd name="connsiteY1" fmla="*/ 1115839 h 2231677"/>
              <a:gd name="connsiteX2" fmla="*/ 3155799 w 6311598"/>
              <a:gd name="connsiteY2" fmla="*/ 1115839 h 2231677"/>
              <a:gd name="connsiteX3" fmla="*/ 3155799 w 6311598"/>
              <a:gd name="connsiteY3" fmla="*/ 0 h 2231677"/>
              <a:gd name="connsiteX0" fmla="*/ 3155799 w 6311598"/>
              <a:gd name="connsiteY0" fmla="*/ 0 h 2231677"/>
              <a:gd name="connsiteX1" fmla="*/ 6311598 w 6311598"/>
              <a:gd name="connsiteY1" fmla="*/ 1115839 h 2231677"/>
              <a:gd name="connsiteX0" fmla="*/ 0 w 4636256"/>
              <a:gd name="connsiteY0" fmla="*/ 0 h 2712410"/>
              <a:gd name="connsiteX1" fmla="*/ 3155799 w 4636256"/>
              <a:gd name="connsiteY1" fmla="*/ 1115839 h 2712410"/>
              <a:gd name="connsiteX2" fmla="*/ 0 w 4636256"/>
              <a:gd name="connsiteY2" fmla="*/ 1115839 h 2712410"/>
              <a:gd name="connsiteX3" fmla="*/ 0 w 4636256"/>
              <a:gd name="connsiteY3" fmla="*/ 0 h 2712410"/>
              <a:gd name="connsiteX0" fmla="*/ 0 w 4636256"/>
              <a:gd name="connsiteY0" fmla="*/ 0 h 2712410"/>
              <a:gd name="connsiteX1" fmla="*/ 4636256 w 4636256"/>
              <a:gd name="connsiteY1" fmla="*/ 2712410 h 2712410"/>
              <a:gd name="connsiteX0" fmla="*/ 0 w 4636256"/>
              <a:gd name="connsiteY0" fmla="*/ 0 h 2712410"/>
              <a:gd name="connsiteX1" fmla="*/ 3155799 w 4636256"/>
              <a:gd name="connsiteY1" fmla="*/ 1115839 h 2712410"/>
              <a:gd name="connsiteX2" fmla="*/ 0 w 4636256"/>
              <a:gd name="connsiteY2" fmla="*/ 1115839 h 2712410"/>
              <a:gd name="connsiteX3" fmla="*/ 0 w 4636256"/>
              <a:gd name="connsiteY3" fmla="*/ 0 h 2712410"/>
              <a:gd name="connsiteX0" fmla="*/ 0 w 4636256"/>
              <a:gd name="connsiteY0" fmla="*/ 0 h 2712410"/>
              <a:gd name="connsiteX1" fmla="*/ 4636256 w 4636256"/>
              <a:gd name="connsiteY1" fmla="*/ 2712410 h 2712410"/>
              <a:gd name="connsiteX0" fmla="*/ 261257 w 4897513"/>
              <a:gd name="connsiteY0" fmla="*/ 464457 h 3176867"/>
              <a:gd name="connsiteX1" fmla="*/ 3417056 w 4897513"/>
              <a:gd name="connsiteY1" fmla="*/ 1580296 h 3176867"/>
              <a:gd name="connsiteX2" fmla="*/ 261257 w 4897513"/>
              <a:gd name="connsiteY2" fmla="*/ 1580296 h 3176867"/>
              <a:gd name="connsiteX3" fmla="*/ 261257 w 4897513"/>
              <a:gd name="connsiteY3" fmla="*/ 464457 h 3176867"/>
              <a:gd name="connsiteX0" fmla="*/ 0 w 4897513"/>
              <a:gd name="connsiteY0" fmla="*/ 0 h 3176867"/>
              <a:gd name="connsiteX1" fmla="*/ 4897513 w 4897513"/>
              <a:gd name="connsiteY1" fmla="*/ 3176867 h 3176867"/>
              <a:gd name="connsiteX0" fmla="*/ 261257 w 4897513"/>
              <a:gd name="connsiteY0" fmla="*/ 624791 h 3337201"/>
              <a:gd name="connsiteX1" fmla="*/ 3417056 w 4897513"/>
              <a:gd name="connsiteY1" fmla="*/ 1740630 h 3337201"/>
              <a:gd name="connsiteX2" fmla="*/ 261257 w 4897513"/>
              <a:gd name="connsiteY2" fmla="*/ 1740630 h 3337201"/>
              <a:gd name="connsiteX3" fmla="*/ 261257 w 4897513"/>
              <a:gd name="connsiteY3" fmla="*/ 624791 h 3337201"/>
              <a:gd name="connsiteX0" fmla="*/ 0 w 4897513"/>
              <a:gd name="connsiteY0" fmla="*/ 160334 h 3337201"/>
              <a:gd name="connsiteX1" fmla="*/ 4897513 w 4897513"/>
              <a:gd name="connsiteY1" fmla="*/ 3337201 h 3337201"/>
              <a:gd name="connsiteX0" fmla="*/ 261257 w 4897513"/>
              <a:gd name="connsiteY0" fmla="*/ 545609 h 3258019"/>
              <a:gd name="connsiteX1" fmla="*/ 3417056 w 4897513"/>
              <a:gd name="connsiteY1" fmla="*/ 1661448 h 3258019"/>
              <a:gd name="connsiteX2" fmla="*/ 261257 w 4897513"/>
              <a:gd name="connsiteY2" fmla="*/ 1661448 h 3258019"/>
              <a:gd name="connsiteX3" fmla="*/ 261257 w 4897513"/>
              <a:gd name="connsiteY3" fmla="*/ 545609 h 3258019"/>
              <a:gd name="connsiteX0" fmla="*/ 0 w 4897513"/>
              <a:gd name="connsiteY0" fmla="*/ 81152 h 3258019"/>
              <a:gd name="connsiteX1" fmla="*/ 4897513 w 4897513"/>
              <a:gd name="connsiteY1" fmla="*/ 3258019 h 3258019"/>
              <a:gd name="connsiteX0" fmla="*/ 0 w 4636256"/>
              <a:gd name="connsiteY0" fmla="*/ 0 h 2714171"/>
              <a:gd name="connsiteX1" fmla="*/ 3155799 w 4636256"/>
              <a:gd name="connsiteY1" fmla="*/ 1115839 h 2714171"/>
              <a:gd name="connsiteX2" fmla="*/ 0 w 4636256"/>
              <a:gd name="connsiteY2" fmla="*/ 1115839 h 2714171"/>
              <a:gd name="connsiteX3" fmla="*/ 0 w 4636256"/>
              <a:gd name="connsiteY3" fmla="*/ 0 h 2714171"/>
              <a:gd name="connsiteX0" fmla="*/ 580571 w 4636256"/>
              <a:gd name="connsiteY0" fmla="*/ 2714171 h 2714171"/>
              <a:gd name="connsiteX1" fmla="*/ 4636256 w 4636256"/>
              <a:gd name="connsiteY1" fmla="*/ 2712410 h 2714171"/>
              <a:gd name="connsiteX0" fmla="*/ 0 w 4636256"/>
              <a:gd name="connsiteY0" fmla="*/ 0 h 2714171"/>
              <a:gd name="connsiteX1" fmla="*/ 0 w 4636256"/>
              <a:gd name="connsiteY1" fmla="*/ 1115839 h 2714171"/>
              <a:gd name="connsiteX2" fmla="*/ 0 w 4636256"/>
              <a:gd name="connsiteY2" fmla="*/ 0 h 2714171"/>
              <a:gd name="connsiteX0" fmla="*/ 580571 w 4636256"/>
              <a:gd name="connsiteY0" fmla="*/ 2714171 h 2714171"/>
              <a:gd name="connsiteX1" fmla="*/ 4636256 w 4636256"/>
              <a:gd name="connsiteY1" fmla="*/ 2712410 h 2714171"/>
              <a:gd name="connsiteX0" fmla="*/ 0 w 4636256"/>
              <a:gd name="connsiteY0" fmla="*/ 0 h 2714171"/>
              <a:gd name="connsiteX1" fmla="*/ 0 w 4636256"/>
              <a:gd name="connsiteY1" fmla="*/ 1115839 h 2714171"/>
              <a:gd name="connsiteX2" fmla="*/ 0 w 4636256"/>
              <a:gd name="connsiteY2" fmla="*/ 0 h 2714171"/>
              <a:gd name="connsiteX0" fmla="*/ 580571 w 4636256"/>
              <a:gd name="connsiteY0" fmla="*/ 2714171 h 2714171"/>
              <a:gd name="connsiteX1" fmla="*/ 4636256 w 4636256"/>
              <a:gd name="connsiteY1" fmla="*/ 2712410 h 2714171"/>
              <a:gd name="connsiteX0" fmla="*/ 0 w 4636256"/>
              <a:gd name="connsiteY0" fmla="*/ 0 h 2714171"/>
              <a:gd name="connsiteX1" fmla="*/ 0 w 4636256"/>
              <a:gd name="connsiteY1" fmla="*/ 1115839 h 2714171"/>
              <a:gd name="connsiteX2" fmla="*/ 0 w 4636256"/>
              <a:gd name="connsiteY2" fmla="*/ 0 h 2714171"/>
              <a:gd name="connsiteX0" fmla="*/ 580571 w 4636256"/>
              <a:gd name="connsiteY0" fmla="*/ 2714171 h 2714171"/>
              <a:gd name="connsiteX1" fmla="*/ 4636256 w 4636256"/>
              <a:gd name="connsiteY1" fmla="*/ 2712410 h 2714171"/>
              <a:gd name="connsiteX0" fmla="*/ 0 w 4636256"/>
              <a:gd name="connsiteY0" fmla="*/ 0 h 2712410"/>
              <a:gd name="connsiteX1" fmla="*/ 0 w 4636256"/>
              <a:gd name="connsiteY1" fmla="*/ 1115839 h 2712410"/>
              <a:gd name="connsiteX2" fmla="*/ 0 w 4636256"/>
              <a:gd name="connsiteY2" fmla="*/ 0 h 2712410"/>
              <a:gd name="connsiteX0" fmla="*/ 682171 w 4636256"/>
              <a:gd name="connsiteY0" fmla="*/ 2336799 h 2712410"/>
              <a:gd name="connsiteX1" fmla="*/ 4636256 w 4636256"/>
              <a:gd name="connsiteY1" fmla="*/ 2712410 h 2712410"/>
              <a:gd name="connsiteX0" fmla="*/ 0 w 4636256"/>
              <a:gd name="connsiteY0" fmla="*/ 0 h 2712410"/>
              <a:gd name="connsiteX1" fmla="*/ 0 w 4636256"/>
              <a:gd name="connsiteY1" fmla="*/ 1115839 h 2712410"/>
              <a:gd name="connsiteX2" fmla="*/ 0 w 4636256"/>
              <a:gd name="connsiteY2" fmla="*/ 0 h 2712410"/>
              <a:gd name="connsiteX0" fmla="*/ 682171 w 4636256"/>
              <a:gd name="connsiteY0" fmla="*/ 2336799 h 2712410"/>
              <a:gd name="connsiteX1" fmla="*/ 4636256 w 4636256"/>
              <a:gd name="connsiteY1" fmla="*/ 2712410 h 2712410"/>
              <a:gd name="connsiteX0" fmla="*/ 0 w 5797399"/>
              <a:gd name="connsiteY0" fmla="*/ 0 h 3278467"/>
              <a:gd name="connsiteX1" fmla="*/ 0 w 5797399"/>
              <a:gd name="connsiteY1" fmla="*/ 1115839 h 3278467"/>
              <a:gd name="connsiteX2" fmla="*/ 0 w 5797399"/>
              <a:gd name="connsiteY2" fmla="*/ 0 h 3278467"/>
              <a:gd name="connsiteX0" fmla="*/ 682171 w 5797399"/>
              <a:gd name="connsiteY0" fmla="*/ 2336799 h 3278467"/>
              <a:gd name="connsiteX1" fmla="*/ 5797399 w 5797399"/>
              <a:gd name="connsiteY1" fmla="*/ 3278467 h 3278467"/>
              <a:gd name="connsiteX0" fmla="*/ 0 w 5797399"/>
              <a:gd name="connsiteY0" fmla="*/ 0 h 3278467"/>
              <a:gd name="connsiteX1" fmla="*/ 0 w 5797399"/>
              <a:gd name="connsiteY1" fmla="*/ 1115839 h 3278467"/>
              <a:gd name="connsiteX2" fmla="*/ 0 w 5797399"/>
              <a:gd name="connsiteY2" fmla="*/ 0 h 3278467"/>
              <a:gd name="connsiteX0" fmla="*/ 682171 w 5797399"/>
              <a:gd name="connsiteY0" fmla="*/ 2336799 h 3278467"/>
              <a:gd name="connsiteX1" fmla="*/ 5797399 w 5797399"/>
              <a:gd name="connsiteY1" fmla="*/ 3278467 h 3278467"/>
            </a:gdLst>
            <a:ahLst/>
            <a:cxnLst>
              <a:cxn ang="0">
                <a:pos x="connsiteX0" y="connsiteY0"/>
              </a:cxn>
              <a:cxn ang="0">
                <a:pos x="connsiteX1" y="connsiteY1"/>
              </a:cxn>
            </a:cxnLst>
            <a:rect l="l" t="t" r="r" b="b"/>
            <a:pathLst>
              <a:path w="5797399" h="3278467" stroke="0" extrusionOk="0">
                <a:moveTo>
                  <a:pt x="0" y="0"/>
                </a:moveTo>
                <a:lnTo>
                  <a:pt x="0" y="1115839"/>
                </a:lnTo>
                <a:lnTo>
                  <a:pt x="0" y="0"/>
                </a:lnTo>
                <a:close/>
              </a:path>
              <a:path w="5797399" h="3278467" fill="none">
                <a:moveTo>
                  <a:pt x="682171" y="2336799"/>
                </a:moveTo>
                <a:cubicBezTo>
                  <a:pt x="988156" y="1915885"/>
                  <a:pt x="4157285" y="1254320"/>
                  <a:pt x="5797399" y="3278467"/>
                </a:cubicBezTo>
              </a:path>
            </a:pathLst>
          </a:custGeom>
          <a:ln w="22225" cap="rnd">
            <a:solidFill>
              <a:srgbClr val="28285A"/>
            </a:solidFill>
            <a:prstDash val="sysDot"/>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a:endParaRPr>
          </a:p>
        </p:txBody>
      </p:sp>
      <p:sp>
        <p:nvSpPr>
          <p:cNvPr id="335" name="Arc 5"/>
          <p:cNvSpPr/>
          <p:nvPr/>
        </p:nvSpPr>
        <p:spPr>
          <a:xfrm>
            <a:off x="2974257" y="3343401"/>
            <a:ext cx="4078089" cy="2187816"/>
          </a:xfrm>
          <a:custGeom>
            <a:avLst/>
            <a:gdLst>
              <a:gd name="connsiteX0" fmla="*/ 3155799 w 6311598"/>
              <a:gd name="connsiteY0" fmla="*/ 0 h 2231677"/>
              <a:gd name="connsiteX1" fmla="*/ 6311598 w 6311598"/>
              <a:gd name="connsiteY1" fmla="*/ 1115839 h 2231677"/>
              <a:gd name="connsiteX2" fmla="*/ 3155799 w 6311598"/>
              <a:gd name="connsiteY2" fmla="*/ 1115839 h 2231677"/>
              <a:gd name="connsiteX3" fmla="*/ 3155799 w 6311598"/>
              <a:gd name="connsiteY3" fmla="*/ 0 h 2231677"/>
              <a:gd name="connsiteX0" fmla="*/ 3155799 w 6311598"/>
              <a:gd name="connsiteY0" fmla="*/ 0 h 2231677"/>
              <a:gd name="connsiteX1" fmla="*/ 6311598 w 6311598"/>
              <a:gd name="connsiteY1" fmla="*/ 1115839 h 2231677"/>
              <a:gd name="connsiteX0" fmla="*/ 0 w 4636256"/>
              <a:gd name="connsiteY0" fmla="*/ 0 h 2712410"/>
              <a:gd name="connsiteX1" fmla="*/ 3155799 w 4636256"/>
              <a:gd name="connsiteY1" fmla="*/ 1115839 h 2712410"/>
              <a:gd name="connsiteX2" fmla="*/ 0 w 4636256"/>
              <a:gd name="connsiteY2" fmla="*/ 1115839 h 2712410"/>
              <a:gd name="connsiteX3" fmla="*/ 0 w 4636256"/>
              <a:gd name="connsiteY3" fmla="*/ 0 h 2712410"/>
              <a:gd name="connsiteX0" fmla="*/ 0 w 4636256"/>
              <a:gd name="connsiteY0" fmla="*/ 0 h 2712410"/>
              <a:gd name="connsiteX1" fmla="*/ 4636256 w 4636256"/>
              <a:gd name="connsiteY1" fmla="*/ 2712410 h 2712410"/>
              <a:gd name="connsiteX0" fmla="*/ 0 w 4636256"/>
              <a:gd name="connsiteY0" fmla="*/ 0 h 2712410"/>
              <a:gd name="connsiteX1" fmla="*/ 3155799 w 4636256"/>
              <a:gd name="connsiteY1" fmla="*/ 1115839 h 2712410"/>
              <a:gd name="connsiteX2" fmla="*/ 0 w 4636256"/>
              <a:gd name="connsiteY2" fmla="*/ 1115839 h 2712410"/>
              <a:gd name="connsiteX3" fmla="*/ 0 w 4636256"/>
              <a:gd name="connsiteY3" fmla="*/ 0 h 2712410"/>
              <a:gd name="connsiteX0" fmla="*/ 0 w 4636256"/>
              <a:gd name="connsiteY0" fmla="*/ 0 h 2712410"/>
              <a:gd name="connsiteX1" fmla="*/ 4636256 w 4636256"/>
              <a:gd name="connsiteY1" fmla="*/ 2712410 h 2712410"/>
              <a:gd name="connsiteX0" fmla="*/ 261257 w 4897513"/>
              <a:gd name="connsiteY0" fmla="*/ 464457 h 3176867"/>
              <a:gd name="connsiteX1" fmla="*/ 3417056 w 4897513"/>
              <a:gd name="connsiteY1" fmla="*/ 1580296 h 3176867"/>
              <a:gd name="connsiteX2" fmla="*/ 261257 w 4897513"/>
              <a:gd name="connsiteY2" fmla="*/ 1580296 h 3176867"/>
              <a:gd name="connsiteX3" fmla="*/ 261257 w 4897513"/>
              <a:gd name="connsiteY3" fmla="*/ 464457 h 3176867"/>
              <a:gd name="connsiteX0" fmla="*/ 0 w 4897513"/>
              <a:gd name="connsiteY0" fmla="*/ 0 h 3176867"/>
              <a:gd name="connsiteX1" fmla="*/ 4897513 w 4897513"/>
              <a:gd name="connsiteY1" fmla="*/ 3176867 h 3176867"/>
              <a:gd name="connsiteX0" fmla="*/ 261257 w 4897513"/>
              <a:gd name="connsiteY0" fmla="*/ 624791 h 3337201"/>
              <a:gd name="connsiteX1" fmla="*/ 3417056 w 4897513"/>
              <a:gd name="connsiteY1" fmla="*/ 1740630 h 3337201"/>
              <a:gd name="connsiteX2" fmla="*/ 261257 w 4897513"/>
              <a:gd name="connsiteY2" fmla="*/ 1740630 h 3337201"/>
              <a:gd name="connsiteX3" fmla="*/ 261257 w 4897513"/>
              <a:gd name="connsiteY3" fmla="*/ 624791 h 3337201"/>
              <a:gd name="connsiteX0" fmla="*/ 0 w 4897513"/>
              <a:gd name="connsiteY0" fmla="*/ 160334 h 3337201"/>
              <a:gd name="connsiteX1" fmla="*/ 4897513 w 4897513"/>
              <a:gd name="connsiteY1" fmla="*/ 3337201 h 3337201"/>
              <a:gd name="connsiteX0" fmla="*/ 261257 w 4897513"/>
              <a:gd name="connsiteY0" fmla="*/ 545609 h 3258019"/>
              <a:gd name="connsiteX1" fmla="*/ 3417056 w 4897513"/>
              <a:gd name="connsiteY1" fmla="*/ 1661448 h 3258019"/>
              <a:gd name="connsiteX2" fmla="*/ 261257 w 4897513"/>
              <a:gd name="connsiteY2" fmla="*/ 1661448 h 3258019"/>
              <a:gd name="connsiteX3" fmla="*/ 261257 w 4897513"/>
              <a:gd name="connsiteY3" fmla="*/ 545609 h 3258019"/>
              <a:gd name="connsiteX0" fmla="*/ 0 w 4897513"/>
              <a:gd name="connsiteY0" fmla="*/ 81152 h 3258019"/>
              <a:gd name="connsiteX1" fmla="*/ 4897513 w 4897513"/>
              <a:gd name="connsiteY1" fmla="*/ 3258019 h 3258019"/>
              <a:gd name="connsiteX0" fmla="*/ 0 w 4636256"/>
              <a:gd name="connsiteY0" fmla="*/ 0 h 2714171"/>
              <a:gd name="connsiteX1" fmla="*/ 3155799 w 4636256"/>
              <a:gd name="connsiteY1" fmla="*/ 1115839 h 2714171"/>
              <a:gd name="connsiteX2" fmla="*/ 0 w 4636256"/>
              <a:gd name="connsiteY2" fmla="*/ 1115839 h 2714171"/>
              <a:gd name="connsiteX3" fmla="*/ 0 w 4636256"/>
              <a:gd name="connsiteY3" fmla="*/ 0 h 2714171"/>
              <a:gd name="connsiteX0" fmla="*/ 580571 w 4636256"/>
              <a:gd name="connsiteY0" fmla="*/ 2714171 h 2714171"/>
              <a:gd name="connsiteX1" fmla="*/ 4636256 w 4636256"/>
              <a:gd name="connsiteY1" fmla="*/ 2712410 h 2714171"/>
              <a:gd name="connsiteX0" fmla="*/ 0 w 4636256"/>
              <a:gd name="connsiteY0" fmla="*/ 0 h 2714171"/>
              <a:gd name="connsiteX1" fmla="*/ 0 w 4636256"/>
              <a:gd name="connsiteY1" fmla="*/ 1115839 h 2714171"/>
              <a:gd name="connsiteX2" fmla="*/ 0 w 4636256"/>
              <a:gd name="connsiteY2" fmla="*/ 0 h 2714171"/>
              <a:gd name="connsiteX0" fmla="*/ 580571 w 4636256"/>
              <a:gd name="connsiteY0" fmla="*/ 2714171 h 2714171"/>
              <a:gd name="connsiteX1" fmla="*/ 4636256 w 4636256"/>
              <a:gd name="connsiteY1" fmla="*/ 2712410 h 2714171"/>
              <a:gd name="connsiteX0" fmla="*/ 0 w 4636256"/>
              <a:gd name="connsiteY0" fmla="*/ 0 h 2714171"/>
              <a:gd name="connsiteX1" fmla="*/ 0 w 4636256"/>
              <a:gd name="connsiteY1" fmla="*/ 1115839 h 2714171"/>
              <a:gd name="connsiteX2" fmla="*/ 0 w 4636256"/>
              <a:gd name="connsiteY2" fmla="*/ 0 h 2714171"/>
              <a:gd name="connsiteX0" fmla="*/ 580571 w 4636256"/>
              <a:gd name="connsiteY0" fmla="*/ 2714171 h 2714171"/>
              <a:gd name="connsiteX1" fmla="*/ 4636256 w 4636256"/>
              <a:gd name="connsiteY1" fmla="*/ 2712410 h 2714171"/>
              <a:gd name="connsiteX0" fmla="*/ 0 w 4636256"/>
              <a:gd name="connsiteY0" fmla="*/ 0 h 2714171"/>
              <a:gd name="connsiteX1" fmla="*/ 0 w 4636256"/>
              <a:gd name="connsiteY1" fmla="*/ 1115839 h 2714171"/>
              <a:gd name="connsiteX2" fmla="*/ 0 w 4636256"/>
              <a:gd name="connsiteY2" fmla="*/ 0 h 2714171"/>
              <a:gd name="connsiteX0" fmla="*/ 580571 w 4636256"/>
              <a:gd name="connsiteY0" fmla="*/ 2714171 h 2714171"/>
              <a:gd name="connsiteX1" fmla="*/ 4636256 w 4636256"/>
              <a:gd name="connsiteY1" fmla="*/ 2712410 h 2714171"/>
              <a:gd name="connsiteX0" fmla="*/ 189695 w 4825951"/>
              <a:gd name="connsiteY0" fmla="*/ 0 h 2712410"/>
              <a:gd name="connsiteX1" fmla="*/ 189695 w 4825951"/>
              <a:gd name="connsiteY1" fmla="*/ 1115839 h 2712410"/>
              <a:gd name="connsiteX2" fmla="*/ 189695 w 4825951"/>
              <a:gd name="connsiteY2" fmla="*/ 0 h 2712410"/>
              <a:gd name="connsiteX0" fmla="*/ 1009 w 4825951"/>
              <a:gd name="connsiteY0" fmla="*/ 2554514 h 2712410"/>
              <a:gd name="connsiteX1" fmla="*/ 4825951 w 4825951"/>
              <a:gd name="connsiteY1" fmla="*/ 2712410 h 2712410"/>
              <a:gd name="connsiteX0" fmla="*/ 188686 w 4824942"/>
              <a:gd name="connsiteY0" fmla="*/ 0 h 2712410"/>
              <a:gd name="connsiteX1" fmla="*/ 188686 w 4824942"/>
              <a:gd name="connsiteY1" fmla="*/ 1115839 h 2712410"/>
              <a:gd name="connsiteX2" fmla="*/ 188686 w 4824942"/>
              <a:gd name="connsiteY2" fmla="*/ 0 h 2712410"/>
              <a:gd name="connsiteX0" fmla="*/ 0 w 4824942"/>
              <a:gd name="connsiteY0" fmla="*/ 2554514 h 2712410"/>
              <a:gd name="connsiteX1" fmla="*/ 4824942 w 4824942"/>
              <a:gd name="connsiteY1" fmla="*/ 2712410 h 2712410"/>
              <a:gd name="connsiteX0" fmla="*/ 188686 w 9150199"/>
              <a:gd name="connsiteY0" fmla="*/ 0 h 2930124"/>
              <a:gd name="connsiteX1" fmla="*/ 188686 w 9150199"/>
              <a:gd name="connsiteY1" fmla="*/ 1115839 h 2930124"/>
              <a:gd name="connsiteX2" fmla="*/ 188686 w 9150199"/>
              <a:gd name="connsiteY2" fmla="*/ 0 h 2930124"/>
              <a:gd name="connsiteX0" fmla="*/ 0 w 9150199"/>
              <a:gd name="connsiteY0" fmla="*/ 2554514 h 2930124"/>
              <a:gd name="connsiteX1" fmla="*/ 9150199 w 9150199"/>
              <a:gd name="connsiteY1" fmla="*/ 2930124 h 2930124"/>
              <a:gd name="connsiteX0" fmla="*/ 188686 w 9150199"/>
              <a:gd name="connsiteY0" fmla="*/ 0 h 2930124"/>
              <a:gd name="connsiteX1" fmla="*/ 188686 w 9150199"/>
              <a:gd name="connsiteY1" fmla="*/ 1115839 h 2930124"/>
              <a:gd name="connsiteX2" fmla="*/ 188686 w 9150199"/>
              <a:gd name="connsiteY2" fmla="*/ 0 h 2930124"/>
              <a:gd name="connsiteX0" fmla="*/ 0 w 9150199"/>
              <a:gd name="connsiteY0" fmla="*/ 2554514 h 2930124"/>
              <a:gd name="connsiteX1" fmla="*/ 9150199 w 9150199"/>
              <a:gd name="connsiteY1" fmla="*/ 2930124 h 2930124"/>
              <a:gd name="connsiteX0" fmla="*/ 750450 w 9711963"/>
              <a:gd name="connsiteY0" fmla="*/ 0 h 2930124"/>
              <a:gd name="connsiteX1" fmla="*/ 750450 w 9711963"/>
              <a:gd name="connsiteY1" fmla="*/ 1115839 h 2930124"/>
              <a:gd name="connsiteX2" fmla="*/ 750450 w 9711963"/>
              <a:gd name="connsiteY2" fmla="*/ 0 h 2930124"/>
              <a:gd name="connsiteX0" fmla="*/ 0 w 9711963"/>
              <a:gd name="connsiteY0" fmla="*/ 2408493 h 2930124"/>
              <a:gd name="connsiteX1" fmla="*/ 9711963 w 9711963"/>
              <a:gd name="connsiteY1" fmla="*/ 2930124 h 2930124"/>
              <a:gd name="connsiteX0" fmla="*/ 750450 w 9711963"/>
              <a:gd name="connsiteY0" fmla="*/ 0 h 2930124"/>
              <a:gd name="connsiteX1" fmla="*/ 750450 w 9711963"/>
              <a:gd name="connsiteY1" fmla="*/ 1115839 h 2930124"/>
              <a:gd name="connsiteX2" fmla="*/ 750450 w 9711963"/>
              <a:gd name="connsiteY2" fmla="*/ 0 h 2930124"/>
              <a:gd name="connsiteX0" fmla="*/ 0 w 9711963"/>
              <a:gd name="connsiteY0" fmla="*/ 2408493 h 2930124"/>
              <a:gd name="connsiteX1" fmla="*/ 9711963 w 9711963"/>
              <a:gd name="connsiteY1" fmla="*/ 2930124 h 2930124"/>
              <a:gd name="connsiteX0" fmla="*/ 750450 w 9711963"/>
              <a:gd name="connsiteY0" fmla="*/ 0 h 2930124"/>
              <a:gd name="connsiteX1" fmla="*/ 750450 w 9711963"/>
              <a:gd name="connsiteY1" fmla="*/ 1115839 h 2930124"/>
              <a:gd name="connsiteX2" fmla="*/ 750450 w 9711963"/>
              <a:gd name="connsiteY2" fmla="*/ 0 h 2930124"/>
              <a:gd name="connsiteX0" fmla="*/ 0 w 9711963"/>
              <a:gd name="connsiteY0" fmla="*/ 2408493 h 2930124"/>
              <a:gd name="connsiteX1" fmla="*/ 9711963 w 9711963"/>
              <a:gd name="connsiteY1" fmla="*/ 2930124 h 2930124"/>
              <a:gd name="connsiteX0" fmla="*/ 750450 w 43558320"/>
              <a:gd name="connsiteY0" fmla="*/ 0 h 2900921"/>
              <a:gd name="connsiteX1" fmla="*/ 750450 w 43558320"/>
              <a:gd name="connsiteY1" fmla="*/ 1115839 h 2900921"/>
              <a:gd name="connsiteX2" fmla="*/ 750450 w 43558320"/>
              <a:gd name="connsiteY2" fmla="*/ 0 h 2900921"/>
              <a:gd name="connsiteX0" fmla="*/ 0 w 43558320"/>
              <a:gd name="connsiteY0" fmla="*/ 2408493 h 2900921"/>
              <a:gd name="connsiteX1" fmla="*/ 43558320 w 43558320"/>
              <a:gd name="connsiteY1" fmla="*/ 2900921 h 2900921"/>
              <a:gd name="connsiteX0" fmla="*/ 750450 w 43558320"/>
              <a:gd name="connsiteY0" fmla="*/ 0 h 2900921"/>
              <a:gd name="connsiteX1" fmla="*/ 750450 w 43558320"/>
              <a:gd name="connsiteY1" fmla="*/ 1115839 h 2900921"/>
              <a:gd name="connsiteX2" fmla="*/ 750450 w 43558320"/>
              <a:gd name="connsiteY2" fmla="*/ 0 h 2900921"/>
              <a:gd name="connsiteX0" fmla="*/ 0 w 43558320"/>
              <a:gd name="connsiteY0" fmla="*/ 2408493 h 2900921"/>
              <a:gd name="connsiteX1" fmla="*/ 43558320 w 43558320"/>
              <a:gd name="connsiteY1" fmla="*/ 2900921 h 2900921"/>
              <a:gd name="connsiteX0" fmla="*/ 750450 w 33867867"/>
              <a:gd name="connsiteY0" fmla="*/ 0 h 5967325"/>
              <a:gd name="connsiteX1" fmla="*/ 750450 w 33867867"/>
              <a:gd name="connsiteY1" fmla="*/ 1115839 h 5967325"/>
              <a:gd name="connsiteX2" fmla="*/ 750450 w 33867867"/>
              <a:gd name="connsiteY2" fmla="*/ 0 h 5967325"/>
              <a:gd name="connsiteX0" fmla="*/ 0 w 33867867"/>
              <a:gd name="connsiteY0" fmla="*/ 2408493 h 5967325"/>
              <a:gd name="connsiteX1" fmla="*/ 33867867 w 33867867"/>
              <a:gd name="connsiteY1" fmla="*/ 5967325 h 5967325"/>
              <a:gd name="connsiteX0" fmla="*/ 750450 w 33867867"/>
              <a:gd name="connsiteY0" fmla="*/ 0 h 5967325"/>
              <a:gd name="connsiteX1" fmla="*/ 750450 w 33867867"/>
              <a:gd name="connsiteY1" fmla="*/ 1115839 h 5967325"/>
              <a:gd name="connsiteX2" fmla="*/ 750450 w 33867867"/>
              <a:gd name="connsiteY2" fmla="*/ 0 h 5967325"/>
              <a:gd name="connsiteX0" fmla="*/ 0 w 33867867"/>
              <a:gd name="connsiteY0" fmla="*/ 2408493 h 5967325"/>
              <a:gd name="connsiteX1" fmla="*/ 33867867 w 33867867"/>
              <a:gd name="connsiteY1" fmla="*/ 5967325 h 5967325"/>
              <a:gd name="connsiteX0" fmla="*/ 750450 w 33867867"/>
              <a:gd name="connsiteY0" fmla="*/ 0 h 5967325"/>
              <a:gd name="connsiteX1" fmla="*/ 750450 w 33867867"/>
              <a:gd name="connsiteY1" fmla="*/ 1115839 h 5967325"/>
              <a:gd name="connsiteX2" fmla="*/ 750450 w 33867867"/>
              <a:gd name="connsiteY2" fmla="*/ 0 h 5967325"/>
              <a:gd name="connsiteX0" fmla="*/ 0 w 33867867"/>
              <a:gd name="connsiteY0" fmla="*/ 2408493 h 5967325"/>
              <a:gd name="connsiteX1" fmla="*/ 33867867 w 33867867"/>
              <a:gd name="connsiteY1" fmla="*/ 5967325 h 5967325"/>
              <a:gd name="connsiteX0" fmla="*/ 750450 w 33867867"/>
              <a:gd name="connsiteY0" fmla="*/ 0 h 5967325"/>
              <a:gd name="connsiteX1" fmla="*/ 750450 w 33867867"/>
              <a:gd name="connsiteY1" fmla="*/ 1115839 h 5967325"/>
              <a:gd name="connsiteX2" fmla="*/ 750450 w 33867867"/>
              <a:gd name="connsiteY2" fmla="*/ 0 h 5967325"/>
              <a:gd name="connsiteX0" fmla="*/ 0 w 33867867"/>
              <a:gd name="connsiteY0" fmla="*/ 2408493 h 5967325"/>
              <a:gd name="connsiteX1" fmla="*/ 33867867 w 33867867"/>
              <a:gd name="connsiteY1" fmla="*/ 5967325 h 5967325"/>
              <a:gd name="connsiteX0" fmla="*/ 7632074 w 40749491"/>
              <a:gd name="connsiteY0" fmla="*/ 0 h 5967325"/>
              <a:gd name="connsiteX1" fmla="*/ 7632074 w 40749491"/>
              <a:gd name="connsiteY1" fmla="*/ 1115839 h 5967325"/>
              <a:gd name="connsiteX2" fmla="*/ 7632074 w 40749491"/>
              <a:gd name="connsiteY2" fmla="*/ 0 h 5967325"/>
              <a:gd name="connsiteX0" fmla="*/ 0 w 40749491"/>
              <a:gd name="connsiteY0" fmla="*/ 142763 h 5967325"/>
              <a:gd name="connsiteX1" fmla="*/ 40749491 w 40749491"/>
              <a:gd name="connsiteY1" fmla="*/ 5967325 h 5967325"/>
              <a:gd name="connsiteX0" fmla="*/ 7632074 w 40749491"/>
              <a:gd name="connsiteY0" fmla="*/ 0 h 5967325"/>
              <a:gd name="connsiteX1" fmla="*/ 7632074 w 40749491"/>
              <a:gd name="connsiteY1" fmla="*/ 1115839 h 5967325"/>
              <a:gd name="connsiteX2" fmla="*/ 7632074 w 40749491"/>
              <a:gd name="connsiteY2" fmla="*/ 0 h 5967325"/>
              <a:gd name="connsiteX0" fmla="*/ 0 w 40749491"/>
              <a:gd name="connsiteY0" fmla="*/ 142763 h 5967325"/>
              <a:gd name="connsiteX1" fmla="*/ 40749491 w 40749491"/>
              <a:gd name="connsiteY1" fmla="*/ 5967325 h 5967325"/>
            </a:gdLst>
            <a:ahLst/>
            <a:cxnLst>
              <a:cxn ang="0">
                <a:pos x="connsiteX0" y="connsiteY0"/>
              </a:cxn>
              <a:cxn ang="0">
                <a:pos x="connsiteX1" y="connsiteY1"/>
              </a:cxn>
            </a:cxnLst>
            <a:rect l="l" t="t" r="r" b="b"/>
            <a:pathLst>
              <a:path w="40749491" h="5967325" stroke="0" extrusionOk="0">
                <a:moveTo>
                  <a:pt x="7632074" y="0"/>
                </a:moveTo>
                <a:lnTo>
                  <a:pt x="7632074" y="1115839"/>
                </a:lnTo>
                <a:lnTo>
                  <a:pt x="7632074" y="0"/>
                </a:lnTo>
                <a:close/>
              </a:path>
              <a:path w="40749491" h="5967325" fill="none">
                <a:moveTo>
                  <a:pt x="0" y="142763"/>
                </a:moveTo>
                <a:cubicBezTo>
                  <a:pt x="14896839" y="-180715"/>
                  <a:pt x="32138017" y="1655144"/>
                  <a:pt x="40749491" y="5967325"/>
                </a:cubicBezTo>
              </a:path>
            </a:pathLst>
          </a:custGeom>
          <a:ln w="22225" cap="rnd">
            <a:solidFill>
              <a:srgbClr val="28285A"/>
            </a:solidFill>
            <a:prstDash val="sysDot"/>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a:endParaRPr>
          </a:p>
        </p:txBody>
      </p:sp>
      <p:sp>
        <p:nvSpPr>
          <p:cNvPr id="336" name="Arc 5"/>
          <p:cNvSpPr/>
          <p:nvPr/>
        </p:nvSpPr>
        <p:spPr>
          <a:xfrm>
            <a:off x="2021204" y="1619616"/>
            <a:ext cx="5670704" cy="2577033"/>
          </a:xfrm>
          <a:custGeom>
            <a:avLst/>
            <a:gdLst>
              <a:gd name="connsiteX0" fmla="*/ 3155799 w 6311598"/>
              <a:gd name="connsiteY0" fmla="*/ 0 h 2231677"/>
              <a:gd name="connsiteX1" fmla="*/ 6311598 w 6311598"/>
              <a:gd name="connsiteY1" fmla="*/ 1115839 h 2231677"/>
              <a:gd name="connsiteX2" fmla="*/ 3155799 w 6311598"/>
              <a:gd name="connsiteY2" fmla="*/ 1115839 h 2231677"/>
              <a:gd name="connsiteX3" fmla="*/ 3155799 w 6311598"/>
              <a:gd name="connsiteY3" fmla="*/ 0 h 2231677"/>
              <a:gd name="connsiteX0" fmla="*/ 3155799 w 6311598"/>
              <a:gd name="connsiteY0" fmla="*/ 0 h 2231677"/>
              <a:gd name="connsiteX1" fmla="*/ 6311598 w 6311598"/>
              <a:gd name="connsiteY1" fmla="*/ 1115839 h 2231677"/>
              <a:gd name="connsiteX0" fmla="*/ 0 w 4636256"/>
              <a:gd name="connsiteY0" fmla="*/ 0 h 2712410"/>
              <a:gd name="connsiteX1" fmla="*/ 3155799 w 4636256"/>
              <a:gd name="connsiteY1" fmla="*/ 1115839 h 2712410"/>
              <a:gd name="connsiteX2" fmla="*/ 0 w 4636256"/>
              <a:gd name="connsiteY2" fmla="*/ 1115839 h 2712410"/>
              <a:gd name="connsiteX3" fmla="*/ 0 w 4636256"/>
              <a:gd name="connsiteY3" fmla="*/ 0 h 2712410"/>
              <a:gd name="connsiteX0" fmla="*/ 0 w 4636256"/>
              <a:gd name="connsiteY0" fmla="*/ 0 h 2712410"/>
              <a:gd name="connsiteX1" fmla="*/ 4636256 w 4636256"/>
              <a:gd name="connsiteY1" fmla="*/ 2712410 h 2712410"/>
              <a:gd name="connsiteX0" fmla="*/ 0 w 4636256"/>
              <a:gd name="connsiteY0" fmla="*/ 0 h 2712410"/>
              <a:gd name="connsiteX1" fmla="*/ 3155799 w 4636256"/>
              <a:gd name="connsiteY1" fmla="*/ 1115839 h 2712410"/>
              <a:gd name="connsiteX2" fmla="*/ 0 w 4636256"/>
              <a:gd name="connsiteY2" fmla="*/ 1115839 h 2712410"/>
              <a:gd name="connsiteX3" fmla="*/ 0 w 4636256"/>
              <a:gd name="connsiteY3" fmla="*/ 0 h 2712410"/>
              <a:gd name="connsiteX0" fmla="*/ 0 w 4636256"/>
              <a:gd name="connsiteY0" fmla="*/ 0 h 2712410"/>
              <a:gd name="connsiteX1" fmla="*/ 4636256 w 4636256"/>
              <a:gd name="connsiteY1" fmla="*/ 2712410 h 2712410"/>
              <a:gd name="connsiteX0" fmla="*/ 261257 w 4897513"/>
              <a:gd name="connsiteY0" fmla="*/ 464457 h 3176867"/>
              <a:gd name="connsiteX1" fmla="*/ 3417056 w 4897513"/>
              <a:gd name="connsiteY1" fmla="*/ 1580296 h 3176867"/>
              <a:gd name="connsiteX2" fmla="*/ 261257 w 4897513"/>
              <a:gd name="connsiteY2" fmla="*/ 1580296 h 3176867"/>
              <a:gd name="connsiteX3" fmla="*/ 261257 w 4897513"/>
              <a:gd name="connsiteY3" fmla="*/ 464457 h 3176867"/>
              <a:gd name="connsiteX0" fmla="*/ 0 w 4897513"/>
              <a:gd name="connsiteY0" fmla="*/ 0 h 3176867"/>
              <a:gd name="connsiteX1" fmla="*/ 4897513 w 4897513"/>
              <a:gd name="connsiteY1" fmla="*/ 3176867 h 3176867"/>
              <a:gd name="connsiteX0" fmla="*/ 261257 w 4897513"/>
              <a:gd name="connsiteY0" fmla="*/ 624791 h 3337201"/>
              <a:gd name="connsiteX1" fmla="*/ 3417056 w 4897513"/>
              <a:gd name="connsiteY1" fmla="*/ 1740630 h 3337201"/>
              <a:gd name="connsiteX2" fmla="*/ 261257 w 4897513"/>
              <a:gd name="connsiteY2" fmla="*/ 1740630 h 3337201"/>
              <a:gd name="connsiteX3" fmla="*/ 261257 w 4897513"/>
              <a:gd name="connsiteY3" fmla="*/ 624791 h 3337201"/>
              <a:gd name="connsiteX0" fmla="*/ 0 w 4897513"/>
              <a:gd name="connsiteY0" fmla="*/ 160334 h 3337201"/>
              <a:gd name="connsiteX1" fmla="*/ 4897513 w 4897513"/>
              <a:gd name="connsiteY1" fmla="*/ 3337201 h 3337201"/>
              <a:gd name="connsiteX0" fmla="*/ 261257 w 4897513"/>
              <a:gd name="connsiteY0" fmla="*/ 545609 h 3258019"/>
              <a:gd name="connsiteX1" fmla="*/ 3417056 w 4897513"/>
              <a:gd name="connsiteY1" fmla="*/ 1661448 h 3258019"/>
              <a:gd name="connsiteX2" fmla="*/ 261257 w 4897513"/>
              <a:gd name="connsiteY2" fmla="*/ 1661448 h 3258019"/>
              <a:gd name="connsiteX3" fmla="*/ 261257 w 4897513"/>
              <a:gd name="connsiteY3" fmla="*/ 545609 h 3258019"/>
              <a:gd name="connsiteX0" fmla="*/ 0 w 4897513"/>
              <a:gd name="connsiteY0" fmla="*/ 81152 h 3258019"/>
              <a:gd name="connsiteX1" fmla="*/ 4897513 w 4897513"/>
              <a:gd name="connsiteY1" fmla="*/ 3258019 h 3258019"/>
              <a:gd name="connsiteX0" fmla="*/ 0 w 4636256"/>
              <a:gd name="connsiteY0" fmla="*/ 0 h 2714171"/>
              <a:gd name="connsiteX1" fmla="*/ 3155799 w 4636256"/>
              <a:gd name="connsiteY1" fmla="*/ 1115839 h 2714171"/>
              <a:gd name="connsiteX2" fmla="*/ 0 w 4636256"/>
              <a:gd name="connsiteY2" fmla="*/ 1115839 h 2714171"/>
              <a:gd name="connsiteX3" fmla="*/ 0 w 4636256"/>
              <a:gd name="connsiteY3" fmla="*/ 0 h 2714171"/>
              <a:gd name="connsiteX0" fmla="*/ 580571 w 4636256"/>
              <a:gd name="connsiteY0" fmla="*/ 2714171 h 2714171"/>
              <a:gd name="connsiteX1" fmla="*/ 4636256 w 4636256"/>
              <a:gd name="connsiteY1" fmla="*/ 2712410 h 2714171"/>
              <a:gd name="connsiteX0" fmla="*/ 0 w 4636256"/>
              <a:gd name="connsiteY0" fmla="*/ 0 h 2714171"/>
              <a:gd name="connsiteX1" fmla="*/ 0 w 4636256"/>
              <a:gd name="connsiteY1" fmla="*/ 1115839 h 2714171"/>
              <a:gd name="connsiteX2" fmla="*/ 0 w 4636256"/>
              <a:gd name="connsiteY2" fmla="*/ 0 h 2714171"/>
              <a:gd name="connsiteX0" fmla="*/ 580571 w 4636256"/>
              <a:gd name="connsiteY0" fmla="*/ 2714171 h 2714171"/>
              <a:gd name="connsiteX1" fmla="*/ 4636256 w 4636256"/>
              <a:gd name="connsiteY1" fmla="*/ 2712410 h 2714171"/>
              <a:gd name="connsiteX0" fmla="*/ 0 w 4636256"/>
              <a:gd name="connsiteY0" fmla="*/ 0 h 2714171"/>
              <a:gd name="connsiteX1" fmla="*/ 0 w 4636256"/>
              <a:gd name="connsiteY1" fmla="*/ 1115839 h 2714171"/>
              <a:gd name="connsiteX2" fmla="*/ 0 w 4636256"/>
              <a:gd name="connsiteY2" fmla="*/ 0 h 2714171"/>
              <a:gd name="connsiteX0" fmla="*/ 580571 w 4636256"/>
              <a:gd name="connsiteY0" fmla="*/ 2714171 h 2714171"/>
              <a:gd name="connsiteX1" fmla="*/ 4636256 w 4636256"/>
              <a:gd name="connsiteY1" fmla="*/ 2712410 h 2714171"/>
              <a:gd name="connsiteX0" fmla="*/ 0 w 4636256"/>
              <a:gd name="connsiteY0" fmla="*/ 0 h 2714171"/>
              <a:gd name="connsiteX1" fmla="*/ 0 w 4636256"/>
              <a:gd name="connsiteY1" fmla="*/ 1115839 h 2714171"/>
              <a:gd name="connsiteX2" fmla="*/ 0 w 4636256"/>
              <a:gd name="connsiteY2" fmla="*/ 0 h 2714171"/>
              <a:gd name="connsiteX0" fmla="*/ 580571 w 4636256"/>
              <a:gd name="connsiteY0" fmla="*/ 2714171 h 2714171"/>
              <a:gd name="connsiteX1" fmla="*/ 4636256 w 4636256"/>
              <a:gd name="connsiteY1" fmla="*/ 2712410 h 2714171"/>
              <a:gd name="connsiteX0" fmla="*/ 0 w 4636256"/>
              <a:gd name="connsiteY0" fmla="*/ 0 h 2712410"/>
              <a:gd name="connsiteX1" fmla="*/ 0 w 4636256"/>
              <a:gd name="connsiteY1" fmla="*/ 1115839 h 2712410"/>
              <a:gd name="connsiteX2" fmla="*/ 0 w 4636256"/>
              <a:gd name="connsiteY2" fmla="*/ 0 h 2712410"/>
              <a:gd name="connsiteX0" fmla="*/ 682171 w 4636256"/>
              <a:gd name="connsiteY0" fmla="*/ 2336799 h 2712410"/>
              <a:gd name="connsiteX1" fmla="*/ 4636256 w 4636256"/>
              <a:gd name="connsiteY1" fmla="*/ 2712410 h 2712410"/>
              <a:gd name="connsiteX0" fmla="*/ 0 w 4636256"/>
              <a:gd name="connsiteY0" fmla="*/ 0 h 2712410"/>
              <a:gd name="connsiteX1" fmla="*/ 0 w 4636256"/>
              <a:gd name="connsiteY1" fmla="*/ 1115839 h 2712410"/>
              <a:gd name="connsiteX2" fmla="*/ 0 w 4636256"/>
              <a:gd name="connsiteY2" fmla="*/ 0 h 2712410"/>
              <a:gd name="connsiteX0" fmla="*/ 682171 w 4636256"/>
              <a:gd name="connsiteY0" fmla="*/ 2336799 h 2712410"/>
              <a:gd name="connsiteX1" fmla="*/ 4636256 w 4636256"/>
              <a:gd name="connsiteY1" fmla="*/ 2712410 h 2712410"/>
              <a:gd name="connsiteX0" fmla="*/ 304419 w 4940675"/>
              <a:gd name="connsiteY0" fmla="*/ 0 h 2712410"/>
              <a:gd name="connsiteX1" fmla="*/ 304419 w 4940675"/>
              <a:gd name="connsiteY1" fmla="*/ 1115839 h 2712410"/>
              <a:gd name="connsiteX2" fmla="*/ 304419 w 4940675"/>
              <a:gd name="connsiteY2" fmla="*/ 0 h 2712410"/>
              <a:gd name="connsiteX0" fmla="*/ 0 w 4940675"/>
              <a:gd name="connsiteY0" fmla="*/ 2224504 h 2712410"/>
              <a:gd name="connsiteX1" fmla="*/ 4940675 w 4940675"/>
              <a:gd name="connsiteY1" fmla="*/ 2712410 h 2712410"/>
              <a:gd name="connsiteX0" fmla="*/ 304419 w 4940675"/>
              <a:gd name="connsiteY0" fmla="*/ 0 h 2712410"/>
              <a:gd name="connsiteX1" fmla="*/ 304419 w 4940675"/>
              <a:gd name="connsiteY1" fmla="*/ 1115839 h 2712410"/>
              <a:gd name="connsiteX2" fmla="*/ 304419 w 4940675"/>
              <a:gd name="connsiteY2" fmla="*/ 0 h 2712410"/>
              <a:gd name="connsiteX0" fmla="*/ 0 w 4940675"/>
              <a:gd name="connsiteY0" fmla="*/ 2224504 h 2712410"/>
              <a:gd name="connsiteX1" fmla="*/ 4940675 w 4940675"/>
              <a:gd name="connsiteY1" fmla="*/ 2712410 h 2712410"/>
              <a:gd name="connsiteX0" fmla="*/ 878351 w 5514607"/>
              <a:gd name="connsiteY0" fmla="*/ 0 h 2712410"/>
              <a:gd name="connsiteX1" fmla="*/ 878351 w 5514607"/>
              <a:gd name="connsiteY1" fmla="*/ 1115839 h 2712410"/>
              <a:gd name="connsiteX2" fmla="*/ 878351 w 5514607"/>
              <a:gd name="connsiteY2" fmla="*/ 0 h 2712410"/>
              <a:gd name="connsiteX0" fmla="*/ 0 w 5514607"/>
              <a:gd name="connsiteY0" fmla="*/ 1932674 h 2712410"/>
              <a:gd name="connsiteX1" fmla="*/ 5514607 w 5514607"/>
              <a:gd name="connsiteY1" fmla="*/ 2712410 h 2712410"/>
              <a:gd name="connsiteX0" fmla="*/ 878351 w 5514607"/>
              <a:gd name="connsiteY0" fmla="*/ 0 h 2712410"/>
              <a:gd name="connsiteX1" fmla="*/ 878351 w 5514607"/>
              <a:gd name="connsiteY1" fmla="*/ 1115839 h 2712410"/>
              <a:gd name="connsiteX2" fmla="*/ 878351 w 5514607"/>
              <a:gd name="connsiteY2" fmla="*/ 0 h 2712410"/>
              <a:gd name="connsiteX0" fmla="*/ 0 w 5514607"/>
              <a:gd name="connsiteY0" fmla="*/ 1932674 h 2712410"/>
              <a:gd name="connsiteX1" fmla="*/ 5514607 w 5514607"/>
              <a:gd name="connsiteY1" fmla="*/ 2712410 h 2712410"/>
              <a:gd name="connsiteX0" fmla="*/ 878351 w 5514607"/>
              <a:gd name="connsiteY0" fmla="*/ 0 h 2712410"/>
              <a:gd name="connsiteX1" fmla="*/ 878351 w 5514607"/>
              <a:gd name="connsiteY1" fmla="*/ 1115839 h 2712410"/>
              <a:gd name="connsiteX2" fmla="*/ 878351 w 5514607"/>
              <a:gd name="connsiteY2" fmla="*/ 0 h 2712410"/>
              <a:gd name="connsiteX0" fmla="*/ 0 w 5514607"/>
              <a:gd name="connsiteY0" fmla="*/ 1932674 h 2712410"/>
              <a:gd name="connsiteX1" fmla="*/ 5514607 w 5514607"/>
              <a:gd name="connsiteY1" fmla="*/ 2712410 h 2712410"/>
            </a:gdLst>
            <a:ahLst/>
            <a:cxnLst>
              <a:cxn ang="0">
                <a:pos x="connsiteX0" y="connsiteY0"/>
              </a:cxn>
              <a:cxn ang="0">
                <a:pos x="connsiteX1" y="connsiteY1"/>
              </a:cxn>
            </a:cxnLst>
            <a:rect l="l" t="t" r="r" b="b"/>
            <a:pathLst>
              <a:path w="5514607" h="2712410" stroke="0" extrusionOk="0">
                <a:moveTo>
                  <a:pt x="878351" y="0"/>
                </a:moveTo>
                <a:lnTo>
                  <a:pt x="878351" y="1115839"/>
                </a:lnTo>
                <a:lnTo>
                  <a:pt x="878351" y="0"/>
                </a:lnTo>
                <a:close/>
              </a:path>
              <a:path w="5514607" h="2712410" fill="none">
                <a:moveTo>
                  <a:pt x="0" y="1932674"/>
                </a:moveTo>
                <a:cubicBezTo>
                  <a:pt x="1225078" y="1147228"/>
                  <a:pt x="4353464" y="1254320"/>
                  <a:pt x="5514607" y="2712410"/>
                </a:cubicBezTo>
              </a:path>
            </a:pathLst>
          </a:custGeom>
          <a:ln w="22225" cap="rnd">
            <a:solidFill>
              <a:srgbClr val="28285A"/>
            </a:solidFill>
            <a:prstDash val="sysDot"/>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a:endParaRPr>
          </a:p>
        </p:txBody>
      </p:sp>
      <p:sp>
        <p:nvSpPr>
          <p:cNvPr id="337" name="Arc 5"/>
          <p:cNvSpPr/>
          <p:nvPr/>
        </p:nvSpPr>
        <p:spPr>
          <a:xfrm>
            <a:off x="1857666" y="2315390"/>
            <a:ext cx="2398226" cy="3227925"/>
          </a:xfrm>
          <a:custGeom>
            <a:avLst/>
            <a:gdLst>
              <a:gd name="connsiteX0" fmla="*/ 3155799 w 6311598"/>
              <a:gd name="connsiteY0" fmla="*/ 0 h 2231677"/>
              <a:gd name="connsiteX1" fmla="*/ 6311598 w 6311598"/>
              <a:gd name="connsiteY1" fmla="*/ 1115839 h 2231677"/>
              <a:gd name="connsiteX2" fmla="*/ 3155799 w 6311598"/>
              <a:gd name="connsiteY2" fmla="*/ 1115839 h 2231677"/>
              <a:gd name="connsiteX3" fmla="*/ 3155799 w 6311598"/>
              <a:gd name="connsiteY3" fmla="*/ 0 h 2231677"/>
              <a:gd name="connsiteX0" fmla="*/ 3155799 w 6311598"/>
              <a:gd name="connsiteY0" fmla="*/ 0 h 2231677"/>
              <a:gd name="connsiteX1" fmla="*/ 6311598 w 6311598"/>
              <a:gd name="connsiteY1" fmla="*/ 1115839 h 2231677"/>
              <a:gd name="connsiteX0" fmla="*/ 0 w 4636256"/>
              <a:gd name="connsiteY0" fmla="*/ 0 h 2712410"/>
              <a:gd name="connsiteX1" fmla="*/ 3155799 w 4636256"/>
              <a:gd name="connsiteY1" fmla="*/ 1115839 h 2712410"/>
              <a:gd name="connsiteX2" fmla="*/ 0 w 4636256"/>
              <a:gd name="connsiteY2" fmla="*/ 1115839 h 2712410"/>
              <a:gd name="connsiteX3" fmla="*/ 0 w 4636256"/>
              <a:gd name="connsiteY3" fmla="*/ 0 h 2712410"/>
              <a:gd name="connsiteX0" fmla="*/ 0 w 4636256"/>
              <a:gd name="connsiteY0" fmla="*/ 0 h 2712410"/>
              <a:gd name="connsiteX1" fmla="*/ 4636256 w 4636256"/>
              <a:gd name="connsiteY1" fmla="*/ 2712410 h 2712410"/>
              <a:gd name="connsiteX0" fmla="*/ 0 w 4636256"/>
              <a:gd name="connsiteY0" fmla="*/ 0 h 2712410"/>
              <a:gd name="connsiteX1" fmla="*/ 3155799 w 4636256"/>
              <a:gd name="connsiteY1" fmla="*/ 1115839 h 2712410"/>
              <a:gd name="connsiteX2" fmla="*/ 0 w 4636256"/>
              <a:gd name="connsiteY2" fmla="*/ 1115839 h 2712410"/>
              <a:gd name="connsiteX3" fmla="*/ 0 w 4636256"/>
              <a:gd name="connsiteY3" fmla="*/ 0 h 2712410"/>
              <a:gd name="connsiteX0" fmla="*/ 0 w 4636256"/>
              <a:gd name="connsiteY0" fmla="*/ 0 h 2712410"/>
              <a:gd name="connsiteX1" fmla="*/ 4636256 w 4636256"/>
              <a:gd name="connsiteY1" fmla="*/ 2712410 h 2712410"/>
              <a:gd name="connsiteX0" fmla="*/ 261257 w 4897513"/>
              <a:gd name="connsiteY0" fmla="*/ 464457 h 3176867"/>
              <a:gd name="connsiteX1" fmla="*/ 3417056 w 4897513"/>
              <a:gd name="connsiteY1" fmla="*/ 1580296 h 3176867"/>
              <a:gd name="connsiteX2" fmla="*/ 261257 w 4897513"/>
              <a:gd name="connsiteY2" fmla="*/ 1580296 h 3176867"/>
              <a:gd name="connsiteX3" fmla="*/ 261257 w 4897513"/>
              <a:gd name="connsiteY3" fmla="*/ 464457 h 3176867"/>
              <a:gd name="connsiteX0" fmla="*/ 0 w 4897513"/>
              <a:gd name="connsiteY0" fmla="*/ 0 h 3176867"/>
              <a:gd name="connsiteX1" fmla="*/ 4897513 w 4897513"/>
              <a:gd name="connsiteY1" fmla="*/ 3176867 h 3176867"/>
              <a:gd name="connsiteX0" fmla="*/ 261257 w 4897513"/>
              <a:gd name="connsiteY0" fmla="*/ 624791 h 3337201"/>
              <a:gd name="connsiteX1" fmla="*/ 3417056 w 4897513"/>
              <a:gd name="connsiteY1" fmla="*/ 1740630 h 3337201"/>
              <a:gd name="connsiteX2" fmla="*/ 261257 w 4897513"/>
              <a:gd name="connsiteY2" fmla="*/ 1740630 h 3337201"/>
              <a:gd name="connsiteX3" fmla="*/ 261257 w 4897513"/>
              <a:gd name="connsiteY3" fmla="*/ 624791 h 3337201"/>
              <a:gd name="connsiteX0" fmla="*/ 0 w 4897513"/>
              <a:gd name="connsiteY0" fmla="*/ 160334 h 3337201"/>
              <a:gd name="connsiteX1" fmla="*/ 4897513 w 4897513"/>
              <a:gd name="connsiteY1" fmla="*/ 3337201 h 3337201"/>
              <a:gd name="connsiteX0" fmla="*/ 261257 w 4897513"/>
              <a:gd name="connsiteY0" fmla="*/ 545609 h 3258019"/>
              <a:gd name="connsiteX1" fmla="*/ 3417056 w 4897513"/>
              <a:gd name="connsiteY1" fmla="*/ 1661448 h 3258019"/>
              <a:gd name="connsiteX2" fmla="*/ 261257 w 4897513"/>
              <a:gd name="connsiteY2" fmla="*/ 1661448 h 3258019"/>
              <a:gd name="connsiteX3" fmla="*/ 261257 w 4897513"/>
              <a:gd name="connsiteY3" fmla="*/ 545609 h 3258019"/>
              <a:gd name="connsiteX0" fmla="*/ 0 w 4897513"/>
              <a:gd name="connsiteY0" fmla="*/ 81152 h 3258019"/>
              <a:gd name="connsiteX1" fmla="*/ 4897513 w 4897513"/>
              <a:gd name="connsiteY1" fmla="*/ 3258019 h 3258019"/>
              <a:gd name="connsiteX0" fmla="*/ 0 w 4636256"/>
              <a:gd name="connsiteY0" fmla="*/ 0 h 2714171"/>
              <a:gd name="connsiteX1" fmla="*/ 3155799 w 4636256"/>
              <a:gd name="connsiteY1" fmla="*/ 1115839 h 2714171"/>
              <a:gd name="connsiteX2" fmla="*/ 0 w 4636256"/>
              <a:gd name="connsiteY2" fmla="*/ 1115839 h 2714171"/>
              <a:gd name="connsiteX3" fmla="*/ 0 w 4636256"/>
              <a:gd name="connsiteY3" fmla="*/ 0 h 2714171"/>
              <a:gd name="connsiteX0" fmla="*/ 580571 w 4636256"/>
              <a:gd name="connsiteY0" fmla="*/ 2714171 h 2714171"/>
              <a:gd name="connsiteX1" fmla="*/ 4636256 w 4636256"/>
              <a:gd name="connsiteY1" fmla="*/ 2712410 h 2714171"/>
              <a:gd name="connsiteX0" fmla="*/ 0 w 4636256"/>
              <a:gd name="connsiteY0" fmla="*/ 0 h 2714171"/>
              <a:gd name="connsiteX1" fmla="*/ 0 w 4636256"/>
              <a:gd name="connsiteY1" fmla="*/ 1115839 h 2714171"/>
              <a:gd name="connsiteX2" fmla="*/ 0 w 4636256"/>
              <a:gd name="connsiteY2" fmla="*/ 0 h 2714171"/>
              <a:gd name="connsiteX0" fmla="*/ 580571 w 4636256"/>
              <a:gd name="connsiteY0" fmla="*/ 2714171 h 2714171"/>
              <a:gd name="connsiteX1" fmla="*/ 4636256 w 4636256"/>
              <a:gd name="connsiteY1" fmla="*/ 2712410 h 2714171"/>
              <a:gd name="connsiteX0" fmla="*/ 0 w 4636256"/>
              <a:gd name="connsiteY0" fmla="*/ 0 h 2714171"/>
              <a:gd name="connsiteX1" fmla="*/ 0 w 4636256"/>
              <a:gd name="connsiteY1" fmla="*/ 1115839 h 2714171"/>
              <a:gd name="connsiteX2" fmla="*/ 0 w 4636256"/>
              <a:gd name="connsiteY2" fmla="*/ 0 h 2714171"/>
              <a:gd name="connsiteX0" fmla="*/ 580571 w 4636256"/>
              <a:gd name="connsiteY0" fmla="*/ 2714171 h 2714171"/>
              <a:gd name="connsiteX1" fmla="*/ 4636256 w 4636256"/>
              <a:gd name="connsiteY1" fmla="*/ 2712410 h 2714171"/>
              <a:gd name="connsiteX0" fmla="*/ 0 w 4636256"/>
              <a:gd name="connsiteY0" fmla="*/ 0 h 2714171"/>
              <a:gd name="connsiteX1" fmla="*/ 0 w 4636256"/>
              <a:gd name="connsiteY1" fmla="*/ 1115839 h 2714171"/>
              <a:gd name="connsiteX2" fmla="*/ 0 w 4636256"/>
              <a:gd name="connsiteY2" fmla="*/ 0 h 2714171"/>
              <a:gd name="connsiteX0" fmla="*/ 580571 w 4636256"/>
              <a:gd name="connsiteY0" fmla="*/ 2714171 h 2714171"/>
              <a:gd name="connsiteX1" fmla="*/ 4636256 w 4636256"/>
              <a:gd name="connsiteY1" fmla="*/ 2712410 h 2714171"/>
              <a:gd name="connsiteX0" fmla="*/ 189695 w 4825951"/>
              <a:gd name="connsiteY0" fmla="*/ 0 h 2712410"/>
              <a:gd name="connsiteX1" fmla="*/ 189695 w 4825951"/>
              <a:gd name="connsiteY1" fmla="*/ 1115839 h 2712410"/>
              <a:gd name="connsiteX2" fmla="*/ 189695 w 4825951"/>
              <a:gd name="connsiteY2" fmla="*/ 0 h 2712410"/>
              <a:gd name="connsiteX0" fmla="*/ 1009 w 4825951"/>
              <a:gd name="connsiteY0" fmla="*/ 2554514 h 2712410"/>
              <a:gd name="connsiteX1" fmla="*/ 4825951 w 4825951"/>
              <a:gd name="connsiteY1" fmla="*/ 2712410 h 2712410"/>
              <a:gd name="connsiteX0" fmla="*/ 188686 w 4824942"/>
              <a:gd name="connsiteY0" fmla="*/ 0 h 2712410"/>
              <a:gd name="connsiteX1" fmla="*/ 188686 w 4824942"/>
              <a:gd name="connsiteY1" fmla="*/ 1115839 h 2712410"/>
              <a:gd name="connsiteX2" fmla="*/ 188686 w 4824942"/>
              <a:gd name="connsiteY2" fmla="*/ 0 h 2712410"/>
              <a:gd name="connsiteX0" fmla="*/ 0 w 4824942"/>
              <a:gd name="connsiteY0" fmla="*/ 2554514 h 2712410"/>
              <a:gd name="connsiteX1" fmla="*/ 4824942 w 4824942"/>
              <a:gd name="connsiteY1" fmla="*/ 2712410 h 2712410"/>
              <a:gd name="connsiteX0" fmla="*/ 188686 w 9150199"/>
              <a:gd name="connsiteY0" fmla="*/ 0 h 2930124"/>
              <a:gd name="connsiteX1" fmla="*/ 188686 w 9150199"/>
              <a:gd name="connsiteY1" fmla="*/ 1115839 h 2930124"/>
              <a:gd name="connsiteX2" fmla="*/ 188686 w 9150199"/>
              <a:gd name="connsiteY2" fmla="*/ 0 h 2930124"/>
              <a:gd name="connsiteX0" fmla="*/ 0 w 9150199"/>
              <a:gd name="connsiteY0" fmla="*/ 2554514 h 2930124"/>
              <a:gd name="connsiteX1" fmla="*/ 9150199 w 9150199"/>
              <a:gd name="connsiteY1" fmla="*/ 2930124 h 2930124"/>
              <a:gd name="connsiteX0" fmla="*/ 188686 w 9150199"/>
              <a:gd name="connsiteY0" fmla="*/ 0 h 2930124"/>
              <a:gd name="connsiteX1" fmla="*/ 188686 w 9150199"/>
              <a:gd name="connsiteY1" fmla="*/ 1115839 h 2930124"/>
              <a:gd name="connsiteX2" fmla="*/ 188686 w 9150199"/>
              <a:gd name="connsiteY2" fmla="*/ 0 h 2930124"/>
              <a:gd name="connsiteX0" fmla="*/ 0 w 9150199"/>
              <a:gd name="connsiteY0" fmla="*/ 2554514 h 2930124"/>
              <a:gd name="connsiteX1" fmla="*/ 9150199 w 9150199"/>
              <a:gd name="connsiteY1" fmla="*/ 2930124 h 2930124"/>
              <a:gd name="connsiteX0" fmla="*/ 750450 w 9711963"/>
              <a:gd name="connsiteY0" fmla="*/ 0 h 2930124"/>
              <a:gd name="connsiteX1" fmla="*/ 750450 w 9711963"/>
              <a:gd name="connsiteY1" fmla="*/ 1115839 h 2930124"/>
              <a:gd name="connsiteX2" fmla="*/ 750450 w 9711963"/>
              <a:gd name="connsiteY2" fmla="*/ 0 h 2930124"/>
              <a:gd name="connsiteX0" fmla="*/ 0 w 9711963"/>
              <a:gd name="connsiteY0" fmla="*/ 2408493 h 2930124"/>
              <a:gd name="connsiteX1" fmla="*/ 9711963 w 9711963"/>
              <a:gd name="connsiteY1" fmla="*/ 2930124 h 2930124"/>
              <a:gd name="connsiteX0" fmla="*/ 750450 w 9711963"/>
              <a:gd name="connsiteY0" fmla="*/ 0 h 2930124"/>
              <a:gd name="connsiteX1" fmla="*/ 750450 w 9711963"/>
              <a:gd name="connsiteY1" fmla="*/ 1115839 h 2930124"/>
              <a:gd name="connsiteX2" fmla="*/ 750450 w 9711963"/>
              <a:gd name="connsiteY2" fmla="*/ 0 h 2930124"/>
              <a:gd name="connsiteX0" fmla="*/ 0 w 9711963"/>
              <a:gd name="connsiteY0" fmla="*/ 2408493 h 2930124"/>
              <a:gd name="connsiteX1" fmla="*/ 9711963 w 9711963"/>
              <a:gd name="connsiteY1" fmla="*/ 2930124 h 2930124"/>
              <a:gd name="connsiteX0" fmla="*/ 750450 w 9711963"/>
              <a:gd name="connsiteY0" fmla="*/ 0 h 2930124"/>
              <a:gd name="connsiteX1" fmla="*/ 750450 w 9711963"/>
              <a:gd name="connsiteY1" fmla="*/ 1115839 h 2930124"/>
              <a:gd name="connsiteX2" fmla="*/ 750450 w 9711963"/>
              <a:gd name="connsiteY2" fmla="*/ 0 h 2930124"/>
              <a:gd name="connsiteX0" fmla="*/ 0 w 9711963"/>
              <a:gd name="connsiteY0" fmla="*/ 2408493 h 2930124"/>
              <a:gd name="connsiteX1" fmla="*/ 9711963 w 9711963"/>
              <a:gd name="connsiteY1" fmla="*/ 2930124 h 2930124"/>
              <a:gd name="connsiteX0" fmla="*/ 750450 w 43558320"/>
              <a:gd name="connsiteY0" fmla="*/ 0 h 2900921"/>
              <a:gd name="connsiteX1" fmla="*/ 750450 w 43558320"/>
              <a:gd name="connsiteY1" fmla="*/ 1115839 h 2900921"/>
              <a:gd name="connsiteX2" fmla="*/ 750450 w 43558320"/>
              <a:gd name="connsiteY2" fmla="*/ 0 h 2900921"/>
              <a:gd name="connsiteX0" fmla="*/ 0 w 43558320"/>
              <a:gd name="connsiteY0" fmla="*/ 2408493 h 2900921"/>
              <a:gd name="connsiteX1" fmla="*/ 43558320 w 43558320"/>
              <a:gd name="connsiteY1" fmla="*/ 2900921 h 2900921"/>
              <a:gd name="connsiteX0" fmla="*/ 750450 w 43558320"/>
              <a:gd name="connsiteY0" fmla="*/ 0 h 2900921"/>
              <a:gd name="connsiteX1" fmla="*/ 750450 w 43558320"/>
              <a:gd name="connsiteY1" fmla="*/ 1115839 h 2900921"/>
              <a:gd name="connsiteX2" fmla="*/ 750450 w 43558320"/>
              <a:gd name="connsiteY2" fmla="*/ 0 h 2900921"/>
              <a:gd name="connsiteX0" fmla="*/ 0 w 43558320"/>
              <a:gd name="connsiteY0" fmla="*/ 2408493 h 2900921"/>
              <a:gd name="connsiteX1" fmla="*/ 43558320 w 43558320"/>
              <a:gd name="connsiteY1" fmla="*/ 2900921 h 2900921"/>
              <a:gd name="connsiteX0" fmla="*/ 750450 w 33867867"/>
              <a:gd name="connsiteY0" fmla="*/ 0 h 5967325"/>
              <a:gd name="connsiteX1" fmla="*/ 750450 w 33867867"/>
              <a:gd name="connsiteY1" fmla="*/ 1115839 h 5967325"/>
              <a:gd name="connsiteX2" fmla="*/ 750450 w 33867867"/>
              <a:gd name="connsiteY2" fmla="*/ 0 h 5967325"/>
              <a:gd name="connsiteX0" fmla="*/ 0 w 33867867"/>
              <a:gd name="connsiteY0" fmla="*/ 2408493 h 5967325"/>
              <a:gd name="connsiteX1" fmla="*/ 33867867 w 33867867"/>
              <a:gd name="connsiteY1" fmla="*/ 5967325 h 5967325"/>
              <a:gd name="connsiteX0" fmla="*/ 750450 w 33867867"/>
              <a:gd name="connsiteY0" fmla="*/ 0 h 5967325"/>
              <a:gd name="connsiteX1" fmla="*/ 750450 w 33867867"/>
              <a:gd name="connsiteY1" fmla="*/ 1115839 h 5967325"/>
              <a:gd name="connsiteX2" fmla="*/ 750450 w 33867867"/>
              <a:gd name="connsiteY2" fmla="*/ 0 h 5967325"/>
              <a:gd name="connsiteX0" fmla="*/ 0 w 33867867"/>
              <a:gd name="connsiteY0" fmla="*/ 2408493 h 5967325"/>
              <a:gd name="connsiteX1" fmla="*/ 33867867 w 33867867"/>
              <a:gd name="connsiteY1" fmla="*/ 5967325 h 5967325"/>
              <a:gd name="connsiteX0" fmla="*/ 750450 w 33867867"/>
              <a:gd name="connsiteY0" fmla="*/ 0 h 5967325"/>
              <a:gd name="connsiteX1" fmla="*/ 750450 w 33867867"/>
              <a:gd name="connsiteY1" fmla="*/ 1115839 h 5967325"/>
              <a:gd name="connsiteX2" fmla="*/ 750450 w 33867867"/>
              <a:gd name="connsiteY2" fmla="*/ 0 h 5967325"/>
              <a:gd name="connsiteX0" fmla="*/ 0 w 33867867"/>
              <a:gd name="connsiteY0" fmla="*/ 2408493 h 5967325"/>
              <a:gd name="connsiteX1" fmla="*/ 33867867 w 33867867"/>
              <a:gd name="connsiteY1" fmla="*/ 5967325 h 5967325"/>
              <a:gd name="connsiteX0" fmla="*/ 750450 w 33867867"/>
              <a:gd name="connsiteY0" fmla="*/ 0 h 5967325"/>
              <a:gd name="connsiteX1" fmla="*/ 750450 w 33867867"/>
              <a:gd name="connsiteY1" fmla="*/ 1115839 h 5967325"/>
              <a:gd name="connsiteX2" fmla="*/ 750450 w 33867867"/>
              <a:gd name="connsiteY2" fmla="*/ 0 h 5967325"/>
              <a:gd name="connsiteX0" fmla="*/ 0 w 33867867"/>
              <a:gd name="connsiteY0" fmla="*/ 2408493 h 5967325"/>
              <a:gd name="connsiteX1" fmla="*/ 33867867 w 33867867"/>
              <a:gd name="connsiteY1" fmla="*/ 5967325 h 5967325"/>
              <a:gd name="connsiteX0" fmla="*/ 750450 w 24737688"/>
              <a:gd name="connsiteY0" fmla="*/ 0 h 7024255"/>
              <a:gd name="connsiteX1" fmla="*/ 750450 w 24737688"/>
              <a:gd name="connsiteY1" fmla="*/ 1115839 h 7024255"/>
              <a:gd name="connsiteX2" fmla="*/ 750450 w 24737688"/>
              <a:gd name="connsiteY2" fmla="*/ 0 h 7024255"/>
              <a:gd name="connsiteX0" fmla="*/ 0 w 24737688"/>
              <a:gd name="connsiteY0" fmla="*/ 2408493 h 7024255"/>
              <a:gd name="connsiteX1" fmla="*/ 24737688 w 24737688"/>
              <a:gd name="connsiteY1" fmla="*/ 7024255 h 7024255"/>
              <a:gd name="connsiteX0" fmla="*/ 750450 w 25733395"/>
              <a:gd name="connsiteY0" fmla="*/ 0 h 7024255"/>
              <a:gd name="connsiteX1" fmla="*/ 750450 w 25733395"/>
              <a:gd name="connsiteY1" fmla="*/ 1115839 h 7024255"/>
              <a:gd name="connsiteX2" fmla="*/ 750450 w 25733395"/>
              <a:gd name="connsiteY2" fmla="*/ 0 h 7024255"/>
              <a:gd name="connsiteX0" fmla="*/ 0 w 25733395"/>
              <a:gd name="connsiteY0" fmla="*/ 2408493 h 7024255"/>
              <a:gd name="connsiteX1" fmla="*/ 24737688 w 25733395"/>
              <a:gd name="connsiteY1" fmla="*/ 7024255 h 7024255"/>
              <a:gd name="connsiteX0" fmla="*/ 3 w 25057386"/>
              <a:gd name="connsiteY0" fmla="*/ 0 h 7024255"/>
              <a:gd name="connsiteX1" fmla="*/ 3 w 25057386"/>
              <a:gd name="connsiteY1" fmla="*/ 1115839 h 7024255"/>
              <a:gd name="connsiteX2" fmla="*/ 3 w 25057386"/>
              <a:gd name="connsiteY2" fmla="*/ 0 h 7024255"/>
              <a:gd name="connsiteX0" fmla="*/ 1696816 w 25057386"/>
              <a:gd name="connsiteY0" fmla="*/ 2604220 h 7024255"/>
              <a:gd name="connsiteX1" fmla="*/ 23987241 w 25057386"/>
              <a:gd name="connsiteY1" fmla="*/ 7024255 h 7024255"/>
              <a:gd name="connsiteX0" fmla="*/ 3 w 25037066"/>
              <a:gd name="connsiteY0" fmla="*/ 0 h 7024255"/>
              <a:gd name="connsiteX1" fmla="*/ 3 w 25037066"/>
              <a:gd name="connsiteY1" fmla="*/ 1115839 h 7024255"/>
              <a:gd name="connsiteX2" fmla="*/ 3 w 25037066"/>
              <a:gd name="connsiteY2" fmla="*/ 0 h 7024255"/>
              <a:gd name="connsiteX0" fmla="*/ 1696816 w 25037066"/>
              <a:gd name="connsiteY0" fmla="*/ 2604220 h 7024255"/>
              <a:gd name="connsiteX1" fmla="*/ 23987241 w 25037066"/>
              <a:gd name="connsiteY1" fmla="*/ 7024255 h 7024255"/>
              <a:gd name="connsiteX0" fmla="*/ 3 w 23989128"/>
              <a:gd name="connsiteY0" fmla="*/ 0 h 7024255"/>
              <a:gd name="connsiteX1" fmla="*/ 3 w 23989128"/>
              <a:gd name="connsiteY1" fmla="*/ 1115839 h 7024255"/>
              <a:gd name="connsiteX2" fmla="*/ 3 w 23989128"/>
              <a:gd name="connsiteY2" fmla="*/ 0 h 7024255"/>
              <a:gd name="connsiteX0" fmla="*/ 1696816 w 23989128"/>
              <a:gd name="connsiteY0" fmla="*/ 2604220 h 7024255"/>
              <a:gd name="connsiteX1" fmla="*/ 23987241 w 23989128"/>
              <a:gd name="connsiteY1" fmla="*/ 7024255 h 7024255"/>
              <a:gd name="connsiteX0" fmla="*/ 3 w 23989351"/>
              <a:gd name="connsiteY0" fmla="*/ 0 h 7024255"/>
              <a:gd name="connsiteX1" fmla="*/ 3 w 23989351"/>
              <a:gd name="connsiteY1" fmla="*/ 1115839 h 7024255"/>
              <a:gd name="connsiteX2" fmla="*/ 3 w 23989351"/>
              <a:gd name="connsiteY2" fmla="*/ 0 h 7024255"/>
              <a:gd name="connsiteX0" fmla="*/ 1696816 w 23989351"/>
              <a:gd name="connsiteY0" fmla="*/ 2604220 h 7024255"/>
              <a:gd name="connsiteX1" fmla="*/ 23987241 w 23989351"/>
              <a:gd name="connsiteY1" fmla="*/ 7024255 h 7024255"/>
            </a:gdLst>
            <a:ahLst/>
            <a:cxnLst>
              <a:cxn ang="0">
                <a:pos x="connsiteX0" y="connsiteY0"/>
              </a:cxn>
              <a:cxn ang="0">
                <a:pos x="connsiteX1" y="connsiteY1"/>
              </a:cxn>
            </a:cxnLst>
            <a:rect l="l" t="t" r="r" b="b"/>
            <a:pathLst>
              <a:path w="23989351" h="7024255" stroke="0" extrusionOk="0">
                <a:moveTo>
                  <a:pt x="3" y="0"/>
                </a:moveTo>
                <a:lnTo>
                  <a:pt x="3" y="1115839"/>
                </a:lnTo>
                <a:lnTo>
                  <a:pt x="3" y="0"/>
                </a:lnTo>
                <a:close/>
              </a:path>
              <a:path w="23989351" h="7024255" fill="none">
                <a:moveTo>
                  <a:pt x="1696816" y="2604220"/>
                </a:moveTo>
                <a:cubicBezTo>
                  <a:pt x="4495766" y="2238719"/>
                  <a:pt x="24223569" y="2907800"/>
                  <a:pt x="23987241" y="7024255"/>
                </a:cubicBezTo>
              </a:path>
            </a:pathLst>
          </a:custGeom>
          <a:ln w="22225" cap="rnd">
            <a:solidFill>
              <a:srgbClr val="28285A"/>
            </a:solidFill>
            <a:prstDash val="sysDot"/>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a:endParaRPr>
          </a:p>
        </p:txBody>
      </p:sp>
      <p:sp>
        <p:nvSpPr>
          <p:cNvPr id="338" name="Arc 5"/>
          <p:cNvSpPr/>
          <p:nvPr/>
        </p:nvSpPr>
        <p:spPr>
          <a:xfrm rot="1429925">
            <a:off x="9236674" y="2904482"/>
            <a:ext cx="828036" cy="477222"/>
          </a:xfrm>
          <a:custGeom>
            <a:avLst/>
            <a:gdLst>
              <a:gd name="connsiteX0" fmla="*/ 3155799 w 6311598"/>
              <a:gd name="connsiteY0" fmla="*/ 0 h 2231677"/>
              <a:gd name="connsiteX1" fmla="*/ 6311598 w 6311598"/>
              <a:gd name="connsiteY1" fmla="*/ 1115839 h 2231677"/>
              <a:gd name="connsiteX2" fmla="*/ 3155799 w 6311598"/>
              <a:gd name="connsiteY2" fmla="*/ 1115839 h 2231677"/>
              <a:gd name="connsiteX3" fmla="*/ 3155799 w 6311598"/>
              <a:gd name="connsiteY3" fmla="*/ 0 h 2231677"/>
              <a:gd name="connsiteX0" fmla="*/ 3155799 w 6311598"/>
              <a:gd name="connsiteY0" fmla="*/ 0 h 2231677"/>
              <a:gd name="connsiteX1" fmla="*/ 6311598 w 6311598"/>
              <a:gd name="connsiteY1" fmla="*/ 1115839 h 2231677"/>
              <a:gd name="connsiteX0" fmla="*/ 0 w 4636256"/>
              <a:gd name="connsiteY0" fmla="*/ 0 h 2712410"/>
              <a:gd name="connsiteX1" fmla="*/ 3155799 w 4636256"/>
              <a:gd name="connsiteY1" fmla="*/ 1115839 h 2712410"/>
              <a:gd name="connsiteX2" fmla="*/ 0 w 4636256"/>
              <a:gd name="connsiteY2" fmla="*/ 1115839 h 2712410"/>
              <a:gd name="connsiteX3" fmla="*/ 0 w 4636256"/>
              <a:gd name="connsiteY3" fmla="*/ 0 h 2712410"/>
              <a:gd name="connsiteX0" fmla="*/ 0 w 4636256"/>
              <a:gd name="connsiteY0" fmla="*/ 0 h 2712410"/>
              <a:gd name="connsiteX1" fmla="*/ 4636256 w 4636256"/>
              <a:gd name="connsiteY1" fmla="*/ 2712410 h 2712410"/>
              <a:gd name="connsiteX0" fmla="*/ 0 w 4636256"/>
              <a:gd name="connsiteY0" fmla="*/ 0 h 2712410"/>
              <a:gd name="connsiteX1" fmla="*/ 3155799 w 4636256"/>
              <a:gd name="connsiteY1" fmla="*/ 1115839 h 2712410"/>
              <a:gd name="connsiteX2" fmla="*/ 0 w 4636256"/>
              <a:gd name="connsiteY2" fmla="*/ 1115839 h 2712410"/>
              <a:gd name="connsiteX3" fmla="*/ 0 w 4636256"/>
              <a:gd name="connsiteY3" fmla="*/ 0 h 2712410"/>
              <a:gd name="connsiteX0" fmla="*/ 0 w 4636256"/>
              <a:gd name="connsiteY0" fmla="*/ 0 h 2712410"/>
              <a:gd name="connsiteX1" fmla="*/ 4636256 w 4636256"/>
              <a:gd name="connsiteY1" fmla="*/ 2712410 h 2712410"/>
              <a:gd name="connsiteX0" fmla="*/ 261257 w 4897513"/>
              <a:gd name="connsiteY0" fmla="*/ 464457 h 3176867"/>
              <a:gd name="connsiteX1" fmla="*/ 3417056 w 4897513"/>
              <a:gd name="connsiteY1" fmla="*/ 1580296 h 3176867"/>
              <a:gd name="connsiteX2" fmla="*/ 261257 w 4897513"/>
              <a:gd name="connsiteY2" fmla="*/ 1580296 h 3176867"/>
              <a:gd name="connsiteX3" fmla="*/ 261257 w 4897513"/>
              <a:gd name="connsiteY3" fmla="*/ 464457 h 3176867"/>
              <a:gd name="connsiteX0" fmla="*/ 0 w 4897513"/>
              <a:gd name="connsiteY0" fmla="*/ 0 h 3176867"/>
              <a:gd name="connsiteX1" fmla="*/ 4897513 w 4897513"/>
              <a:gd name="connsiteY1" fmla="*/ 3176867 h 3176867"/>
              <a:gd name="connsiteX0" fmla="*/ 261257 w 4897513"/>
              <a:gd name="connsiteY0" fmla="*/ 624791 h 3337201"/>
              <a:gd name="connsiteX1" fmla="*/ 3417056 w 4897513"/>
              <a:gd name="connsiteY1" fmla="*/ 1740630 h 3337201"/>
              <a:gd name="connsiteX2" fmla="*/ 261257 w 4897513"/>
              <a:gd name="connsiteY2" fmla="*/ 1740630 h 3337201"/>
              <a:gd name="connsiteX3" fmla="*/ 261257 w 4897513"/>
              <a:gd name="connsiteY3" fmla="*/ 624791 h 3337201"/>
              <a:gd name="connsiteX0" fmla="*/ 0 w 4897513"/>
              <a:gd name="connsiteY0" fmla="*/ 160334 h 3337201"/>
              <a:gd name="connsiteX1" fmla="*/ 4897513 w 4897513"/>
              <a:gd name="connsiteY1" fmla="*/ 3337201 h 3337201"/>
              <a:gd name="connsiteX0" fmla="*/ 261257 w 4897513"/>
              <a:gd name="connsiteY0" fmla="*/ 545609 h 3258019"/>
              <a:gd name="connsiteX1" fmla="*/ 3417056 w 4897513"/>
              <a:gd name="connsiteY1" fmla="*/ 1661448 h 3258019"/>
              <a:gd name="connsiteX2" fmla="*/ 261257 w 4897513"/>
              <a:gd name="connsiteY2" fmla="*/ 1661448 h 3258019"/>
              <a:gd name="connsiteX3" fmla="*/ 261257 w 4897513"/>
              <a:gd name="connsiteY3" fmla="*/ 545609 h 3258019"/>
              <a:gd name="connsiteX0" fmla="*/ 0 w 4897513"/>
              <a:gd name="connsiteY0" fmla="*/ 81152 h 3258019"/>
              <a:gd name="connsiteX1" fmla="*/ 4897513 w 4897513"/>
              <a:gd name="connsiteY1" fmla="*/ 3258019 h 3258019"/>
              <a:gd name="connsiteX0" fmla="*/ 0 w 4636256"/>
              <a:gd name="connsiteY0" fmla="*/ 0 h 2714171"/>
              <a:gd name="connsiteX1" fmla="*/ 3155799 w 4636256"/>
              <a:gd name="connsiteY1" fmla="*/ 1115839 h 2714171"/>
              <a:gd name="connsiteX2" fmla="*/ 0 w 4636256"/>
              <a:gd name="connsiteY2" fmla="*/ 1115839 h 2714171"/>
              <a:gd name="connsiteX3" fmla="*/ 0 w 4636256"/>
              <a:gd name="connsiteY3" fmla="*/ 0 h 2714171"/>
              <a:gd name="connsiteX0" fmla="*/ 580571 w 4636256"/>
              <a:gd name="connsiteY0" fmla="*/ 2714171 h 2714171"/>
              <a:gd name="connsiteX1" fmla="*/ 4636256 w 4636256"/>
              <a:gd name="connsiteY1" fmla="*/ 2712410 h 2714171"/>
              <a:gd name="connsiteX0" fmla="*/ 0 w 4636256"/>
              <a:gd name="connsiteY0" fmla="*/ 0 h 2714171"/>
              <a:gd name="connsiteX1" fmla="*/ 0 w 4636256"/>
              <a:gd name="connsiteY1" fmla="*/ 1115839 h 2714171"/>
              <a:gd name="connsiteX2" fmla="*/ 0 w 4636256"/>
              <a:gd name="connsiteY2" fmla="*/ 0 h 2714171"/>
              <a:gd name="connsiteX0" fmla="*/ 580571 w 4636256"/>
              <a:gd name="connsiteY0" fmla="*/ 2714171 h 2714171"/>
              <a:gd name="connsiteX1" fmla="*/ 4636256 w 4636256"/>
              <a:gd name="connsiteY1" fmla="*/ 2712410 h 2714171"/>
              <a:gd name="connsiteX0" fmla="*/ 0 w 4636256"/>
              <a:gd name="connsiteY0" fmla="*/ 0 h 2714171"/>
              <a:gd name="connsiteX1" fmla="*/ 0 w 4636256"/>
              <a:gd name="connsiteY1" fmla="*/ 1115839 h 2714171"/>
              <a:gd name="connsiteX2" fmla="*/ 0 w 4636256"/>
              <a:gd name="connsiteY2" fmla="*/ 0 h 2714171"/>
              <a:gd name="connsiteX0" fmla="*/ 580571 w 4636256"/>
              <a:gd name="connsiteY0" fmla="*/ 2714171 h 2714171"/>
              <a:gd name="connsiteX1" fmla="*/ 4636256 w 4636256"/>
              <a:gd name="connsiteY1" fmla="*/ 2712410 h 2714171"/>
              <a:gd name="connsiteX0" fmla="*/ 0 w 4636256"/>
              <a:gd name="connsiteY0" fmla="*/ 0 h 2714171"/>
              <a:gd name="connsiteX1" fmla="*/ 0 w 4636256"/>
              <a:gd name="connsiteY1" fmla="*/ 1115839 h 2714171"/>
              <a:gd name="connsiteX2" fmla="*/ 0 w 4636256"/>
              <a:gd name="connsiteY2" fmla="*/ 0 h 2714171"/>
              <a:gd name="connsiteX0" fmla="*/ 580571 w 4636256"/>
              <a:gd name="connsiteY0" fmla="*/ 2714171 h 2714171"/>
              <a:gd name="connsiteX1" fmla="*/ 4636256 w 4636256"/>
              <a:gd name="connsiteY1" fmla="*/ 2712410 h 2714171"/>
              <a:gd name="connsiteX0" fmla="*/ 189695 w 4825951"/>
              <a:gd name="connsiteY0" fmla="*/ 0 h 2712410"/>
              <a:gd name="connsiteX1" fmla="*/ 189695 w 4825951"/>
              <a:gd name="connsiteY1" fmla="*/ 1115839 h 2712410"/>
              <a:gd name="connsiteX2" fmla="*/ 189695 w 4825951"/>
              <a:gd name="connsiteY2" fmla="*/ 0 h 2712410"/>
              <a:gd name="connsiteX0" fmla="*/ 1009 w 4825951"/>
              <a:gd name="connsiteY0" fmla="*/ 2554514 h 2712410"/>
              <a:gd name="connsiteX1" fmla="*/ 4825951 w 4825951"/>
              <a:gd name="connsiteY1" fmla="*/ 2712410 h 2712410"/>
              <a:gd name="connsiteX0" fmla="*/ 188686 w 4824942"/>
              <a:gd name="connsiteY0" fmla="*/ 0 h 2712410"/>
              <a:gd name="connsiteX1" fmla="*/ 188686 w 4824942"/>
              <a:gd name="connsiteY1" fmla="*/ 1115839 h 2712410"/>
              <a:gd name="connsiteX2" fmla="*/ 188686 w 4824942"/>
              <a:gd name="connsiteY2" fmla="*/ 0 h 2712410"/>
              <a:gd name="connsiteX0" fmla="*/ 0 w 4824942"/>
              <a:gd name="connsiteY0" fmla="*/ 2554514 h 2712410"/>
              <a:gd name="connsiteX1" fmla="*/ 4824942 w 4824942"/>
              <a:gd name="connsiteY1" fmla="*/ 2712410 h 2712410"/>
              <a:gd name="connsiteX0" fmla="*/ 188686 w 9150199"/>
              <a:gd name="connsiteY0" fmla="*/ 0 h 2930124"/>
              <a:gd name="connsiteX1" fmla="*/ 188686 w 9150199"/>
              <a:gd name="connsiteY1" fmla="*/ 1115839 h 2930124"/>
              <a:gd name="connsiteX2" fmla="*/ 188686 w 9150199"/>
              <a:gd name="connsiteY2" fmla="*/ 0 h 2930124"/>
              <a:gd name="connsiteX0" fmla="*/ 0 w 9150199"/>
              <a:gd name="connsiteY0" fmla="*/ 2554514 h 2930124"/>
              <a:gd name="connsiteX1" fmla="*/ 9150199 w 9150199"/>
              <a:gd name="connsiteY1" fmla="*/ 2930124 h 2930124"/>
              <a:gd name="connsiteX0" fmla="*/ 188686 w 9150199"/>
              <a:gd name="connsiteY0" fmla="*/ 0 h 2930124"/>
              <a:gd name="connsiteX1" fmla="*/ 188686 w 9150199"/>
              <a:gd name="connsiteY1" fmla="*/ 1115839 h 2930124"/>
              <a:gd name="connsiteX2" fmla="*/ 188686 w 9150199"/>
              <a:gd name="connsiteY2" fmla="*/ 0 h 2930124"/>
              <a:gd name="connsiteX0" fmla="*/ 0 w 9150199"/>
              <a:gd name="connsiteY0" fmla="*/ 2554514 h 2930124"/>
              <a:gd name="connsiteX1" fmla="*/ 9150199 w 9150199"/>
              <a:gd name="connsiteY1" fmla="*/ 2930124 h 2930124"/>
              <a:gd name="connsiteX0" fmla="*/ 188686 w 9150199"/>
              <a:gd name="connsiteY0" fmla="*/ 0 h 2930124"/>
              <a:gd name="connsiteX1" fmla="*/ 188686 w 9150199"/>
              <a:gd name="connsiteY1" fmla="*/ 1115839 h 2930124"/>
              <a:gd name="connsiteX2" fmla="*/ 188686 w 9150199"/>
              <a:gd name="connsiteY2" fmla="*/ 0 h 2930124"/>
              <a:gd name="connsiteX0" fmla="*/ 0 w 9150199"/>
              <a:gd name="connsiteY0" fmla="*/ 2554514 h 2930124"/>
              <a:gd name="connsiteX1" fmla="*/ 9150199 w 9150199"/>
              <a:gd name="connsiteY1" fmla="*/ 2930124 h 2930124"/>
            </a:gdLst>
            <a:ahLst/>
            <a:cxnLst>
              <a:cxn ang="0">
                <a:pos x="connsiteX0" y="connsiteY0"/>
              </a:cxn>
              <a:cxn ang="0">
                <a:pos x="connsiteX1" y="connsiteY1"/>
              </a:cxn>
            </a:cxnLst>
            <a:rect l="l" t="t" r="r" b="b"/>
            <a:pathLst>
              <a:path w="9150199" h="2930124" stroke="0" extrusionOk="0">
                <a:moveTo>
                  <a:pt x="188686" y="0"/>
                </a:moveTo>
                <a:lnTo>
                  <a:pt x="188686" y="1115839"/>
                </a:lnTo>
                <a:lnTo>
                  <a:pt x="188686" y="0"/>
                </a:lnTo>
                <a:close/>
              </a:path>
              <a:path w="9150199" h="2930124" fill="none">
                <a:moveTo>
                  <a:pt x="0" y="2554514"/>
                </a:moveTo>
                <a:cubicBezTo>
                  <a:pt x="683356" y="1857830"/>
                  <a:pt x="5527276" y="-182594"/>
                  <a:pt x="9150199" y="2930124"/>
                </a:cubicBezTo>
              </a:path>
            </a:pathLst>
          </a:custGeom>
          <a:ln w="22225" cap="rnd">
            <a:solidFill>
              <a:srgbClr val="28285A"/>
            </a:solidFill>
            <a:prstDash val="sysDot"/>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a:endParaRPr>
          </a:p>
        </p:txBody>
      </p:sp>
      <p:sp>
        <p:nvSpPr>
          <p:cNvPr id="339" name="Arc 5"/>
          <p:cNvSpPr/>
          <p:nvPr/>
        </p:nvSpPr>
        <p:spPr>
          <a:xfrm>
            <a:off x="6300466" y="2299222"/>
            <a:ext cx="588617" cy="726948"/>
          </a:xfrm>
          <a:custGeom>
            <a:avLst/>
            <a:gdLst>
              <a:gd name="connsiteX0" fmla="*/ 3155799 w 6311598"/>
              <a:gd name="connsiteY0" fmla="*/ 0 h 2231677"/>
              <a:gd name="connsiteX1" fmla="*/ 6311598 w 6311598"/>
              <a:gd name="connsiteY1" fmla="*/ 1115839 h 2231677"/>
              <a:gd name="connsiteX2" fmla="*/ 3155799 w 6311598"/>
              <a:gd name="connsiteY2" fmla="*/ 1115839 h 2231677"/>
              <a:gd name="connsiteX3" fmla="*/ 3155799 w 6311598"/>
              <a:gd name="connsiteY3" fmla="*/ 0 h 2231677"/>
              <a:gd name="connsiteX0" fmla="*/ 3155799 w 6311598"/>
              <a:gd name="connsiteY0" fmla="*/ 0 h 2231677"/>
              <a:gd name="connsiteX1" fmla="*/ 6311598 w 6311598"/>
              <a:gd name="connsiteY1" fmla="*/ 1115839 h 2231677"/>
              <a:gd name="connsiteX0" fmla="*/ 0 w 4636256"/>
              <a:gd name="connsiteY0" fmla="*/ 0 h 2712410"/>
              <a:gd name="connsiteX1" fmla="*/ 3155799 w 4636256"/>
              <a:gd name="connsiteY1" fmla="*/ 1115839 h 2712410"/>
              <a:gd name="connsiteX2" fmla="*/ 0 w 4636256"/>
              <a:gd name="connsiteY2" fmla="*/ 1115839 h 2712410"/>
              <a:gd name="connsiteX3" fmla="*/ 0 w 4636256"/>
              <a:gd name="connsiteY3" fmla="*/ 0 h 2712410"/>
              <a:gd name="connsiteX0" fmla="*/ 0 w 4636256"/>
              <a:gd name="connsiteY0" fmla="*/ 0 h 2712410"/>
              <a:gd name="connsiteX1" fmla="*/ 4636256 w 4636256"/>
              <a:gd name="connsiteY1" fmla="*/ 2712410 h 2712410"/>
              <a:gd name="connsiteX0" fmla="*/ 0 w 4636256"/>
              <a:gd name="connsiteY0" fmla="*/ 0 h 2712410"/>
              <a:gd name="connsiteX1" fmla="*/ 3155799 w 4636256"/>
              <a:gd name="connsiteY1" fmla="*/ 1115839 h 2712410"/>
              <a:gd name="connsiteX2" fmla="*/ 0 w 4636256"/>
              <a:gd name="connsiteY2" fmla="*/ 1115839 h 2712410"/>
              <a:gd name="connsiteX3" fmla="*/ 0 w 4636256"/>
              <a:gd name="connsiteY3" fmla="*/ 0 h 2712410"/>
              <a:gd name="connsiteX0" fmla="*/ 0 w 4636256"/>
              <a:gd name="connsiteY0" fmla="*/ 0 h 2712410"/>
              <a:gd name="connsiteX1" fmla="*/ 4636256 w 4636256"/>
              <a:gd name="connsiteY1" fmla="*/ 2712410 h 2712410"/>
              <a:gd name="connsiteX0" fmla="*/ 261257 w 4897513"/>
              <a:gd name="connsiteY0" fmla="*/ 464457 h 3176867"/>
              <a:gd name="connsiteX1" fmla="*/ 3417056 w 4897513"/>
              <a:gd name="connsiteY1" fmla="*/ 1580296 h 3176867"/>
              <a:gd name="connsiteX2" fmla="*/ 261257 w 4897513"/>
              <a:gd name="connsiteY2" fmla="*/ 1580296 h 3176867"/>
              <a:gd name="connsiteX3" fmla="*/ 261257 w 4897513"/>
              <a:gd name="connsiteY3" fmla="*/ 464457 h 3176867"/>
              <a:gd name="connsiteX0" fmla="*/ 0 w 4897513"/>
              <a:gd name="connsiteY0" fmla="*/ 0 h 3176867"/>
              <a:gd name="connsiteX1" fmla="*/ 4897513 w 4897513"/>
              <a:gd name="connsiteY1" fmla="*/ 3176867 h 3176867"/>
              <a:gd name="connsiteX0" fmla="*/ 261257 w 4897513"/>
              <a:gd name="connsiteY0" fmla="*/ 624791 h 3337201"/>
              <a:gd name="connsiteX1" fmla="*/ 3417056 w 4897513"/>
              <a:gd name="connsiteY1" fmla="*/ 1740630 h 3337201"/>
              <a:gd name="connsiteX2" fmla="*/ 261257 w 4897513"/>
              <a:gd name="connsiteY2" fmla="*/ 1740630 h 3337201"/>
              <a:gd name="connsiteX3" fmla="*/ 261257 w 4897513"/>
              <a:gd name="connsiteY3" fmla="*/ 624791 h 3337201"/>
              <a:gd name="connsiteX0" fmla="*/ 0 w 4897513"/>
              <a:gd name="connsiteY0" fmla="*/ 160334 h 3337201"/>
              <a:gd name="connsiteX1" fmla="*/ 4897513 w 4897513"/>
              <a:gd name="connsiteY1" fmla="*/ 3337201 h 3337201"/>
              <a:gd name="connsiteX0" fmla="*/ 261257 w 4897513"/>
              <a:gd name="connsiteY0" fmla="*/ 545609 h 3258019"/>
              <a:gd name="connsiteX1" fmla="*/ 3417056 w 4897513"/>
              <a:gd name="connsiteY1" fmla="*/ 1661448 h 3258019"/>
              <a:gd name="connsiteX2" fmla="*/ 261257 w 4897513"/>
              <a:gd name="connsiteY2" fmla="*/ 1661448 h 3258019"/>
              <a:gd name="connsiteX3" fmla="*/ 261257 w 4897513"/>
              <a:gd name="connsiteY3" fmla="*/ 545609 h 3258019"/>
              <a:gd name="connsiteX0" fmla="*/ 0 w 4897513"/>
              <a:gd name="connsiteY0" fmla="*/ 81152 h 3258019"/>
              <a:gd name="connsiteX1" fmla="*/ 4897513 w 4897513"/>
              <a:gd name="connsiteY1" fmla="*/ 3258019 h 3258019"/>
              <a:gd name="connsiteX0" fmla="*/ 0 w 4636256"/>
              <a:gd name="connsiteY0" fmla="*/ 0 h 2714171"/>
              <a:gd name="connsiteX1" fmla="*/ 3155799 w 4636256"/>
              <a:gd name="connsiteY1" fmla="*/ 1115839 h 2714171"/>
              <a:gd name="connsiteX2" fmla="*/ 0 w 4636256"/>
              <a:gd name="connsiteY2" fmla="*/ 1115839 h 2714171"/>
              <a:gd name="connsiteX3" fmla="*/ 0 w 4636256"/>
              <a:gd name="connsiteY3" fmla="*/ 0 h 2714171"/>
              <a:gd name="connsiteX0" fmla="*/ 580571 w 4636256"/>
              <a:gd name="connsiteY0" fmla="*/ 2714171 h 2714171"/>
              <a:gd name="connsiteX1" fmla="*/ 4636256 w 4636256"/>
              <a:gd name="connsiteY1" fmla="*/ 2712410 h 2714171"/>
              <a:gd name="connsiteX0" fmla="*/ 0 w 4636256"/>
              <a:gd name="connsiteY0" fmla="*/ 0 h 2714171"/>
              <a:gd name="connsiteX1" fmla="*/ 0 w 4636256"/>
              <a:gd name="connsiteY1" fmla="*/ 1115839 h 2714171"/>
              <a:gd name="connsiteX2" fmla="*/ 0 w 4636256"/>
              <a:gd name="connsiteY2" fmla="*/ 0 h 2714171"/>
              <a:gd name="connsiteX0" fmla="*/ 580571 w 4636256"/>
              <a:gd name="connsiteY0" fmla="*/ 2714171 h 2714171"/>
              <a:gd name="connsiteX1" fmla="*/ 4636256 w 4636256"/>
              <a:gd name="connsiteY1" fmla="*/ 2712410 h 2714171"/>
              <a:gd name="connsiteX0" fmla="*/ 0 w 4636256"/>
              <a:gd name="connsiteY0" fmla="*/ 0 h 2714171"/>
              <a:gd name="connsiteX1" fmla="*/ 0 w 4636256"/>
              <a:gd name="connsiteY1" fmla="*/ 1115839 h 2714171"/>
              <a:gd name="connsiteX2" fmla="*/ 0 w 4636256"/>
              <a:gd name="connsiteY2" fmla="*/ 0 h 2714171"/>
              <a:gd name="connsiteX0" fmla="*/ 580571 w 4636256"/>
              <a:gd name="connsiteY0" fmla="*/ 2714171 h 2714171"/>
              <a:gd name="connsiteX1" fmla="*/ 4636256 w 4636256"/>
              <a:gd name="connsiteY1" fmla="*/ 2712410 h 2714171"/>
              <a:gd name="connsiteX0" fmla="*/ 0 w 4636256"/>
              <a:gd name="connsiteY0" fmla="*/ 0 h 2714171"/>
              <a:gd name="connsiteX1" fmla="*/ 0 w 4636256"/>
              <a:gd name="connsiteY1" fmla="*/ 1115839 h 2714171"/>
              <a:gd name="connsiteX2" fmla="*/ 0 w 4636256"/>
              <a:gd name="connsiteY2" fmla="*/ 0 h 2714171"/>
              <a:gd name="connsiteX0" fmla="*/ 580571 w 4636256"/>
              <a:gd name="connsiteY0" fmla="*/ 2714171 h 2714171"/>
              <a:gd name="connsiteX1" fmla="*/ 4636256 w 4636256"/>
              <a:gd name="connsiteY1" fmla="*/ 2712410 h 2714171"/>
              <a:gd name="connsiteX0" fmla="*/ 189695 w 4825951"/>
              <a:gd name="connsiteY0" fmla="*/ 0 h 2712410"/>
              <a:gd name="connsiteX1" fmla="*/ 189695 w 4825951"/>
              <a:gd name="connsiteY1" fmla="*/ 1115839 h 2712410"/>
              <a:gd name="connsiteX2" fmla="*/ 189695 w 4825951"/>
              <a:gd name="connsiteY2" fmla="*/ 0 h 2712410"/>
              <a:gd name="connsiteX0" fmla="*/ 1009 w 4825951"/>
              <a:gd name="connsiteY0" fmla="*/ 2554514 h 2712410"/>
              <a:gd name="connsiteX1" fmla="*/ 4825951 w 4825951"/>
              <a:gd name="connsiteY1" fmla="*/ 2712410 h 2712410"/>
              <a:gd name="connsiteX0" fmla="*/ 188686 w 4824942"/>
              <a:gd name="connsiteY0" fmla="*/ 0 h 2712410"/>
              <a:gd name="connsiteX1" fmla="*/ 188686 w 4824942"/>
              <a:gd name="connsiteY1" fmla="*/ 1115839 h 2712410"/>
              <a:gd name="connsiteX2" fmla="*/ 188686 w 4824942"/>
              <a:gd name="connsiteY2" fmla="*/ 0 h 2712410"/>
              <a:gd name="connsiteX0" fmla="*/ 0 w 4824942"/>
              <a:gd name="connsiteY0" fmla="*/ 2554514 h 2712410"/>
              <a:gd name="connsiteX1" fmla="*/ 4824942 w 4824942"/>
              <a:gd name="connsiteY1" fmla="*/ 2712410 h 2712410"/>
              <a:gd name="connsiteX0" fmla="*/ 188686 w 9150199"/>
              <a:gd name="connsiteY0" fmla="*/ 0 h 2930124"/>
              <a:gd name="connsiteX1" fmla="*/ 188686 w 9150199"/>
              <a:gd name="connsiteY1" fmla="*/ 1115839 h 2930124"/>
              <a:gd name="connsiteX2" fmla="*/ 188686 w 9150199"/>
              <a:gd name="connsiteY2" fmla="*/ 0 h 2930124"/>
              <a:gd name="connsiteX0" fmla="*/ 0 w 9150199"/>
              <a:gd name="connsiteY0" fmla="*/ 2554514 h 2930124"/>
              <a:gd name="connsiteX1" fmla="*/ 9150199 w 9150199"/>
              <a:gd name="connsiteY1" fmla="*/ 2930124 h 2930124"/>
              <a:gd name="connsiteX0" fmla="*/ 188686 w 9150199"/>
              <a:gd name="connsiteY0" fmla="*/ 0 h 2930124"/>
              <a:gd name="connsiteX1" fmla="*/ 188686 w 9150199"/>
              <a:gd name="connsiteY1" fmla="*/ 1115839 h 2930124"/>
              <a:gd name="connsiteX2" fmla="*/ 188686 w 9150199"/>
              <a:gd name="connsiteY2" fmla="*/ 0 h 2930124"/>
              <a:gd name="connsiteX0" fmla="*/ 0 w 9150199"/>
              <a:gd name="connsiteY0" fmla="*/ 2554514 h 2930124"/>
              <a:gd name="connsiteX1" fmla="*/ 9150199 w 9150199"/>
              <a:gd name="connsiteY1" fmla="*/ 2930124 h 2930124"/>
              <a:gd name="connsiteX0" fmla="*/ 188686 w 9150199"/>
              <a:gd name="connsiteY0" fmla="*/ 0 h 2930124"/>
              <a:gd name="connsiteX1" fmla="*/ 188686 w 9150199"/>
              <a:gd name="connsiteY1" fmla="*/ 1115839 h 2930124"/>
              <a:gd name="connsiteX2" fmla="*/ 188686 w 9150199"/>
              <a:gd name="connsiteY2" fmla="*/ 0 h 2930124"/>
              <a:gd name="connsiteX0" fmla="*/ 0 w 9150199"/>
              <a:gd name="connsiteY0" fmla="*/ 2554514 h 2930124"/>
              <a:gd name="connsiteX1" fmla="*/ 9150199 w 9150199"/>
              <a:gd name="connsiteY1" fmla="*/ 2930124 h 2930124"/>
            </a:gdLst>
            <a:ahLst/>
            <a:cxnLst>
              <a:cxn ang="0">
                <a:pos x="connsiteX0" y="connsiteY0"/>
              </a:cxn>
              <a:cxn ang="0">
                <a:pos x="connsiteX1" y="connsiteY1"/>
              </a:cxn>
            </a:cxnLst>
            <a:rect l="l" t="t" r="r" b="b"/>
            <a:pathLst>
              <a:path w="9150199" h="2930124" stroke="0" extrusionOk="0">
                <a:moveTo>
                  <a:pt x="188686" y="0"/>
                </a:moveTo>
                <a:lnTo>
                  <a:pt x="188686" y="1115839"/>
                </a:lnTo>
                <a:lnTo>
                  <a:pt x="188686" y="0"/>
                </a:lnTo>
                <a:close/>
              </a:path>
              <a:path w="9150199" h="2930124" fill="none">
                <a:moveTo>
                  <a:pt x="0" y="2554514"/>
                </a:moveTo>
                <a:cubicBezTo>
                  <a:pt x="683356" y="1857830"/>
                  <a:pt x="5527276" y="-182594"/>
                  <a:pt x="9150199" y="2930124"/>
                </a:cubicBezTo>
              </a:path>
            </a:pathLst>
          </a:custGeom>
          <a:ln w="22225" cap="rnd">
            <a:solidFill>
              <a:srgbClr val="28285A"/>
            </a:solidFill>
            <a:prstDash val="sysDot"/>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a:endParaRPr>
          </a:p>
        </p:txBody>
      </p:sp>
      <p:sp>
        <p:nvSpPr>
          <p:cNvPr id="340" name="Arc 5"/>
          <p:cNvSpPr/>
          <p:nvPr/>
        </p:nvSpPr>
        <p:spPr>
          <a:xfrm flipH="1">
            <a:off x="10500680" y="3143093"/>
            <a:ext cx="161682" cy="537891"/>
          </a:xfrm>
          <a:custGeom>
            <a:avLst/>
            <a:gdLst>
              <a:gd name="connsiteX0" fmla="*/ 3155799 w 6311598"/>
              <a:gd name="connsiteY0" fmla="*/ 0 h 2231677"/>
              <a:gd name="connsiteX1" fmla="*/ 6311598 w 6311598"/>
              <a:gd name="connsiteY1" fmla="*/ 1115839 h 2231677"/>
              <a:gd name="connsiteX2" fmla="*/ 3155799 w 6311598"/>
              <a:gd name="connsiteY2" fmla="*/ 1115839 h 2231677"/>
              <a:gd name="connsiteX3" fmla="*/ 3155799 w 6311598"/>
              <a:gd name="connsiteY3" fmla="*/ 0 h 2231677"/>
              <a:gd name="connsiteX0" fmla="*/ 3155799 w 6311598"/>
              <a:gd name="connsiteY0" fmla="*/ 0 h 2231677"/>
              <a:gd name="connsiteX1" fmla="*/ 6311598 w 6311598"/>
              <a:gd name="connsiteY1" fmla="*/ 1115839 h 2231677"/>
              <a:gd name="connsiteX0" fmla="*/ 0 w 4636256"/>
              <a:gd name="connsiteY0" fmla="*/ 0 h 2712410"/>
              <a:gd name="connsiteX1" fmla="*/ 3155799 w 4636256"/>
              <a:gd name="connsiteY1" fmla="*/ 1115839 h 2712410"/>
              <a:gd name="connsiteX2" fmla="*/ 0 w 4636256"/>
              <a:gd name="connsiteY2" fmla="*/ 1115839 h 2712410"/>
              <a:gd name="connsiteX3" fmla="*/ 0 w 4636256"/>
              <a:gd name="connsiteY3" fmla="*/ 0 h 2712410"/>
              <a:gd name="connsiteX0" fmla="*/ 0 w 4636256"/>
              <a:gd name="connsiteY0" fmla="*/ 0 h 2712410"/>
              <a:gd name="connsiteX1" fmla="*/ 4636256 w 4636256"/>
              <a:gd name="connsiteY1" fmla="*/ 2712410 h 2712410"/>
              <a:gd name="connsiteX0" fmla="*/ 0 w 4636256"/>
              <a:gd name="connsiteY0" fmla="*/ 0 h 2712410"/>
              <a:gd name="connsiteX1" fmla="*/ 3155799 w 4636256"/>
              <a:gd name="connsiteY1" fmla="*/ 1115839 h 2712410"/>
              <a:gd name="connsiteX2" fmla="*/ 0 w 4636256"/>
              <a:gd name="connsiteY2" fmla="*/ 1115839 h 2712410"/>
              <a:gd name="connsiteX3" fmla="*/ 0 w 4636256"/>
              <a:gd name="connsiteY3" fmla="*/ 0 h 2712410"/>
              <a:gd name="connsiteX0" fmla="*/ 0 w 4636256"/>
              <a:gd name="connsiteY0" fmla="*/ 0 h 2712410"/>
              <a:gd name="connsiteX1" fmla="*/ 4636256 w 4636256"/>
              <a:gd name="connsiteY1" fmla="*/ 2712410 h 2712410"/>
              <a:gd name="connsiteX0" fmla="*/ 261257 w 4897513"/>
              <a:gd name="connsiteY0" fmla="*/ 464457 h 3176867"/>
              <a:gd name="connsiteX1" fmla="*/ 3417056 w 4897513"/>
              <a:gd name="connsiteY1" fmla="*/ 1580296 h 3176867"/>
              <a:gd name="connsiteX2" fmla="*/ 261257 w 4897513"/>
              <a:gd name="connsiteY2" fmla="*/ 1580296 h 3176867"/>
              <a:gd name="connsiteX3" fmla="*/ 261257 w 4897513"/>
              <a:gd name="connsiteY3" fmla="*/ 464457 h 3176867"/>
              <a:gd name="connsiteX0" fmla="*/ 0 w 4897513"/>
              <a:gd name="connsiteY0" fmla="*/ 0 h 3176867"/>
              <a:gd name="connsiteX1" fmla="*/ 4897513 w 4897513"/>
              <a:gd name="connsiteY1" fmla="*/ 3176867 h 3176867"/>
              <a:gd name="connsiteX0" fmla="*/ 261257 w 4897513"/>
              <a:gd name="connsiteY0" fmla="*/ 624791 h 3337201"/>
              <a:gd name="connsiteX1" fmla="*/ 3417056 w 4897513"/>
              <a:gd name="connsiteY1" fmla="*/ 1740630 h 3337201"/>
              <a:gd name="connsiteX2" fmla="*/ 261257 w 4897513"/>
              <a:gd name="connsiteY2" fmla="*/ 1740630 h 3337201"/>
              <a:gd name="connsiteX3" fmla="*/ 261257 w 4897513"/>
              <a:gd name="connsiteY3" fmla="*/ 624791 h 3337201"/>
              <a:gd name="connsiteX0" fmla="*/ 0 w 4897513"/>
              <a:gd name="connsiteY0" fmla="*/ 160334 h 3337201"/>
              <a:gd name="connsiteX1" fmla="*/ 4897513 w 4897513"/>
              <a:gd name="connsiteY1" fmla="*/ 3337201 h 3337201"/>
              <a:gd name="connsiteX0" fmla="*/ 261257 w 4897513"/>
              <a:gd name="connsiteY0" fmla="*/ 545609 h 3258019"/>
              <a:gd name="connsiteX1" fmla="*/ 3417056 w 4897513"/>
              <a:gd name="connsiteY1" fmla="*/ 1661448 h 3258019"/>
              <a:gd name="connsiteX2" fmla="*/ 261257 w 4897513"/>
              <a:gd name="connsiteY2" fmla="*/ 1661448 h 3258019"/>
              <a:gd name="connsiteX3" fmla="*/ 261257 w 4897513"/>
              <a:gd name="connsiteY3" fmla="*/ 545609 h 3258019"/>
              <a:gd name="connsiteX0" fmla="*/ 0 w 4897513"/>
              <a:gd name="connsiteY0" fmla="*/ 81152 h 3258019"/>
              <a:gd name="connsiteX1" fmla="*/ 4897513 w 4897513"/>
              <a:gd name="connsiteY1" fmla="*/ 3258019 h 3258019"/>
              <a:gd name="connsiteX0" fmla="*/ 0 w 4636256"/>
              <a:gd name="connsiteY0" fmla="*/ 0 h 2714171"/>
              <a:gd name="connsiteX1" fmla="*/ 3155799 w 4636256"/>
              <a:gd name="connsiteY1" fmla="*/ 1115839 h 2714171"/>
              <a:gd name="connsiteX2" fmla="*/ 0 w 4636256"/>
              <a:gd name="connsiteY2" fmla="*/ 1115839 h 2714171"/>
              <a:gd name="connsiteX3" fmla="*/ 0 w 4636256"/>
              <a:gd name="connsiteY3" fmla="*/ 0 h 2714171"/>
              <a:gd name="connsiteX0" fmla="*/ 580571 w 4636256"/>
              <a:gd name="connsiteY0" fmla="*/ 2714171 h 2714171"/>
              <a:gd name="connsiteX1" fmla="*/ 4636256 w 4636256"/>
              <a:gd name="connsiteY1" fmla="*/ 2712410 h 2714171"/>
              <a:gd name="connsiteX0" fmla="*/ 0 w 4636256"/>
              <a:gd name="connsiteY0" fmla="*/ 0 h 2714171"/>
              <a:gd name="connsiteX1" fmla="*/ 0 w 4636256"/>
              <a:gd name="connsiteY1" fmla="*/ 1115839 h 2714171"/>
              <a:gd name="connsiteX2" fmla="*/ 0 w 4636256"/>
              <a:gd name="connsiteY2" fmla="*/ 0 h 2714171"/>
              <a:gd name="connsiteX0" fmla="*/ 580571 w 4636256"/>
              <a:gd name="connsiteY0" fmla="*/ 2714171 h 2714171"/>
              <a:gd name="connsiteX1" fmla="*/ 4636256 w 4636256"/>
              <a:gd name="connsiteY1" fmla="*/ 2712410 h 2714171"/>
              <a:gd name="connsiteX0" fmla="*/ 0 w 4636256"/>
              <a:gd name="connsiteY0" fmla="*/ 0 h 2714171"/>
              <a:gd name="connsiteX1" fmla="*/ 0 w 4636256"/>
              <a:gd name="connsiteY1" fmla="*/ 1115839 h 2714171"/>
              <a:gd name="connsiteX2" fmla="*/ 0 w 4636256"/>
              <a:gd name="connsiteY2" fmla="*/ 0 h 2714171"/>
              <a:gd name="connsiteX0" fmla="*/ 580571 w 4636256"/>
              <a:gd name="connsiteY0" fmla="*/ 2714171 h 2714171"/>
              <a:gd name="connsiteX1" fmla="*/ 4636256 w 4636256"/>
              <a:gd name="connsiteY1" fmla="*/ 2712410 h 2714171"/>
              <a:gd name="connsiteX0" fmla="*/ 0 w 4636256"/>
              <a:gd name="connsiteY0" fmla="*/ 0 h 2714171"/>
              <a:gd name="connsiteX1" fmla="*/ 0 w 4636256"/>
              <a:gd name="connsiteY1" fmla="*/ 1115839 h 2714171"/>
              <a:gd name="connsiteX2" fmla="*/ 0 w 4636256"/>
              <a:gd name="connsiteY2" fmla="*/ 0 h 2714171"/>
              <a:gd name="connsiteX0" fmla="*/ 580571 w 4636256"/>
              <a:gd name="connsiteY0" fmla="*/ 2714171 h 2714171"/>
              <a:gd name="connsiteX1" fmla="*/ 4636256 w 4636256"/>
              <a:gd name="connsiteY1" fmla="*/ 2712410 h 2714171"/>
              <a:gd name="connsiteX0" fmla="*/ 0 w 4636256"/>
              <a:gd name="connsiteY0" fmla="*/ 0 h 2712410"/>
              <a:gd name="connsiteX1" fmla="*/ 0 w 4636256"/>
              <a:gd name="connsiteY1" fmla="*/ 1115839 h 2712410"/>
              <a:gd name="connsiteX2" fmla="*/ 0 w 4636256"/>
              <a:gd name="connsiteY2" fmla="*/ 0 h 2712410"/>
              <a:gd name="connsiteX0" fmla="*/ 682171 w 4636256"/>
              <a:gd name="connsiteY0" fmla="*/ 2336799 h 2712410"/>
              <a:gd name="connsiteX1" fmla="*/ 4636256 w 4636256"/>
              <a:gd name="connsiteY1" fmla="*/ 2712410 h 2712410"/>
              <a:gd name="connsiteX0" fmla="*/ 0 w 4636256"/>
              <a:gd name="connsiteY0" fmla="*/ 0 h 2712410"/>
              <a:gd name="connsiteX1" fmla="*/ 0 w 4636256"/>
              <a:gd name="connsiteY1" fmla="*/ 1115839 h 2712410"/>
              <a:gd name="connsiteX2" fmla="*/ 0 w 4636256"/>
              <a:gd name="connsiteY2" fmla="*/ 0 h 2712410"/>
              <a:gd name="connsiteX0" fmla="*/ 682171 w 4636256"/>
              <a:gd name="connsiteY0" fmla="*/ 2336799 h 2712410"/>
              <a:gd name="connsiteX1" fmla="*/ 4636256 w 4636256"/>
              <a:gd name="connsiteY1" fmla="*/ 2712410 h 2712410"/>
              <a:gd name="connsiteX0" fmla="*/ 304419 w 4940675"/>
              <a:gd name="connsiteY0" fmla="*/ 0 h 2712410"/>
              <a:gd name="connsiteX1" fmla="*/ 304419 w 4940675"/>
              <a:gd name="connsiteY1" fmla="*/ 1115839 h 2712410"/>
              <a:gd name="connsiteX2" fmla="*/ 304419 w 4940675"/>
              <a:gd name="connsiteY2" fmla="*/ 0 h 2712410"/>
              <a:gd name="connsiteX0" fmla="*/ 0 w 4940675"/>
              <a:gd name="connsiteY0" fmla="*/ 2224504 h 2712410"/>
              <a:gd name="connsiteX1" fmla="*/ 4940675 w 4940675"/>
              <a:gd name="connsiteY1" fmla="*/ 2712410 h 2712410"/>
              <a:gd name="connsiteX0" fmla="*/ 304419 w 4940675"/>
              <a:gd name="connsiteY0" fmla="*/ 0 h 2712410"/>
              <a:gd name="connsiteX1" fmla="*/ 304419 w 4940675"/>
              <a:gd name="connsiteY1" fmla="*/ 1115839 h 2712410"/>
              <a:gd name="connsiteX2" fmla="*/ 304419 w 4940675"/>
              <a:gd name="connsiteY2" fmla="*/ 0 h 2712410"/>
              <a:gd name="connsiteX0" fmla="*/ 0 w 4940675"/>
              <a:gd name="connsiteY0" fmla="*/ 2224504 h 2712410"/>
              <a:gd name="connsiteX1" fmla="*/ 4940675 w 4940675"/>
              <a:gd name="connsiteY1" fmla="*/ 2712410 h 2712410"/>
              <a:gd name="connsiteX0" fmla="*/ 878351 w 5514607"/>
              <a:gd name="connsiteY0" fmla="*/ 0 h 2712410"/>
              <a:gd name="connsiteX1" fmla="*/ 878351 w 5514607"/>
              <a:gd name="connsiteY1" fmla="*/ 1115839 h 2712410"/>
              <a:gd name="connsiteX2" fmla="*/ 878351 w 5514607"/>
              <a:gd name="connsiteY2" fmla="*/ 0 h 2712410"/>
              <a:gd name="connsiteX0" fmla="*/ 0 w 5514607"/>
              <a:gd name="connsiteY0" fmla="*/ 1932674 h 2712410"/>
              <a:gd name="connsiteX1" fmla="*/ 5514607 w 5514607"/>
              <a:gd name="connsiteY1" fmla="*/ 2712410 h 2712410"/>
              <a:gd name="connsiteX0" fmla="*/ 878351 w 5514607"/>
              <a:gd name="connsiteY0" fmla="*/ 0 h 2712410"/>
              <a:gd name="connsiteX1" fmla="*/ 878351 w 5514607"/>
              <a:gd name="connsiteY1" fmla="*/ 1115839 h 2712410"/>
              <a:gd name="connsiteX2" fmla="*/ 878351 w 5514607"/>
              <a:gd name="connsiteY2" fmla="*/ 0 h 2712410"/>
              <a:gd name="connsiteX0" fmla="*/ 0 w 5514607"/>
              <a:gd name="connsiteY0" fmla="*/ 1932674 h 2712410"/>
              <a:gd name="connsiteX1" fmla="*/ 5514607 w 5514607"/>
              <a:gd name="connsiteY1" fmla="*/ 2712410 h 2712410"/>
              <a:gd name="connsiteX0" fmla="*/ 878351 w 5514607"/>
              <a:gd name="connsiteY0" fmla="*/ 0 h 2712410"/>
              <a:gd name="connsiteX1" fmla="*/ 878351 w 5514607"/>
              <a:gd name="connsiteY1" fmla="*/ 1115839 h 2712410"/>
              <a:gd name="connsiteX2" fmla="*/ 878351 w 5514607"/>
              <a:gd name="connsiteY2" fmla="*/ 0 h 2712410"/>
              <a:gd name="connsiteX0" fmla="*/ 0 w 5514607"/>
              <a:gd name="connsiteY0" fmla="*/ 1932674 h 2712410"/>
              <a:gd name="connsiteX1" fmla="*/ 5514607 w 5514607"/>
              <a:gd name="connsiteY1" fmla="*/ 2712410 h 2712410"/>
            </a:gdLst>
            <a:ahLst/>
            <a:cxnLst>
              <a:cxn ang="0">
                <a:pos x="connsiteX0" y="connsiteY0"/>
              </a:cxn>
              <a:cxn ang="0">
                <a:pos x="connsiteX1" y="connsiteY1"/>
              </a:cxn>
            </a:cxnLst>
            <a:rect l="l" t="t" r="r" b="b"/>
            <a:pathLst>
              <a:path w="5514607" h="2712410" stroke="0" extrusionOk="0">
                <a:moveTo>
                  <a:pt x="878351" y="0"/>
                </a:moveTo>
                <a:lnTo>
                  <a:pt x="878351" y="1115839"/>
                </a:lnTo>
                <a:lnTo>
                  <a:pt x="878351" y="0"/>
                </a:lnTo>
                <a:close/>
              </a:path>
              <a:path w="5514607" h="2712410" fill="none">
                <a:moveTo>
                  <a:pt x="0" y="1932674"/>
                </a:moveTo>
                <a:cubicBezTo>
                  <a:pt x="1225078" y="1147228"/>
                  <a:pt x="4353464" y="1254320"/>
                  <a:pt x="5514607" y="2712410"/>
                </a:cubicBezTo>
              </a:path>
            </a:pathLst>
          </a:custGeom>
          <a:ln w="22225" cap="rnd">
            <a:solidFill>
              <a:srgbClr val="28285A"/>
            </a:solidFill>
            <a:prstDash val="sysDot"/>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a:endParaRPr>
          </a:p>
        </p:txBody>
      </p:sp>
      <p:sp>
        <p:nvSpPr>
          <p:cNvPr id="342" name="Arc 5"/>
          <p:cNvSpPr/>
          <p:nvPr/>
        </p:nvSpPr>
        <p:spPr>
          <a:xfrm>
            <a:off x="11172146" y="5696760"/>
            <a:ext cx="720907" cy="567630"/>
          </a:xfrm>
          <a:custGeom>
            <a:avLst/>
            <a:gdLst>
              <a:gd name="connsiteX0" fmla="*/ 3155799 w 6311598"/>
              <a:gd name="connsiteY0" fmla="*/ 0 h 2231677"/>
              <a:gd name="connsiteX1" fmla="*/ 6311598 w 6311598"/>
              <a:gd name="connsiteY1" fmla="*/ 1115839 h 2231677"/>
              <a:gd name="connsiteX2" fmla="*/ 3155799 w 6311598"/>
              <a:gd name="connsiteY2" fmla="*/ 1115839 h 2231677"/>
              <a:gd name="connsiteX3" fmla="*/ 3155799 w 6311598"/>
              <a:gd name="connsiteY3" fmla="*/ 0 h 2231677"/>
              <a:gd name="connsiteX0" fmla="*/ 3155799 w 6311598"/>
              <a:gd name="connsiteY0" fmla="*/ 0 h 2231677"/>
              <a:gd name="connsiteX1" fmla="*/ 6311598 w 6311598"/>
              <a:gd name="connsiteY1" fmla="*/ 1115839 h 2231677"/>
              <a:gd name="connsiteX0" fmla="*/ 0 w 4636256"/>
              <a:gd name="connsiteY0" fmla="*/ 0 h 2712410"/>
              <a:gd name="connsiteX1" fmla="*/ 3155799 w 4636256"/>
              <a:gd name="connsiteY1" fmla="*/ 1115839 h 2712410"/>
              <a:gd name="connsiteX2" fmla="*/ 0 w 4636256"/>
              <a:gd name="connsiteY2" fmla="*/ 1115839 h 2712410"/>
              <a:gd name="connsiteX3" fmla="*/ 0 w 4636256"/>
              <a:gd name="connsiteY3" fmla="*/ 0 h 2712410"/>
              <a:gd name="connsiteX0" fmla="*/ 0 w 4636256"/>
              <a:gd name="connsiteY0" fmla="*/ 0 h 2712410"/>
              <a:gd name="connsiteX1" fmla="*/ 4636256 w 4636256"/>
              <a:gd name="connsiteY1" fmla="*/ 2712410 h 2712410"/>
              <a:gd name="connsiteX0" fmla="*/ 0 w 4636256"/>
              <a:gd name="connsiteY0" fmla="*/ 0 h 2712410"/>
              <a:gd name="connsiteX1" fmla="*/ 3155799 w 4636256"/>
              <a:gd name="connsiteY1" fmla="*/ 1115839 h 2712410"/>
              <a:gd name="connsiteX2" fmla="*/ 0 w 4636256"/>
              <a:gd name="connsiteY2" fmla="*/ 1115839 h 2712410"/>
              <a:gd name="connsiteX3" fmla="*/ 0 w 4636256"/>
              <a:gd name="connsiteY3" fmla="*/ 0 h 2712410"/>
              <a:gd name="connsiteX0" fmla="*/ 0 w 4636256"/>
              <a:gd name="connsiteY0" fmla="*/ 0 h 2712410"/>
              <a:gd name="connsiteX1" fmla="*/ 4636256 w 4636256"/>
              <a:gd name="connsiteY1" fmla="*/ 2712410 h 2712410"/>
              <a:gd name="connsiteX0" fmla="*/ 261257 w 4897513"/>
              <a:gd name="connsiteY0" fmla="*/ 464457 h 3176867"/>
              <a:gd name="connsiteX1" fmla="*/ 3417056 w 4897513"/>
              <a:gd name="connsiteY1" fmla="*/ 1580296 h 3176867"/>
              <a:gd name="connsiteX2" fmla="*/ 261257 w 4897513"/>
              <a:gd name="connsiteY2" fmla="*/ 1580296 h 3176867"/>
              <a:gd name="connsiteX3" fmla="*/ 261257 w 4897513"/>
              <a:gd name="connsiteY3" fmla="*/ 464457 h 3176867"/>
              <a:gd name="connsiteX0" fmla="*/ 0 w 4897513"/>
              <a:gd name="connsiteY0" fmla="*/ 0 h 3176867"/>
              <a:gd name="connsiteX1" fmla="*/ 4897513 w 4897513"/>
              <a:gd name="connsiteY1" fmla="*/ 3176867 h 3176867"/>
              <a:gd name="connsiteX0" fmla="*/ 261257 w 4897513"/>
              <a:gd name="connsiteY0" fmla="*/ 624791 h 3337201"/>
              <a:gd name="connsiteX1" fmla="*/ 3417056 w 4897513"/>
              <a:gd name="connsiteY1" fmla="*/ 1740630 h 3337201"/>
              <a:gd name="connsiteX2" fmla="*/ 261257 w 4897513"/>
              <a:gd name="connsiteY2" fmla="*/ 1740630 h 3337201"/>
              <a:gd name="connsiteX3" fmla="*/ 261257 w 4897513"/>
              <a:gd name="connsiteY3" fmla="*/ 624791 h 3337201"/>
              <a:gd name="connsiteX0" fmla="*/ 0 w 4897513"/>
              <a:gd name="connsiteY0" fmla="*/ 160334 h 3337201"/>
              <a:gd name="connsiteX1" fmla="*/ 4897513 w 4897513"/>
              <a:gd name="connsiteY1" fmla="*/ 3337201 h 3337201"/>
              <a:gd name="connsiteX0" fmla="*/ 261257 w 4897513"/>
              <a:gd name="connsiteY0" fmla="*/ 545609 h 3258019"/>
              <a:gd name="connsiteX1" fmla="*/ 3417056 w 4897513"/>
              <a:gd name="connsiteY1" fmla="*/ 1661448 h 3258019"/>
              <a:gd name="connsiteX2" fmla="*/ 261257 w 4897513"/>
              <a:gd name="connsiteY2" fmla="*/ 1661448 h 3258019"/>
              <a:gd name="connsiteX3" fmla="*/ 261257 w 4897513"/>
              <a:gd name="connsiteY3" fmla="*/ 545609 h 3258019"/>
              <a:gd name="connsiteX0" fmla="*/ 0 w 4897513"/>
              <a:gd name="connsiteY0" fmla="*/ 81152 h 3258019"/>
              <a:gd name="connsiteX1" fmla="*/ 4897513 w 4897513"/>
              <a:gd name="connsiteY1" fmla="*/ 3258019 h 3258019"/>
              <a:gd name="connsiteX0" fmla="*/ 0 w 4636256"/>
              <a:gd name="connsiteY0" fmla="*/ 0 h 2714171"/>
              <a:gd name="connsiteX1" fmla="*/ 3155799 w 4636256"/>
              <a:gd name="connsiteY1" fmla="*/ 1115839 h 2714171"/>
              <a:gd name="connsiteX2" fmla="*/ 0 w 4636256"/>
              <a:gd name="connsiteY2" fmla="*/ 1115839 h 2714171"/>
              <a:gd name="connsiteX3" fmla="*/ 0 w 4636256"/>
              <a:gd name="connsiteY3" fmla="*/ 0 h 2714171"/>
              <a:gd name="connsiteX0" fmla="*/ 580571 w 4636256"/>
              <a:gd name="connsiteY0" fmla="*/ 2714171 h 2714171"/>
              <a:gd name="connsiteX1" fmla="*/ 4636256 w 4636256"/>
              <a:gd name="connsiteY1" fmla="*/ 2712410 h 2714171"/>
              <a:gd name="connsiteX0" fmla="*/ 0 w 4636256"/>
              <a:gd name="connsiteY0" fmla="*/ 0 h 2714171"/>
              <a:gd name="connsiteX1" fmla="*/ 0 w 4636256"/>
              <a:gd name="connsiteY1" fmla="*/ 1115839 h 2714171"/>
              <a:gd name="connsiteX2" fmla="*/ 0 w 4636256"/>
              <a:gd name="connsiteY2" fmla="*/ 0 h 2714171"/>
              <a:gd name="connsiteX0" fmla="*/ 580571 w 4636256"/>
              <a:gd name="connsiteY0" fmla="*/ 2714171 h 2714171"/>
              <a:gd name="connsiteX1" fmla="*/ 4636256 w 4636256"/>
              <a:gd name="connsiteY1" fmla="*/ 2712410 h 2714171"/>
              <a:gd name="connsiteX0" fmla="*/ 0 w 4636256"/>
              <a:gd name="connsiteY0" fmla="*/ 0 h 2714171"/>
              <a:gd name="connsiteX1" fmla="*/ 0 w 4636256"/>
              <a:gd name="connsiteY1" fmla="*/ 1115839 h 2714171"/>
              <a:gd name="connsiteX2" fmla="*/ 0 w 4636256"/>
              <a:gd name="connsiteY2" fmla="*/ 0 h 2714171"/>
              <a:gd name="connsiteX0" fmla="*/ 580571 w 4636256"/>
              <a:gd name="connsiteY0" fmla="*/ 2714171 h 2714171"/>
              <a:gd name="connsiteX1" fmla="*/ 4636256 w 4636256"/>
              <a:gd name="connsiteY1" fmla="*/ 2712410 h 2714171"/>
              <a:gd name="connsiteX0" fmla="*/ 0 w 4636256"/>
              <a:gd name="connsiteY0" fmla="*/ 0 h 2714171"/>
              <a:gd name="connsiteX1" fmla="*/ 0 w 4636256"/>
              <a:gd name="connsiteY1" fmla="*/ 1115839 h 2714171"/>
              <a:gd name="connsiteX2" fmla="*/ 0 w 4636256"/>
              <a:gd name="connsiteY2" fmla="*/ 0 h 2714171"/>
              <a:gd name="connsiteX0" fmla="*/ 580571 w 4636256"/>
              <a:gd name="connsiteY0" fmla="*/ 2714171 h 2714171"/>
              <a:gd name="connsiteX1" fmla="*/ 4636256 w 4636256"/>
              <a:gd name="connsiteY1" fmla="*/ 2712410 h 2714171"/>
              <a:gd name="connsiteX0" fmla="*/ 189695 w 4825951"/>
              <a:gd name="connsiteY0" fmla="*/ 0 h 2712410"/>
              <a:gd name="connsiteX1" fmla="*/ 189695 w 4825951"/>
              <a:gd name="connsiteY1" fmla="*/ 1115839 h 2712410"/>
              <a:gd name="connsiteX2" fmla="*/ 189695 w 4825951"/>
              <a:gd name="connsiteY2" fmla="*/ 0 h 2712410"/>
              <a:gd name="connsiteX0" fmla="*/ 1009 w 4825951"/>
              <a:gd name="connsiteY0" fmla="*/ 2554514 h 2712410"/>
              <a:gd name="connsiteX1" fmla="*/ 4825951 w 4825951"/>
              <a:gd name="connsiteY1" fmla="*/ 2712410 h 2712410"/>
              <a:gd name="connsiteX0" fmla="*/ 188686 w 4824942"/>
              <a:gd name="connsiteY0" fmla="*/ 0 h 2712410"/>
              <a:gd name="connsiteX1" fmla="*/ 188686 w 4824942"/>
              <a:gd name="connsiteY1" fmla="*/ 1115839 h 2712410"/>
              <a:gd name="connsiteX2" fmla="*/ 188686 w 4824942"/>
              <a:gd name="connsiteY2" fmla="*/ 0 h 2712410"/>
              <a:gd name="connsiteX0" fmla="*/ 0 w 4824942"/>
              <a:gd name="connsiteY0" fmla="*/ 2554514 h 2712410"/>
              <a:gd name="connsiteX1" fmla="*/ 4824942 w 4824942"/>
              <a:gd name="connsiteY1" fmla="*/ 2712410 h 2712410"/>
              <a:gd name="connsiteX0" fmla="*/ 188686 w 9150199"/>
              <a:gd name="connsiteY0" fmla="*/ 0 h 2930124"/>
              <a:gd name="connsiteX1" fmla="*/ 188686 w 9150199"/>
              <a:gd name="connsiteY1" fmla="*/ 1115839 h 2930124"/>
              <a:gd name="connsiteX2" fmla="*/ 188686 w 9150199"/>
              <a:gd name="connsiteY2" fmla="*/ 0 h 2930124"/>
              <a:gd name="connsiteX0" fmla="*/ 0 w 9150199"/>
              <a:gd name="connsiteY0" fmla="*/ 2554514 h 2930124"/>
              <a:gd name="connsiteX1" fmla="*/ 9150199 w 9150199"/>
              <a:gd name="connsiteY1" fmla="*/ 2930124 h 2930124"/>
              <a:gd name="connsiteX0" fmla="*/ 188686 w 9150199"/>
              <a:gd name="connsiteY0" fmla="*/ 0 h 2930124"/>
              <a:gd name="connsiteX1" fmla="*/ 188686 w 9150199"/>
              <a:gd name="connsiteY1" fmla="*/ 1115839 h 2930124"/>
              <a:gd name="connsiteX2" fmla="*/ 188686 w 9150199"/>
              <a:gd name="connsiteY2" fmla="*/ 0 h 2930124"/>
              <a:gd name="connsiteX0" fmla="*/ 0 w 9150199"/>
              <a:gd name="connsiteY0" fmla="*/ 2554514 h 2930124"/>
              <a:gd name="connsiteX1" fmla="*/ 9150199 w 9150199"/>
              <a:gd name="connsiteY1" fmla="*/ 2930124 h 2930124"/>
              <a:gd name="connsiteX0" fmla="*/ 750450 w 9711963"/>
              <a:gd name="connsiteY0" fmla="*/ 0 h 2930124"/>
              <a:gd name="connsiteX1" fmla="*/ 750450 w 9711963"/>
              <a:gd name="connsiteY1" fmla="*/ 1115839 h 2930124"/>
              <a:gd name="connsiteX2" fmla="*/ 750450 w 9711963"/>
              <a:gd name="connsiteY2" fmla="*/ 0 h 2930124"/>
              <a:gd name="connsiteX0" fmla="*/ 0 w 9711963"/>
              <a:gd name="connsiteY0" fmla="*/ 2408493 h 2930124"/>
              <a:gd name="connsiteX1" fmla="*/ 9711963 w 9711963"/>
              <a:gd name="connsiteY1" fmla="*/ 2930124 h 2930124"/>
              <a:gd name="connsiteX0" fmla="*/ 750450 w 9711963"/>
              <a:gd name="connsiteY0" fmla="*/ 0 h 2930124"/>
              <a:gd name="connsiteX1" fmla="*/ 750450 w 9711963"/>
              <a:gd name="connsiteY1" fmla="*/ 1115839 h 2930124"/>
              <a:gd name="connsiteX2" fmla="*/ 750450 w 9711963"/>
              <a:gd name="connsiteY2" fmla="*/ 0 h 2930124"/>
              <a:gd name="connsiteX0" fmla="*/ 0 w 9711963"/>
              <a:gd name="connsiteY0" fmla="*/ 2408493 h 2930124"/>
              <a:gd name="connsiteX1" fmla="*/ 9711963 w 9711963"/>
              <a:gd name="connsiteY1" fmla="*/ 2930124 h 2930124"/>
              <a:gd name="connsiteX0" fmla="*/ 750450 w 9711963"/>
              <a:gd name="connsiteY0" fmla="*/ 0 h 2930124"/>
              <a:gd name="connsiteX1" fmla="*/ 750450 w 9711963"/>
              <a:gd name="connsiteY1" fmla="*/ 1115839 h 2930124"/>
              <a:gd name="connsiteX2" fmla="*/ 750450 w 9711963"/>
              <a:gd name="connsiteY2" fmla="*/ 0 h 2930124"/>
              <a:gd name="connsiteX0" fmla="*/ 0 w 9711963"/>
              <a:gd name="connsiteY0" fmla="*/ 2408493 h 2930124"/>
              <a:gd name="connsiteX1" fmla="*/ 9711963 w 9711963"/>
              <a:gd name="connsiteY1" fmla="*/ 2930124 h 2930124"/>
              <a:gd name="connsiteX0" fmla="*/ 750450 w 43558320"/>
              <a:gd name="connsiteY0" fmla="*/ 0 h 2900921"/>
              <a:gd name="connsiteX1" fmla="*/ 750450 w 43558320"/>
              <a:gd name="connsiteY1" fmla="*/ 1115839 h 2900921"/>
              <a:gd name="connsiteX2" fmla="*/ 750450 w 43558320"/>
              <a:gd name="connsiteY2" fmla="*/ 0 h 2900921"/>
              <a:gd name="connsiteX0" fmla="*/ 0 w 43558320"/>
              <a:gd name="connsiteY0" fmla="*/ 2408493 h 2900921"/>
              <a:gd name="connsiteX1" fmla="*/ 43558320 w 43558320"/>
              <a:gd name="connsiteY1" fmla="*/ 2900921 h 2900921"/>
              <a:gd name="connsiteX0" fmla="*/ 750450 w 43558320"/>
              <a:gd name="connsiteY0" fmla="*/ 0 h 2900921"/>
              <a:gd name="connsiteX1" fmla="*/ 750450 w 43558320"/>
              <a:gd name="connsiteY1" fmla="*/ 1115839 h 2900921"/>
              <a:gd name="connsiteX2" fmla="*/ 750450 w 43558320"/>
              <a:gd name="connsiteY2" fmla="*/ 0 h 2900921"/>
              <a:gd name="connsiteX0" fmla="*/ 0 w 43558320"/>
              <a:gd name="connsiteY0" fmla="*/ 2408493 h 2900921"/>
              <a:gd name="connsiteX1" fmla="*/ 43558320 w 43558320"/>
              <a:gd name="connsiteY1" fmla="*/ 2900921 h 2900921"/>
              <a:gd name="connsiteX0" fmla="*/ 750450 w 33867867"/>
              <a:gd name="connsiteY0" fmla="*/ 0 h 5967325"/>
              <a:gd name="connsiteX1" fmla="*/ 750450 w 33867867"/>
              <a:gd name="connsiteY1" fmla="*/ 1115839 h 5967325"/>
              <a:gd name="connsiteX2" fmla="*/ 750450 w 33867867"/>
              <a:gd name="connsiteY2" fmla="*/ 0 h 5967325"/>
              <a:gd name="connsiteX0" fmla="*/ 0 w 33867867"/>
              <a:gd name="connsiteY0" fmla="*/ 2408493 h 5967325"/>
              <a:gd name="connsiteX1" fmla="*/ 33867867 w 33867867"/>
              <a:gd name="connsiteY1" fmla="*/ 5967325 h 5967325"/>
              <a:gd name="connsiteX0" fmla="*/ 750450 w 33867867"/>
              <a:gd name="connsiteY0" fmla="*/ 0 h 5967325"/>
              <a:gd name="connsiteX1" fmla="*/ 750450 w 33867867"/>
              <a:gd name="connsiteY1" fmla="*/ 1115839 h 5967325"/>
              <a:gd name="connsiteX2" fmla="*/ 750450 w 33867867"/>
              <a:gd name="connsiteY2" fmla="*/ 0 h 5967325"/>
              <a:gd name="connsiteX0" fmla="*/ 0 w 33867867"/>
              <a:gd name="connsiteY0" fmla="*/ 2408493 h 5967325"/>
              <a:gd name="connsiteX1" fmla="*/ 33867867 w 33867867"/>
              <a:gd name="connsiteY1" fmla="*/ 5967325 h 5967325"/>
              <a:gd name="connsiteX0" fmla="*/ 750450 w 33867867"/>
              <a:gd name="connsiteY0" fmla="*/ 0 h 5967325"/>
              <a:gd name="connsiteX1" fmla="*/ 750450 w 33867867"/>
              <a:gd name="connsiteY1" fmla="*/ 1115839 h 5967325"/>
              <a:gd name="connsiteX2" fmla="*/ 750450 w 33867867"/>
              <a:gd name="connsiteY2" fmla="*/ 0 h 5967325"/>
              <a:gd name="connsiteX0" fmla="*/ 0 w 33867867"/>
              <a:gd name="connsiteY0" fmla="*/ 2408493 h 5967325"/>
              <a:gd name="connsiteX1" fmla="*/ 33867867 w 33867867"/>
              <a:gd name="connsiteY1" fmla="*/ 5967325 h 5967325"/>
              <a:gd name="connsiteX0" fmla="*/ 750450 w 33867867"/>
              <a:gd name="connsiteY0" fmla="*/ 0 h 5967325"/>
              <a:gd name="connsiteX1" fmla="*/ 750450 w 33867867"/>
              <a:gd name="connsiteY1" fmla="*/ 1115839 h 5967325"/>
              <a:gd name="connsiteX2" fmla="*/ 750450 w 33867867"/>
              <a:gd name="connsiteY2" fmla="*/ 0 h 5967325"/>
              <a:gd name="connsiteX0" fmla="*/ 0 w 33867867"/>
              <a:gd name="connsiteY0" fmla="*/ 2408493 h 5967325"/>
              <a:gd name="connsiteX1" fmla="*/ 33867867 w 33867867"/>
              <a:gd name="connsiteY1" fmla="*/ 5967325 h 5967325"/>
            </a:gdLst>
            <a:ahLst/>
            <a:cxnLst>
              <a:cxn ang="0">
                <a:pos x="connsiteX0" y="connsiteY0"/>
              </a:cxn>
              <a:cxn ang="0">
                <a:pos x="connsiteX1" y="connsiteY1"/>
              </a:cxn>
            </a:cxnLst>
            <a:rect l="l" t="t" r="r" b="b"/>
            <a:pathLst>
              <a:path w="33867867" h="5967325" stroke="0" extrusionOk="0">
                <a:moveTo>
                  <a:pt x="750450" y="0"/>
                </a:moveTo>
                <a:lnTo>
                  <a:pt x="750450" y="1115839"/>
                </a:lnTo>
                <a:lnTo>
                  <a:pt x="750450" y="0"/>
                </a:lnTo>
                <a:close/>
              </a:path>
              <a:path w="33867867" h="5967325" fill="none">
                <a:moveTo>
                  <a:pt x="0" y="2408493"/>
                </a:moveTo>
                <a:cubicBezTo>
                  <a:pt x="1104679" y="2003847"/>
                  <a:pt x="25256393" y="1655144"/>
                  <a:pt x="33867867" y="5967325"/>
                </a:cubicBezTo>
              </a:path>
            </a:pathLst>
          </a:custGeom>
          <a:ln w="22225" cap="rnd">
            <a:solidFill>
              <a:srgbClr val="28285A"/>
            </a:solidFill>
            <a:prstDash val="sysDot"/>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a:endParaRPr>
          </a:p>
        </p:txBody>
      </p:sp>
      <p:sp>
        <p:nvSpPr>
          <p:cNvPr id="103" name="Rectangle 102"/>
          <p:cNvSpPr/>
          <p:nvPr/>
        </p:nvSpPr>
        <p:spPr>
          <a:xfrm>
            <a:off x="950551" y="6372041"/>
            <a:ext cx="572548" cy="282383"/>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none">
            <a:spAutoFit/>
          </a:bodyPr>
          <a:lstStyle/>
          <a:p>
            <a:pPr marL="0" marR="0" lvl="0" indent="0" algn="ctr" defTabSz="932563" eaLnBrk="1" fontAlgn="auto" latinLnBrk="0" hangingPunct="1">
              <a:lnSpc>
                <a:spcPct val="100000"/>
              </a:lnSpc>
              <a:spcBef>
                <a:spcPts val="0"/>
              </a:spcBef>
              <a:spcAft>
                <a:spcPts val="0"/>
              </a:spcAft>
              <a:buClrTx/>
              <a:buSzTx/>
              <a:buFontTx/>
              <a:buNone/>
              <a:tabLst/>
              <a:defRPr/>
            </a:pPr>
            <a:r>
              <a:rPr kumimoji="0" lang="en-US" sz="1199" b="0" i="0" u="none" strike="noStrike" kern="0" cap="none" spc="0" normalizeH="0" baseline="0" noProof="0" dirty="0">
                <a:ln>
                  <a:noFill/>
                </a:ln>
                <a:solidFill>
                  <a:srgbClr val="002050"/>
                </a:solidFill>
                <a:effectLst/>
                <a:uLnTx/>
                <a:uFillTx/>
                <a:latin typeface="Segoe UI"/>
                <a:ea typeface="Segoe UI" pitchFamily="34" charset="0"/>
                <a:cs typeface="Segoe UI Light" panose="020B0502040204020203" pitchFamily="34" charset="0"/>
              </a:rPr>
              <a:t>Retail</a:t>
            </a:r>
            <a:endParaRPr kumimoji="0" lang="en-US" sz="1199" b="0" i="0" u="none" strike="noStrike" kern="0" cap="none" spc="0" normalizeH="0" baseline="0" noProof="0" dirty="0">
              <a:ln>
                <a:noFill/>
              </a:ln>
              <a:solidFill>
                <a:srgbClr val="002050"/>
              </a:solidFill>
              <a:effectLst/>
              <a:uLnTx/>
              <a:uFillTx/>
              <a:latin typeface="Segoe UI"/>
              <a:cs typeface="Segoe UI Light" panose="020B0502040204020203" pitchFamily="34" charset="0"/>
            </a:endParaRPr>
          </a:p>
        </p:txBody>
      </p:sp>
      <p:sp>
        <p:nvSpPr>
          <p:cNvPr id="106" name="Rectangle 105"/>
          <p:cNvSpPr/>
          <p:nvPr/>
        </p:nvSpPr>
        <p:spPr>
          <a:xfrm>
            <a:off x="1756042" y="6372041"/>
            <a:ext cx="1200355" cy="282383"/>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none">
            <a:spAutoFit/>
          </a:bodyPr>
          <a:lstStyle/>
          <a:p>
            <a:pPr marL="0" marR="0" lvl="0" indent="0" algn="ctr" defTabSz="932563" eaLnBrk="1" fontAlgn="auto" latinLnBrk="0" hangingPunct="1">
              <a:lnSpc>
                <a:spcPct val="100000"/>
              </a:lnSpc>
              <a:spcBef>
                <a:spcPts val="0"/>
              </a:spcBef>
              <a:spcAft>
                <a:spcPts val="0"/>
              </a:spcAft>
              <a:buClrTx/>
              <a:buSzTx/>
              <a:buFontTx/>
              <a:buNone/>
              <a:tabLst/>
              <a:defRPr/>
            </a:pPr>
            <a:r>
              <a:rPr kumimoji="0" lang="en-US" sz="1199" b="0" i="0" u="none" strike="noStrike" kern="0" cap="none" spc="0" normalizeH="0" baseline="0" noProof="0" dirty="0">
                <a:ln>
                  <a:noFill/>
                </a:ln>
                <a:solidFill>
                  <a:srgbClr val="002050"/>
                </a:solidFill>
                <a:effectLst/>
                <a:uLnTx/>
                <a:uFillTx/>
                <a:latin typeface="Segoe UI"/>
                <a:cs typeface="Segoe UI Light" panose="020B0502040204020203" pitchFamily="34" charset="0"/>
              </a:rPr>
              <a:t>Manufacturing</a:t>
            </a:r>
          </a:p>
        </p:txBody>
      </p:sp>
      <p:sp>
        <p:nvSpPr>
          <p:cNvPr id="112" name="Rectangle 111"/>
          <p:cNvSpPr/>
          <p:nvPr/>
        </p:nvSpPr>
        <p:spPr>
          <a:xfrm>
            <a:off x="3094214" y="6372041"/>
            <a:ext cx="672915" cy="470593"/>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32563" eaLnBrk="1" fontAlgn="auto" latinLnBrk="0" hangingPunct="1">
              <a:lnSpc>
                <a:spcPct val="100000"/>
              </a:lnSpc>
              <a:spcBef>
                <a:spcPts val="0"/>
              </a:spcBef>
              <a:spcAft>
                <a:spcPts val="0"/>
              </a:spcAft>
              <a:buClrTx/>
              <a:buSzTx/>
              <a:buFontTx/>
              <a:buNone/>
              <a:tabLst/>
              <a:defRPr/>
            </a:pPr>
            <a:r>
              <a:rPr kumimoji="0" lang="en-US" sz="1199" b="0" i="0" u="none" strike="noStrike" kern="0" cap="none" spc="0" normalizeH="0" baseline="0" noProof="0" dirty="0">
                <a:ln>
                  <a:noFill/>
                </a:ln>
                <a:solidFill>
                  <a:srgbClr val="002050"/>
                </a:solidFill>
                <a:effectLst/>
                <a:uLnTx/>
                <a:uFillTx/>
                <a:latin typeface="Segoe UI"/>
                <a:ea typeface="Segoe UI" pitchFamily="34" charset="0"/>
                <a:cs typeface="Segoe UI Light" panose="020B0502040204020203" pitchFamily="34" charset="0"/>
              </a:rPr>
              <a:t>Public Sector</a:t>
            </a:r>
            <a:endParaRPr kumimoji="0" lang="en-US" sz="1199" b="0" i="0" u="none" strike="noStrike" kern="0" cap="none" spc="0" normalizeH="0" baseline="0" noProof="0" dirty="0">
              <a:ln>
                <a:noFill/>
              </a:ln>
              <a:solidFill>
                <a:srgbClr val="002050"/>
              </a:solidFill>
              <a:effectLst/>
              <a:uLnTx/>
              <a:uFillTx/>
              <a:latin typeface="Segoe UI"/>
              <a:cs typeface="Segoe UI Light" panose="020B0502040204020203" pitchFamily="34" charset="0"/>
            </a:endParaRPr>
          </a:p>
        </p:txBody>
      </p:sp>
      <p:sp>
        <p:nvSpPr>
          <p:cNvPr id="116" name="Rectangle 115"/>
          <p:cNvSpPr/>
          <p:nvPr/>
        </p:nvSpPr>
        <p:spPr>
          <a:xfrm>
            <a:off x="4008786" y="6372041"/>
            <a:ext cx="999260" cy="282383"/>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none">
            <a:spAutoFit/>
          </a:bodyPr>
          <a:lstStyle/>
          <a:p>
            <a:pPr marL="0" marR="0" lvl="0" indent="0" algn="ctr" defTabSz="932563" eaLnBrk="1" fontAlgn="auto" latinLnBrk="0" hangingPunct="1">
              <a:lnSpc>
                <a:spcPct val="100000"/>
              </a:lnSpc>
              <a:spcBef>
                <a:spcPts val="0"/>
              </a:spcBef>
              <a:spcAft>
                <a:spcPts val="0"/>
              </a:spcAft>
              <a:buClrTx/>
              <a:buSzTx/>
              <a:buFontTx/>
              <a:buNone/>
              <a:tabLst/>
              <a:defRPr/>
            </a:pPr>
            <a:r>
              <a:rPr kumimoji="0" lang="en-US" sz="1199" b="0" i="0" u="none" strike="noStrike" kern="0" cap="none" spc="0" normalizeH="0" baseline="0" noProof="0" dirty="0">
                <a:ln>
                  <a:noFill/>
                </a:ln>
                <a:solidFill>
                  <a:srgbClr val="002050"/>
                </a:solidFill>
                <a:effectLst/>
                <a:uLnTx/>
                <a:uFillTx/>
                <a:latin typeface="Segoe UI"/>
                <a:ea typeface="Segoe UI" pitchFamily="34" charset="0"/>
                <a:cs typeface="Segoe UI Light" panose="020B0502040204020203" pitchFamily="34" charset="0"/>
              </a:rPr>
              <a:t>Distribution</a:t>
            </a:r>
            <a:endParaRPr kumimoji="0" lang="en-US" sz="1199" b="0" i="0" u="none" strike="noStrike" kern="0" cap="none" spc="0" normalizeH="0" baseline="0" noProof="0" dirty="0">
              <a:ln>
                <a:noFill/>
              </a:ln>
              <a:solidFill>
                <a:srgbClr val="002050"/>
              </a:solidFill>
              <a:effectLst/>
              <a:uLnTx/>
              <a:uFillTx/>
              <a:latin typeface="Segoe UI"/>
              <a:cs typeface="Segoe UI Light" panose="020B0502040204020203" pitchFamily="34" charset="0"/>
            </a:endParaRPr>
          </a:p>
        </p:txBody>
      </p:sp>
      <p:sp>
        <p:nvSpPr>
          <p:cNvPr id="123" name="Rectangle 122"/>
          <p:cNvSpPr/>
          <p:nvPr/>
        </p:nvSpPr>
        <p:spPr>
          <a:xfrm>
            <a:off x="5147204" y="6372041"/>
            <a:ext cx="855387" cy="470593"/>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none">
            <a:spAutoFit/>
          </a:bodyPr>
          <a:lstStyle/>
          <a:p>
            <a:pPr marL="0" marR="0" lvl="0" indent="0" algn="ctr" defTabSz="932563" eaLnBrk="1" fontAlgn="auto" latinLnBrk="0" hangingPunct="1">
              <a:lnSpc>
                <a:spcPct val="100000"/>
              </a:lnSpc>
              <a:spcBef>
                <a:spcPts val="0"/>
              </a:spcBef>
              <a:spcAft>
                <a:spcPts val="0"/>
              </a:spcAft>
              <a:buClrTx/>
              <a:buSzTx/>
              <a:buFontTx/>
              <a:buNone/>
              <a:tabLst/>
              <a:defRPr/>
            </a:pPr>
            <a:r>
              <a:rPr kumimoji="0" lang="en-US" sz="1199" b="0" i="0" u="none" strike="noStrike" kern="0" cap="none" spc="0" normalizeH="0" baseline="0" noProof="0" dirty="0">
                <a:ln>
                  <a:noFill/>
                </a:ln>
                <a:solidFill>
                  <a:srgbClr val="002050"/>
                </a:solidFill>
                <a:effectLst/>
                <a:uLnTx/>
                <a:uFillTx/>
                <a:latin typeface="Segoe UI"/>
                <a:cs typeface="Segoe UI Light" panose="020B0502040204020203" pitchFamily="34" charset="0"/>
              </a:rPr>
              <a:t>Service </a:t>
            </a:r>
          </a:p>
          <a:p>
            <a:pPr marL="0" marR="0" lvl="0" indent="0" algn="ctr" defTabSz="932563" eaLnBrk="1" fontAlgn="auto" latinLnBrk="0" hangingPunct="1">
              <a:lnSpc>
                <a:spcPct val="100000"/>
              </a:lnSpc>
              <a:spcBef>
                <a:spcPts val="0"/>
              </a:spcBef>
              <a:spcAft>
                <a:spcPts val="0"/>
              </a:spcAft>
              <a:buClrTx/>
              <a:buSzTx/>
              <a:buFontTx/>
              <a:buNone/>
              <a:tabLst/>
              <a:defRPr/>
            </a:pPr>
            <a:r>
              <a:rPr kumimoji="0" lang="en-US" sz="1199" b="0" i="0" u="none" strike="noStrike" kern="0" cap="none" spc="0" normalizeH="0" baseline="0" noProof="0" dirty="0">
                <a:ln>
                  <a:noFill/>
                </a:ln>
                <a:solidFill>
                  <a:srgbClr val="002050"/>
                </a:solidFill>
                <a:effectLst/>
                <a:uLnTx/>
                <a:uFillTx/>
                <a:latin typeface="Segoe UI"/>
                <a:cs typeface="Segoe UI Light" panose="020B0502040204020203" pitchFamily="34" charset="0"/>
              </a:rPr>
              <a:t>industries</a:t>
            </a:r>
          </a:p>
        </p:txBody>
      </p:sp>
      <p:sp>
        <p:nvSpPr>
          <p:cNvPr id="128" name="Rectangle 127"/>
          <p:cNvSpPr/>
          <p:nvPr/>
        </p:nvSpPr>
        <p:spPr>
          <a:xfrm>
            <a:off x="6340130" y="6372041"/>
            <a:ext cx="667372" cy="282383"/>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none">
            <a:spAutoFit/>
          </a:bodyPr>
          <a:lstStyle/>
          <a:p>
            <a:pPr marL="0" marR="0" lvl="0" indent="0" algn="ctr" defTabSz="932563" eaLnBrk="1" fontAlgn="auto" latinLnBrk="0" hangingPunct="1">
              <a:lnSpc>
                <a:spcPct val="100000"/>
              </a:lnSpc>
              <a:spcBef>
                <a:spcPts val="0"/>
              </a:spcBef>
              <a:spcAft>
                <a:spcPts val="0"/>
              </a:spcAft>
              <a:buClrTx/>
              <a:buSzTx/>
              <a:buFontTx/>
              <a:buNone/>
              <a:tabLst/>
              <a:defRPr/>
            </a:pPr>
            <a:r>
              <a:rPr kumimoji="0" lang="en-US" sz="1199" b="0" i="0" u="none" strike="noStrike" kern="0" cap="none" spc="0" normalizeH="0" baseline="0" noProof="0" dirty="0">
                <a:ln>
                  <a:noFill/>
                </a:ln>
                <a:solidFill>
                  <a:srgbClr val="002050"/>
                </a:solidFill>
                <a:effectLst/>
                <a:uLnTx/>
                <a:uFillTx/>
                <a:latin typeface="Segoe UI"/>
                <a:ea typeface="Segoe UI" pitchFamily="34" charset="0"/>
                <a:cs typeface="Segoe UI Light" panose="020B0502040204020203" pitchFamily="34" charset="0"/>
              </a:rPr>
              <a:t>Project</a:t>
            </a:r>
            <a:endParaRPr kumimoji="0" lang="en-US" sz="1199" b="0" i="0" u="none" strike="noStrike" kern="0" cap="none" spc="0" normalizeH="0" baseline="0" noProof="0" dirty="0">
              <a:ln>
                <a:noFill/>
              </a:ln>
              <a:solidFill>
                <a:srgbClr val="002050"/>
              </a:solidFill>
              <a:effectLst/>
              <a:uLnTx/>
              <a:uFillTx/>
              <a:latin typeface="Segoe UI"/>
              <a:cs typeface="Segoe UI Light" panose="020B0502040204020203" pitchFamily="34" charset="0"/>
            </a:endParaRPr>
          </a:p>
        </p:txBody>
      </p:sp>
      <p:sp>
        <p:nvSpPr>
          <p:cNvPr id="158" name="Rectangle 157"/>
          <p:cNvSpPr/>
          <p:nvPr/>
        </p:nvSpPr>
        <p:spPr>
          <a:xfrm>
            <a:off x="7200565" y="6372041"/>
            <a:ext cx="1059874" cy="470593"/>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32563" eaLnBrk="1" fontAlgn="auto" latinLnBrk="0" hangingPunct="1">
              <a:lnSpc>
                <a:spcPct val="100000"/>
              </a:lnSpc>
              <a:spcBef>
                <a:spcPts val="0"/>
              </a:spcBef>
              <a:spcAft>
                <a:spcPts val="0"/>
              </a:spcAft>
              <a:buClrTx/>
              <a:buSzTx/>
              <a:buFontTx/>
              <a:buNone/>
              <a:tabLst/>
              <a:defRPr/>
            </a:pPr>
            <a:r>
              <a:rPr kumimoji="0" lang="en-US" sz="1199" b="0" i="0" u="none" strike="noStrike" kern="0" cap="none" spc="0" normalizeH="0" baseline="0" noProof="0" dirty="0">
                <a:ln>
                  <a:noFill/>
                </a:ln>
                <a:solidFill>
                  <a:srgbClr val="002050"/>
                </a:solidFill>
                <a:effectLst/>
                <a:uLnTx/>
                <a:uFillTx/>
                <a:latin typeface="Segoe UI"/>
                <a:ea typeface="Segoe UI" pitchFamily="34" charset="0"/>
                <a:cs typeface="Segoe UI Light" panose="020B0502040204020203" pitchFamily="34" charset="0"/>
              </a:rPr>
              <a:t>Budget formulation</a:t>
            </a:r>
            <a:endParaRPr kumimoji="0" lang="en-US" sz="1199" b="0" i="0" u="none" strike="noStrike" kern="0" cap="none" spc="0" normalizeH="0" baseline="0" noProof="0" dirty="0">
              <a:ln>
                <a:noFill/>
              </a:ln>
              <a:solidFill>
                <a:srgbClr val="002050"/>
              </a:solidFill>
              <a:effectLst/>
              <a:uLnTx/>
              <a:uFillTx/>
              <a:latin typeface="Segoe UI"/>
              <a:cs typeface="Segoe UI Light" panose="020B0502040204020203" pitchFamily="34" charset="0"/>
            </a:endParaRPr>
          </a:p>
        </p:txBody>
      </p:sp>
      <p:sp>
        <p:nvSpPr>
          <p:cNvPr id="160" name="Rectangle 159"/>
          <p:cNvSpPr/>
          <p:nvPr/>
        </p:nvSpPr>
        <p:spPr>
          <a:xfrm>
            <a:off x="8366168" y="6372041"/>
            <a:ext cx="750752" cy="282383"/>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none">
            <a:spAutoFit/>
          </a:bodyPr>
          <a:lstStyle/>
          <a:p>
            <a:pPr marL="0" marR="0" lvl="0" indent="0" algn="ctr" defTabSz="932563" eaLnBrk="1" fontAlgn="auto" latinLnBrk="0" hangingPunct="1">
              <a:lnSpc>
                <a:spcPct val="100000"/>
              </a:lnSpc>
              <a:spcBef>
                <a:spcPts val="0"/>
              </a:spcBef>
              <a:spcAft>
                <a:spcPts val="0"/>
              </a:spcAft>
              <a:buClrTx/>
              <a:buSzTx/>
              <a:buFontTx/>
              <a:buNone/>
              <a:tabLst/>
              <a:defRPr/>
            </a:pPr>
            <a:r>
              <a:rPr kumimoji="0" lang="en-US" sz="1199" b="0" i="0" u="none" strike="noStrike" kern="0" cap="none" spc="0" normalizeH="0" baseline="0" noProof="0" dirty="0">
                <a:ln>
                  <a:noFill/>
                </a:ln>
                <a:solidFill>
                  <a:srgbClr val="002050"/>
                </a:solidFill>
                <a:effectLst/>
                <a:uLnTx/>
                <a:uFillTx/>
                <a:latin typeface="Segoe UI"/>
                <a:ea typeface="Segoe UI" pitchFamily="34" charset="0"/>
                <a:cs typeface="Segoe UI Light" panose="020B0502040204020203" pitchFamily="34" charset="0"/>
              </a:rPr>
              <a:t>Expense</a:t>
            </a:r>
            <a:endParaRPr kumimoji="0" lang="en-US" sz="1199" b="0" i="0" u="none" strike="noStrike" kern="0" cap="none" spc="0" normalizeH="0" baseline="0" noProof="0" dirty="0">
              <a:ln>
                <a:noFill/>
              </a:ln>
              <a:solidFill>
                <a:srgbClr val="002050"/>
              </a:solidFill>
              <a:effectLst/>
              <a:uLnTx/>
              <a:uFillTx/>
              <a:latin typeface="Segoe UI"/>
              <a:cs typeface="Segoe UI Light" panose="020B0502040204020203" pitchFamily="34" charset="0"/>
            </a:endParaRPr>
          </a:p>
        </p:txBody>
      </p:sp>
      <p:sp>
        <p:nvSpPr>
          <p:cNvPr id="167" name="Rectangle 166"/>
          <p:cNvSpPr/>
          <p:nvPr/>
        </p:nvSpPr>
        <p:spPr>
          <a:xfrm>
            <a:off x="9518736" y="6372041"/>
            <a:ext cx="713150" cy="282383"/>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none">
            <a:spAutoFit/>
          </a:bodyPr>
          <a:lstStyle/>
          <a:p>
            <a:pPr marL="0" marR="0" lvl="0" indent="0" algn="ctr" defTabSz="932563" eaLnBrk="1" fontAlgn="auto" latinLnBrk="0" hangingPunct="1">
              <a:lnSpc>
                <a:spcPct val="100000"/>
              </a:lnSpc>
              <a:spcBef>
                <a:spcPts val="0"/>
              </a:spcBef>
              <a:spcAft>
                <a:spcPts val="0"/>
              </a:spcAft>
              <a:buClrTx/>
              <a:buSzTx/>
              <a:buFontTx/>
              <a:buNone/>
              <a:tabLst/>
              <a:defRPr/>
            </a:pPr>
            <a:r>
              <a:rPr kumimoji="0" lang="en-US" sz="1199" b="0" i="0" u="none" strike="noStrike" kern="0" cap="none" spc="0" normalizeH="0" baseline="0" noProof="0" dirty="0">
                <a:ln>
                  <a:noFill/>
                </a:ln>
                <a:solidFill>
                  <a:srgbClr val="002050"/>
                </a:solidFill>
                <a:effectLst/>
                <a:uLnTx/>
                <a:uFillTx/>
                <a:latin typeface="Segoe UI"/>
                <a:ea typeface="Segoe UI" pitchFamily="34" charset="0"/>
                <a:cs typeface="Segoe UI Light" panose="020B0502040204020203" pitchFamily="34" charset="0"/>
              </a:rPr>
              <a:t>Finance</a:t>
            </a:r>
            <a:endParaRPr kumimoji="0" lang="en-US" sz="1199" b="0" i="0" u="none" strike="noStrike" kern="0" cap="none" spc="0" normalizeH="0" baseline="0" noProof="0" dirty="0">
              <a:ln>
                <a:noFill/>
              </a:ln>
              <a:solidFill>
                <a:srgbClr val="002050"/>
              </a:solidFill>
              <a:effectLst/>
              <a:uLnTx/>
              <a:uFillTx/>
              <a:latin typeface="Segoe UI"/>
              <a:cs typeface="Segoe UI Light" panose="020B0502040204020203" pitchFamily="34" charset="0"/>
            </a:endParaRPr>
          </a:p>
        </p:txBody>
      </p:sp>
      <p:sp>
        <p:nvSpPr>
          <p:cNvPr id="170" name="Rectangle 169"/>
          <p:cNvSpPr/>
          <p:nvPr/>
        </p:nvSpPr>
        <p:spPr>
          <a:xfrm>
            <a:off x="10661830" y="6372041"/>
            <a:ext cx="536580" cy="282383"/>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none">
            <a:spAutoFit/>
          </a:bodyPr>
          <a:lstStyle/>
          <a:p>
            <a:pPr marL="0" marR="0" lvl="0" indent="0" algn="ctr" defTabSz="932563" eaLnBrk="1" fontAlgn="auto" latinLnBrk="0" hangingPunct="1">
              <a:lnSpc>
                <a:spcPct val="100000"/>
              </a:lnSpc>
              <a:spcBef>
                <a:spcPts val="0"/>
              </a:spcBef>
              <a:spcAft>
                <a:spcPts val="0"/>
              </a:spcAft>
              <a:buClrTx/>
              <a:buSzTx/>
              <a:buFontTx/>
              <a:buNone/>
              <a:tabLst/>
              <a:defRPr/>
            </a:pPr>
            <a:r>
              <a:rPr kumimoji="0" lang="en-US" sz="1199" b="0" i="0" u="none" strike="noStrike" kern="0" cap="none" spc="0" normalizeH="0" baseline="0" noProof="0" dirty="0">
                <a:ln>
                  <a:noFill/>
                </a:ln>
                <a:solidFill>
                  <a:srgbClr val="002050"/>
                </a:solidFill>
                <a:effectLst/>
                <a:uLnTx/>
                <a:uFillTx/>
                <a:latin typeface="Segoe UI"/>
                <a:ea typeface="Segoe UI" pitchFamily="34" charset="0"/>
                <a:cs typeface="Segoe UI Light" panose="020B0502040204020203" pitchFamily="34" charset="0"/>
              </a:rPr>
              <a:t>HCM</a:t>
            </a:r>
          </a:p>
        </p:txBody>
      </p:sp>
      <p:grpSp>
        <p:nvGrpSpPr>
          <p:cNvPr id="11" name="Group 10"/>
          <p:cNvGrpSpPr/>
          <p:nvPr/>
        </p:nvGrpSpPr>
        <p:grpSpPr>
          <a:xfrm>
            <a:off x="10564411" y="5506148"/>
            <a:ext cx="731416" cy="731416"/>
            <a:chOff x="10051558" y="5319786"/>
            <a:chExt cx="731520" cy="731520"/>
          </a:xfrm>
          <a:solidFill>
            <a:srgbClr val="002050"/>
          </a:solidFill>
        </p:grpSpPr>
        <p:sp>
          <p:nvSpPr>
            <p:cNvPr id="169" name="Oval 168"/>
            <p:cNvSpPr/>
            <p:nvPr/>
          </p:nvSpPr>
          <p:spPr>
            <a:xfrm>
              <a:off x="10051558" y="5319786"/>
              <a:ext cx="731520" cy="731520"/>
            </a:xfrm>
            <a:prstGeom prst="ellipse">
              <a:avLst/>
            </a:prstGeom>
            <a:grpFill/>
            <a:ln>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2050"/>
                </a:solidFill>
                <a:effectLst/>
                <a:uLnTx/>
                <a:uFillTx/>
                <a:latin typeface="Segoe UI"/>
              </a:endParaRPr>
            </a:p>
          </p:txBody>
        </p:sp>
        <p:pic>
          <p:nvPicPr>
            <p:cNvPr id="172" name="Picture 171"/>
            <p:cNvPicPr>
              <a:picLocks noChangeAspect="1"/>
            </p:cNvPicPr>
            <p:nvPr/>
          </p:nvPicPr>
          <p:blipFill>
            <a:blip r:embed="rId15">
              <a:biLevel thresh="25000"/>
              <a:extLst>
                <a:ext uri="{28A0092B-C50C-407E-A947-70E740481C1C}">
                  <a14:useLocalDpi xmlns:a14="http://schemas.microsoft.com/office/drawing/2010/main" val="0"/>
                </a:ext>
              </a:extLst>
            </a:blip>
            <a:stretch>
              <a:fillRect/>
            </a:stretch>
          </p:blipFill>
          <p:spPr>
            <a:xfrm>
              <a:off x="10205256" y="5466625"/>
              <a:ext cx="457200" cy="457200"/>
            </a:xfrm>
            <a:prstGeom prst="rect">
              <a:avLst/>
            </a:prstGeom>
            <a:grpFill/>
            <a:ln>
              <a:noFill/>
            </a:ln>
          </p:spPr>
          <p:style>
            <a:lnRef idx="3">
              <a:schemeClr val="lt1"/>
            </a:lnRef>
            <a:fillRef idx="1">
              <a:schemeClr val="accent1"/>
            </a:fillRef>
            <a:effectRef idx="1">
              <a:schemeClr val="accent1"/>
            </a:effectRef>
            <a:fontRef idx="minor">
              <a:schemeClr val="lt1"/>
            </a:fontRef>
          </p:style>
        </p:pic>
      </p:grpSp>
      <p:sp>
        <p:nvSpPr>
          <p:cNvPr id="204" name="Title 2"/>
          <p:cNvSpPr>
            <a:spLocks noGrp="1"/>
          </p:cNvSpPr>
          <p:nvPr>
            <p:ph type="title"/>
          </p:nvPr>
        </p:nvSpPr>
        <p:spPr/>
        <p:txBody>
          <a:bodyPr/>
          <a:lstStyle/>
          <a:p>
            <a:r>
              <a:rPr lang="en-US" sz="4000" dirty="0"/>
              <a:t>Customers across the globe </a:t>
            </a:r>
            <a:endParaRPr lang="en-US" dirty="0"/>
          </a:p>
        </p:txBody>
      </p:sp>
      <p:sp>
        <p:nvSpPr>
          <p:cNvPr id="18" name="TextBox 17"/>
          <p:cNvSpPr txBox="1"/>
          <p:nvPr/>
        </p:nvSpPr>
        <p:spPr>
          <a:xfrm>
            <a:off x="-7878763" y="244403"/>
            <a:ext cx="4369734" cy="1957459"/>
          </a:xfrm>
          <a:prstGeom prst="rect">
            <a:avLst/>
          </a:prstGeom>
          <a:solidFill>
            <a:srgbClr val="FFFF00"/>
          </a:solid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2400" b="0" i="0" u="none" strike="noStrike" kern="0" cap="none" spc="0" normalizeH="0" baseline="0" noProof="0" dirty="0">
                <a:ln>
                  <a:noFill/>
                </a:ln>
                <a:gradFill>
                  <a:gsLst>
                    <a:gs pos="2917">
                      <a:schemeClr val="tx1"/>
                    </a:gs>
                    <a:gs pos="30000">
                      <a:schemeClr val="tx1"/>
                    </a:gs>
                  </a:gsLst>
                  <a:lin ang="5400000" scaled="0"/>
                </a:gradFill>
                <a:effectLst/>
                <a:uLnTx/>
                <a:uFillTx/>
              </a:rPr>
              <a:t>Goal of the slide is to highlight customers selecting Dynamics across the world. Please clean slide- add animation as appropriate. </a:t>
            </a:r>
          </a:p>
        </p:txBody>
      </p:sp>
      <p:grpSp>
        <p:nvGrpSpPr>
          <p:cNvPr id="20" name="Group 19"/>
          <p:cNvGrpSpPr/>
          <p:nvPr/>
        </p:nvGrpSpPr>
        <p:grpSpPr>
          <a:xfrm>
            <a:off x="808037" y="1736724"/>
            <a:ext cx="769938" cy="769938"/>
            <a:chOff x="-5281405" y="-617538"/>
            <a:chExt cx="769938" cy="769938"/>
          </a:xfrm>
        </p:grpSpPr>
        <p:sp>
          <p:nvSpPr>
            <p:cNvPr id="108" name="Oval 107"/>
            <p:cNvSpPr/>
            <p:nvPr/>
          </p:nvSpPr>
          <p:spPr bwMode="auto">
            <a:xfrm>
              <a:off x="-5281405" y="-617538"/>
              <a:ext cx="769938" cy="769938"/>
            </a:xfrm>
            <a:prstGeom prst="ellipse">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15" name="Picture 14"/>
            <p:cNvPicPr>
              <a:picLocks noChangeAspect="1"/>
            </p:cNvPicPr>
            <p:nvPr/>
          </p:nvPicPr>
          <p:blipFill>
            <a:blip r:embed="rId16"/>
            <a:stretch>
              <a:fillRect/>
            </a:stretch>
          </p:blipFill>
          <p:spPr>
            <a:xfrm>
              <a:off x="-5113606" y="-540674"/>
              <a:ext cx="434340" cy="616210"/>
            </a:xfrm>
            <a:prstGeom prst="rect">
              <a:avLst/>
            </a:prstGeom>
          </p:spPr>
        </p:pic>
      </p:grpSp>
      <p:grpSp>
        <p:nvGrpSpPr>
          <p:cNvPr id="22" name="Group 21"/>
          <p:cNvGrpSpPr/>
          <p:nvPr/>
        </p:nvGrpSpPr>
        <p:grpSpPr>
          <a:xfrm>
            <a:off x="1209585" y="2472313"/>
            <a:ext cx="769938" cy="769938"/>
            <a:chOff x="-3621772" y="-844794"/>
            <a:chExt cx="769938" cy="769938"/>
          </a:xfrm>
        </p:grpSpPr>
        <p:sp>
          <p:nvSpPr>
            <p:cNvPr id="109" name="Oval 108"/>
            <p:cNvSpPr/>
            <p:nvPr/>
          </p:nvSpPr>
          <p:spPr bwMode="auto">
            <a:xfrm>
              <a:off x="-3621772" y="-844794"/>
              <a:ext cx="769938" cy="769938"/>
            </a:xfrm>
            <a:prstGeom prst="ellipse">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93" name="Picture 9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586673" y="-545877"/>
              <a:ext cx="699741" cy="172104"/>
            </a:xfrm>
            <a:prstGeom prst="rect">
              <a:avLst/>
            </a:prstGeom>
          </p:spPr>
        </p:pic>
      </p:grpSp>
      <p:grpSp>
        <p:nvGrpSpPr>
          <p:cNvPr id="23" name="Group 22"/>
          <p:cNvGrpSpPr/>
          <p:nvPr/>
        </p:nvGrpSpPr>
        <p:grpSpPr>
          <a:xfrm>
            <a:off x="9759745" y="2259537"/>
            <a:ext cx="769938" cy="769938"/>
            <a:chOff x="-2723068" y="-1208761"/>
            <a:chExt cx="769938" cy="769938"/>
          </a:xfrm>
        </p:grpSpPr>
        <p:sp>
          <p:nvSpPr>
            <p:cNvPr id="110" name="Oval 109"/>
            <p:cNvSpPr/>
            <p:nvPr/>
          </p:nvSpPr>
          <p:spPr bwMode="auto">
            <a:xfrm>
              <a:off x="-2723068" y="-1208761"/>
              <a:ext cx="769938" cy="769938"/>
            </a:xfrm>
            <a:prstGeom prst="ellipse">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85" name="Picture 8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672252" y="-951677"/>
              <a:ext cx="668306" cy="255771"/>
            </a:xfrm>
            <a:prstGeom prst="rect">
              <a:avLst/>
            </a:prstGeom>
          </p:spPr>
        </p:pic>
      </p:grpSp>
      <p:grpSp>
        <p:nvGrpSpPr>
          <p:cNvPr id="24" name="Group 23"/>
          <p:cNvGrpSpPr/>
          <p:nvPr/>
        </p:nvGrpSpPr>
        <p:grpSpPr>
          <a:xfrm>
            <a:off x="8880754" y="2906377"/>
            <a:ext cx="769938" cy="769938"/>
            <a:chOff x="-3262471" y="-745647"/>
            <a:chExt cx="769938" cy="769938"/>
          </a:xfrm>
        </p:grpSpPr>
        <p:sp>
          <p:nvSpPr>
            <p:cNvPr id="113" name="Oval 112"/>
            <p:cNvSpPr/>
            <p:nvPr/>
          </p:nvSpPr>
          <p:spPr bwMode="auto">
            <a:xfrm>
              <a:off x="-3262471" y="-745647"/>
              <a:ext cx="769938" cy="769938"/>
            </a:xfrm>
            <a:prstGeom prst="ellipse">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95" name="Picture 9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133930" y="-609600"/>
              <a:ext cx="512856" cy="497845"/>
            </a:xfrm>
            <a:prstGeom prst="rect">
              <a:avLst/>
            </a:prstGeom>
          </p:spPr>
        </p:pic>
      </p:grpSp>
      <p:grpSp>
        <p:nvGrpSpPr>
          <p:cNvPr id="25" name="Group 24"/>
          <p:cNvGrpSpPr/>
          <p:nvPr/>
        </p:nvGrpSpPr>
        <p:grpSpPr>
          <a:xfrm>
            <a:off x="9105373" y="1773347"/>
            <a:ext cx="769938" cy="769938"/>
            <a:chOff x="-2535952" y="-1303338"/>
            <a:chExt cx="769938" cy="769938"/>
          </a:xfrm>
        </p:grpSpPr>
        <p:sp>
          <p:nvSpPr>
            <p:cNvPr id="114" name="Oval 113"/>
            <p:cNvSpPr/>
            <p:nvPr/>
          </p:nvSpPr>
          <p:spPr bwMode="auto">
            <a:xfrm>
              <a:off x="-2535952" y="-1303338"/>
              <a:ext cx="769938" cy="769938"/>
            </a:xfrm>
            <a:prstGeom prst="ellipse">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94" name="Picture 93"/>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384726" y="-1172369"/>
              <a:ext cx="511559" cy="490680"/>
            </a:xfrm>
            <a:prstGeom prst="rect">
              <a:avLst/>
            </a:prstGeom>
          </p:spPr>
        </p:pic>
      </p:grpSp>
      <p:grpSp>
        <p:nvGrpSpPr>
          <p:cNvPr id="26" name="Group 25"/>
          <p:cNvGrpSpPr/>
          <p:nvPr/>
        </p:nvGrpSpPr>
        <p:grpSpPr>
          <a:xfrm>
            <a:off x="1917370" y="1839786"/>
            <a:ext cx="769938" cy="769938"/>
            <a:chOff x="-1961767" y="487096"/>
            <a:chExt cx="769938" cy="769938"/>
          </a:xfrm>
        </p:grpSpPr>
        <p:sp>
          <p:nvSpPr>
            <p:cNvPr id="118" name="Oval 117"/>
            <p:cNvSpPr/>
            <p:nvPr/>
          </p:nvSpPr>
          <p:spPr bwMode="auto">
            <a:xfrm>
              <a:off x="-1961767" y="487096"/>
              <a:ext cx="769938" cy="769938"/>
            </a:xfrm>
            <a:prstGeom prst="ellipse">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96" name="Picture 95"/>
            <p:cNvPicPr>
              <a:picLocks noChangeAspect="1"/>
            </p:cNvPicPr>
            <p:nvPr/>
          </p:nvPicPr>
          <p:blipFill>
            <a:blip r:embed="rId21"/>
            <a:stretch>
              <a:fillRect/>
            </a:stretch>
          </p:blipFill>
          <p:spPr>
            <a:xfrm>
              <a:off x="-1899203" y="796210"/>
              <a:ext cx="649840" cy="186452"/>
            </a:xfrm>
            <a:prstGeom prst="rect">
              <a:avLst/>
            </a:prstGeom>
          </p:spPr>
        </p:pic>
      </p:grpSp>
      <p:grpSp>
        <p:nvGrpSpPr>
          <p:cNvPr id="27" name="Group 26"/>
          <p:cNvGrpSpPr/>
          <p:nvPr/>
        </p:nvGrpSpPr>
        <p:grpSpPr>
          <a:xfrm>
            <a:off x="3336603" y="1683647"/>
            <a:ext cx="769938" cy="769938"/>
            <a:chOff x="-2778779" y="-595079"/>
            <a:chExt cx="769938" cy="769938"/>
          </a:xfrm>
        </p:grpSpPr>
        <p:sp>
          <p:nvSpPr>
            <p:cNvPr id="119" name="Oval 118"/>
            <p:cNvSpPr/>
            <p:nvPr/>
          </p:nvSpPr>
          <p:spPr bwMode="auto">
            <a:xfrm>
              <a:off x="-2778779" y="-595079"/>
              <a:ext cx="769938" cy="769938"/>
            </a:xfrm>
            <a:prstGeom prst="ellipse">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21" name="Picture 20"/>
            <p:cNvPicPr>
              <a:picLocks noChangeAspect="1"/>
            </p:cNvPicPr>
            <p:nvPr/>
          </p:nvPicPr>
          <p:blipFill rotWithShape="1">
            <a:blip r:embed="rId22"/>
            <a:srcRect l="33584" t="35768" r="32963" b="36201"/>
            <a:stretch/>
          </p:blipFill>
          <p:spPr>
            <a:xfrm>
              <a:off x="-2599633" y="-459841"/>
              <a:ext cx="429520" cy="509053"/>
            </a:xfrm>
            <a:prstGeom prst="rect">
              <a:avLst/>
            </a:prstGeom>
          </p:spPr>
        </p:pic>
      </p:grpSp>
      <p:grpSp>
        <p:nvGrpSpPr>
          <p:cNvPr id="28" name="Group 27"/>
          <p:cNvGrpSpPr/>
          <p:nvPr/>
        </p:nvGrpSpPr>
        <p:grpSpPr>
          <a:xfrm>
            <a:off x="2797669" y="2334023"/>
            <a:ext cx="769938" cy="769938"/>
            <a:chOff x="-2029738" y="1051538"/>
            <a:chExt cx="769938" cy="769938"/>
          </a:xfrm>
        </p:grpSpPr>
        <p:sp>
          <p:nvSpPr>
            <p:cNvPr id="121" name="Oval 120"/>
            <p:cNvSpPr/>
            <p:nvPr/>
          </p:nvSpPr>
          <p:spPr bwMode="auto">
            <a:xfrm>
              <a:off x="-2029738" y="1051538"/>
              <a:ext cx="769938" cy="769938"/>
            </a:xfrm>
            <a:prstGeom prst="ellipse">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90" name="Picture 89"/>
            <p:cNvPicPr>
              <a:picLocks noChangeAspect="1"/>
            </p:cNvPicPr>
            <p:nvPr/>
          </p:nvPicPr>
          <p:blipFill>
            <a:blip r:embed="rId23"/>
            <a:stretch>
              <a:fillRect/>
            </a:stretch>
          </p:blipFill>
          <p:spPr>
            <a:xfrm>
              <a:off x="-1976253" y="1323752"/>
              <a:ext cx="657833" cy="231066"/>
            </a:xfrm>
            <a:prstGeom prst="rect">
              <a:avLst/>
            </a:prstGeom>
          </p:spPr>
        </p:pic>
      </p:grpSp>
      <p:grpSp>
        <p:nvGrpSpPr>
          <p:cNvPr id="29" name="Group 28"/>
          <p:cNvGrpSpPr/>
          <p:nvPr/>
        </p:nvGrpSpPr>
        <p:grpSpPr>
          <a:xfrm>
            <a:off x="4533899" y="1812924"/>
            <a:ext cx="769938" cy="769938"/>
            <a:chOff x="-2205739" y="648766"/>
            <a:chExt cx="769938" cy="769938"/>
          </a:xfrm>
        </p:grpSpPr>
        <p:sp>
          <p:nvSpPr>
            <p:cNvPr id="126" name="Oval 125"/>
            <p:cNvSpPr/>
            <p:nvPr/>
          </p:nvSpPr>
          <p:spPr bwMode="auto">
            <a:xfrm>
              <a:off x="-2205739" y="648766"/>
              <a:ext cx="769938" cy="769938"/>
            </a:xfrm>
            <a:prstGeom prst="ellipse">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84" name="Picture 8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172508" y="949320"/>
              <a:ext cx="711215" cy="152400"/>
            </a:xfrm>
            <a:prstGeom prst="rect">
              <a:avLst/>
            </a:prstGeom>
          </p:spPr>
        </p:pic>
      </p:grpSp>
      <p:grpSp>
        <p:nvGrpSpPr>
          <p:cNvPr id="47" name="Group 46"/>
          <p:cNvGrpSpPr/>
          <p:nvPr/>
        </p:nvGrpSpPr>
        <p:grpSpPr>
          <a:xfrm>
            <a:off x="5876059" y="2209761"/>
            <a:ext cx="769938" cy="769938"/>
            <a:chOff x="3985418" y="2611868"/>
            <a:chExt cx="769938" cy="769938"/>
          </a:xfrm>
        </p:grpSpPr>
        <p:sp>
          <p:nvSpPr>
            <p:cNvPr id="19" name="Oval 18"/>
            <p:cNvSpPr/>
            <p:nvPr/>
          </p:nvSpPr>
          <p:spPr bwMode="auto">
            <a:xfrm>
              <a:off x="3985418" y="2611868"/>
              <a:ext cx="769938" cy="769938"/>
            </a:xfrm>
            <a:prstGeom prst="ellipse">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17" name="Picture 16"/>
            <p:cNvPicPr>
              <a:picLocks noChangeAspect="1"/>
            </p:cNvPicPr>
            <p:nvPr/>
          </p:nvPicPr>
          <p:blipFill>
            <a:blip r:embed="rId25"/>
            <a:stretch>
              <a:fillRect/>
            </a:stretch>
          </p:blipFill>
          <p:spPr>
            <a:xfrm>
              <a:off x="4053382" y="2816100"/>
              <a:ext cx="636123" cy="329168"/>
            </a:xfrm>
            <a:prstGeom prst="rect">
              <a:avLst/>
            </a:prstGeom>
          </p:spPr>
        </p:pic>
      </p:grpSp>
      <p:grpSp>
        <p:nvGrpSpPr>
          <p:cNvPr id="30" name="Group 29"/>
          <p:cNvGrpSpPr/>
          <p:nvPr/>
        </p:nvGrpSpPr>
        <p:grpSpPr>
          <a:xfrm>
            <a:off x="6636913" y="2454477"/>
            <a:ext cx="769938" cy="769938"/>
            <a:chOff x="-3509029" y="-616762"/>
            <a:chExt cx="769938" cy="769938"/>
          </a:xfrm>
        </p:grpSpPr>
        <p:sp>
          <p:nvSpPr>
            <p:cNvPr id="133" name="Oval 132"/>
            <p:cNvSpPr/>
            <p:nvPr/>
          </p:nvSpPr>
          <p:spPr bwMode="auto">
            <a:xfrm>
              <a:off x="-3509029" y="-616762"/>
              <a:ext cx="769938" cy="769938"/>
            </a:xfrm>
            <a:prstGeom prst="ellipse">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77" name="Picture 76"/>
            <p:cNvPicPr>
              <a:picLocks noChangeAspect="1"/>
            </p:cNvPicPr>
            <p:nvPr/>
          </p:nvPicPr>
          <p:blipFill rotWithShape="1">
            <a:blip r:embed="rId26">
              <a:extLst>
                <a:ext uri="{28A0092B-C50C-407E-A947-70E740481C1C}">
                  <a14:useLocalDpi xmlns:a14="http://schemas.microsoft.com/office/drawing/2010/main" val="0"/>
                </a:ext>
              </a:extLst>
            </a:blip>
            <a:srcRect t="25822" b="31512"/>
            <a:stretch/>
          </p:blipFill>
          <p:spPr>
            <a:xfrm>
              <a:off x="-3463925" y="-346080"/>
              <a:ext cx="685800" cy="219456"/>
            </a:xfrm>
            <a:prstGeom prst="rect">
              <a:avLst/>
            </a:prstGeom>
          </p:spPr>
        </p:pic>
      </p:grpSp>
      <p:grpSp>
        <p:nvGrpSpPr>
          <p:cNvPr id="31" name="Group 30"/>
          <p:cNvGrpSpPr/>
          <p:nvPr/>
        </p:nvGrpSpPr>
        <p:grpSpPr>
          <a:xfrm>
            <a:off x="8150350" y="2419337"/>
            <a:ext cx="769938" cy="769938"/>
            <a:chOff x="-2940240" y="-384969"/>
            <a:chExt cx="769938" cy="769938"/>
          </a:xfrm>
        </p:grpSpPr>
        <p:sp>
          <p:nvSpPr>
            <p:cNvPr id="130" name="Oval 129"/>
            <p:cNvSpPr/>
            <p:nvPr/>
          </p:nvSpPr>
          <p:spPr bwMode="auto">
            <a:xfrm>
              <a:off x="-2940240" y="-384969"/>
              <a:ext cx="769938" cy="769938"/>
            </a:xfrm>
            <a:prstGeom prst="ellipse">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83" name="Picture 82"/>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881473" y="-144686"/>
              <a:ext cx="648653" cy="270272"/>
            </a:xfrm>
            <a:prstGeom prst="rect">
              <a:avLst/>
            </a:prstGeom>
          </p:spPr>
        </p:pic>
      </p:grpSp>
      <p:grpSp>
        <p:nvGrpSpPr>
          <p:cNvPr id="32" name="Group 31"/>
          <p:cNvGrpSpPr/>
          <p:nvPr/>
        </p:nvGrpSpPr>
        <p:grpSpPr>
          <a:xfrm>
            <a:off x="2184938" y="3486489"/>
            <a:ext cx="769938" cy="769938"/>
            <a:chOff x="-3509029" y="-616762"/>
            <a:chExt cx="769938" cy="769938"/>
          </a:xfrm>
        </p:grpSpPr>
        <p:sp>
          <p:nvSpPr>
            <p:cNvPr id="134" name="Oval 133"/>
            <p:cNvSpPr/>
            <p:nvPr/>
          </p:nvSpPr>
          <p:spPr bwMode="auto">
            <a:xfrm>
              <a:off x="-3509029" y="-616762"/>
              <a:ext cx="769938" cy="769938"/>
            </a:xfrm>
            <a:prstGeom prst="ellipse">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80" name="Picture 79"/>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432027" y="-370402"/>
              <a:ext cx="641334" cy="285429"/>
            </a:xfrm>
            <a:prstGeom prst="rect">
              <a:avLst/>
            </a:prstGeom>
          </p:spPr>
        </p:pic>
      </p:grpSp>
      <p:grpSp>
        <p:nvGrpSpPr>
          <p:cNvPr id="33" name="Group 32"/>
          <p:cNvGrpSpPr/>
          <p:nvPr/>
        </p:nvGrpSpPr>
        <p:grpSpPr>
          <a:xfrm>
            <a:off x="5636280" y="3653799"/>
            <a:ext cx="769938" cy="769938"/>
            <a:chOff x="-2237199" y="2063852"/>
            <a:chExt cx="769938" cy="769938"/>
          </a:xfrm>
        </p:grpSpPr>
        <p:sp>
          <p:nvSpPr>
            <p:cNvPr id="136" name="Oval 135"/>
            <p:cNvSpPr/>
            <p:nvPr/>
          </p:nvSpPr>
          <p:spPr bwMode="auto">
            <a:xfrm>
              <a:off x="-2237199" y="2063852"/>
              <a:ext cx="769938" cy="769938"/>
            </a:xfrm>
            <a:prstGeom prst="ellipse">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81" name="Picture 80"/>
            <p:cNvPicPr>
              <a:picLocks noChangeAspect="1"/>
            </p:cNvPicPr>
            <p:nvPr/>
          </p:nvPicPr>
          <p:blipFill rotWithShape="1">
            <a:blip r:embed="rId29">
              <a:extLst>
                <a:ext uri="{28A0092B-C50C-407E-A947-70E740481C1C}">
                  <a14:useLocalDpi xmlns:a14="http://schemas.microsoft.com/office/drawing/2010/main" val="0"/>
                </a:ext>
              </a:extLst>
            </a:blip>
            <a:srcRect t="17488" b="25791"/>
            <a:stretch/>
          </p:blipFill>
          <p:spPr>
            <a:xfrm>
              <a:off x="-2173288" y="2262713"/>
              <a:ext cx="647974" cy="367544"/>
            </a:xfrm>
            <a:prstGeom prst="rect">
              <a:avLst/>
            </a:prstGeom>
          </p:spPr>
        </p:pic>
      </p:grpSp>
      <p:grpSp>
        <p:nvGrpSpPr>
          <p:cNvPr id="34" name="Group 33"/>
          <p:cNvGrpSpPr/>
          <p:nvPr/>
        </p:nvGrpSpPr>
        <p:grpSpPr>
          <a:xfrm>
            <a:off x="7498307" y="1797783"/>
            <a:ext cx="769938" cy="769938"/>
            <a:chOff x="-2237199" y="2063852"/>
            <a:chExt cx="769938" cy="769938"/>
          </a:xfrm>
        </p:grpSpPr>
        <p:sp>
          <p:nvSpPr>
            <p:cNvPr id="137" name="Oval 136"/>
            <p:cNvSpPr/>
            <p:nvPr/>
          </p:nvSpPr>
          <p:spPr bwMode="auto">
            <a:xfrm>
              <a:off x="-2237199" y="2063852"/>
              <a:ext cx="769938" cy="769938"/>
            </a:xfrm>
            <a:prstGeom prst="ellipse">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107" name="Picture 106"/>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187895" y="2304601"/>
              <a:ext cx="671330" cy="279344"/>
            </a:xfrm>
            <a:prstGeom prst="rect">
              <a:avLst/>
            </a:prstGeom>
          </p:spPr>
        </p:pic>
      </p:grpSp>
      <p:grpSp>
        <p:nvGrpSpPr>
          <p:cNvPr id="35" name="Group 34"/>
          <p:cNvGrpSpPr/>
          <p:nvPr/>
        </p:nvGrpSpPr>
        <p:grpSpPr>
          <a:xfrm>
            <a:off x="3678818" y="4728183"/>
            <a:ext cx="769938" cy="769938"/>
            <a:chOff x="-1608446" y="2720319"/>
            <a:chExt cx="769938" cy="769938"/>
          </a:xfrm>
        </p:grpSpPr>
        <p:sp>
          <p:nvSpPr>
            <p:cNvPr id="149" name="Oval 148"/>
            <p:cNvSpPr/>
            <p:nvPr/>
          </p:nvSpPr>
          <p:spPr bwMode="auto">
            <a:xfrm>
              <a:off x="-1608446" y="2720319"/>
              <a:ext cx="769938" cy="769938"/>
            </a:xfrm>
            <a:prstGeom prst="ellipse">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86" name="Picture 85"/>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542674" y="2986014"/>
              <a:ext cx="679730" cy="244508"/>
            </a:xfrm>
            <a:prstGeom prst="rect">
              <a:avLst/>
            </a:prstGeom>
          </p:spPr>
        </p:pic>
      </p:grpSp>
      <p:grpSp>
        <p:nvGrpSpPr>
          <p:cNvPr id="36" name="Group 35"/>
          <p:cNvGrpSpPr/>
          <p:nvPr/>
        </p:nvGrpSpPr>
        <p:grpSpPr>
          <a:xfrm>
            <a:off x="7454809" y="2913031"/>
            <a:ext cx="769938" cy="769938"/>
            <a:chOff x="-2109496" y="2886774"/>
            <a:chExt cx="769938" cy="769938"/>
          </a:xfrm>
        </p:grpSpPr>
        <p:sp>
          <p:nvSpPr>
            <p:cNvPr id="148" name="Oval 147"/>
            <p:cNvSpPr/>
            <p:nvPr/>
          </p:nvSpPr>
          <p:spPr bwMode="auto">
            <a:xfrm>
              <a:off x="-2109496" y="2886774"/>
              <a:ext cx="769938" cy="769938"/>
            </a:xfrm>
            <a:prstGeom prst="ellipse">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82" name="Picture 81"/>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2075283" y="3143093"/>
              <a:ext cx="707686" cy="235894"/>
            </a:xfrm>
            <a:prstGeom prst="rect">
              <a:avLst/>
            </a:prstGeom>
          </p:spPr>
        </p:pic>
      </p:grpSp>
      <p:grpSp>
        <p:nvGrpSpPr>
          <p:cNvPr id="37" name="Group 36"/>
          <p:cNvGrpSpPr/>
          <p:nvPr/>
        </p:nvGrpSpPr>
        <p:grpSpPr>
          <a:xfrm>
            <a:off x="6483251" y="4012506"/>
            <a:ext cx="769938" cy="769938"/>
            <a:chOff x="-4126587" y="2994897"/>
            <a:chExt cx="769938" cy="769938"/>
          </a:xfrm>
        </p:grpSpPr>
        <p:sp>
          <p:nvSpPr>
            <p:cNvPr id="150" name="Oval 149"/>
            <p:cNvSpPr/>
            <p:nvPr/>
          </p:nvSpPr>
          <p:spPr bwMode="auto">
            <a:xfrm>
              <a:off x="-4126587" y="2994897"/>
              <a:ext cx="769938" cy="769938"/>
            </a:xfrm>
            <a:prstGeom prst="ellipse">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92" name="Picture 91"/>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4087813" y="3255672"/>
              <a:ext cx="691914" cy="226578"/>
            </a:xfrm>
            <a:prstGeom prst="rect">
              <a:avLst/>
            </a:prstGeom>
          </p:spPr>
        </p:pic>
      </p:grpSp>
      <p:grpSp>
        <p:nvGrpSpPr>
          <p:cNvPr id="38" name="Group 37"/>
          <p:cNvGrpSpPr/>
          <p:nvPr/>
        </p:nvGrpSpPr>
        <p:grpSpPr>
          <a:xfrm>
            <a:off x="5276076" y="2758549"/>
            <a:ext cx="769938" cy="769938"/>
            <a:chOff x="-2603236" y="2828887"/>
            <a:chExt cx="769938" cy="769938"/>
          </a:xfrm>
        </p:grpSpPr>
        <p:sp>
          <p:nvSpPr>
            <p:cNvPr id="153" name="Oval 152"/>
            <p:cNvSpPr/>
            <p:nvPr/>
          </p:nvSpPr>
          <p:spPr bwMode="auto">
            <a:xfrm>
              <a:off x="-2603236" y="2828887"/>
              <a:ext cx="769938" cy="769938"/>
            </a:xfrm>
            <a:prstGeom prst="ellipse">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87" name="Picture 86"/>
            <p:cNvPicPr>
              <a:picLocks noChangeAspect="1"/>
            </p:cNvPicPr>
            <p:nvPr/>
          </p:nvPicPr>
          <p:blipFill rotWithShape="1">
            <a:blip r:embed="rId34">
              <a:extLst>
                <a:ext uri="{28A0092B-C50C-407E-A947-70E740481C1C}">
                  <a14:useLocalDpi xmlns:a14="http://schemas.microsoft.com/office/drawing/2010/main" val="0"/>
                </a:ext>
              </a:extLst>
            </a:blip>
            <a:srcRect l="19552" t="1863" r="20082" b="-1863"/>
            <a:stretch/>
          </p:blipFill>
          <p:spPr>
            <a:xfrm>
              <a:off x="-2519363" y="3040064"/>
              <a:ext cx="597816" cy="367644"/>
            </a:xfrm>
            <a:prstGeom prst="rect">
              <a:avLst/>
            </a:prstGeom>
          </p:spPr>
        </p:pic>
      </p:grpSp>
      <p:grpSp>
        <p:nvGrpSpPr>
          <p:cNvPr id="39" name="Group 38"/>
          <p:cNvGrpSpPr/>
          <p:nvPr/>
        </p:nvGrpSpPr>
        <p:grpSpPr>
          <a:xfrm>
            <a:off x="3975106" y="3589080"/>
            <a:ext cx="769938" cy="769938"/>
            <a:chOff x="-4412200" y="2820238"/>
            <a:chExt cx="769938" cy="769938"/>
          </a:xfrm>
        </p:grpSpPr>
        <p:sp>
          <p:nvSpPr>
            <p:cNvPr id="145" name="Oval 144"/>
            <p:cNvSpPr/>
            <p:nvPr/>
          </p:nvSpPr>
          <p:spPr bwMode="auto">
            <a:xfrm>
              <a:off x="-4412200" y="2820238"/>
              <a:ext cx="769938" cy="769938"/>
            </a:xfrm>
            <a:prstGeom prst="ellipse">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79" name="Picture 78"/>
            <p:cNvPicPr>
              <a:picLocks noChangeAspect="1"/>
            </p:cNvPicPr>
            <p:nvPr/>
          </p:nvPicPr>
          <p:blipFill>
            <a:blip r:embed="rId35"/>
            <a:stretch>
              <a:fillRect/>
            </a:stretch>
          </p:blipFill>
          <p:spPr>
            <a:xfrm>
              <a:off x="-4263517" y="3084802"/>
              <a:ext cx="490639" cy="275236"/>
            </a:xfrm>
            <a:prstGeom prst="rect">
              <a:avLst/>
            </a:prstGeom>
          </p:spPr>
        </p:pic>
      </p:grpSp>
      <p:grpSp>
        <p:nvGrpSpPr>
          <p:cNvPr id="40" name="Group 39"/>
          <p:cNvGrpSpPr/>
          <p:nvPr/>
        </p:nvGrpSpPr>
        <p:grpSpPr>
          <a:xfrm>
            <a:off x="3281538" y="3931720"/>
            <a:ext cx="769938" cy="769938"/>
            <a:chOff x="-3378814" y="3287794"/>
            <a:chExt cx="769938" cy="769938"/>
          </a:xfrm>
        </p:grpSpPr>
        <p:sp>
          <p:nvSpPr>
            <p:cNvPr id="174" name="Oval 173"/>
            <p:cNvSpPr/>
            <p:nvPr/>
          </p:nvSpPr>
          <p:spPr bwMode="auto">
            <a:xfrm>
              <a:off x="-3378814" y="3287794"/>
              <a:ext cx="769938" cy="769938"/>
            </a:xfrm>
            <a:prstGeom prst="ellipse">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16" name="Picture 15"/>
            <p:cNvPicPr>
              <a:picLocks noChangeAspect="1"/>
            </p:cNvPicPr>
            <p:nvPr/>
          </p:nvPicPr>
          <p:blipFill>
            <a:blip r:embed="rId36"/>
            <a:stretch>
              <a:fillRect/>
            </a:stretch>
          </p:blipFill>
          <p:spPr>
            <a:xfrm>
              <a:off x="-3302306" y="3551880"/>
              <a:ext cx="644597" cy="273309"/>
            </a:xfrm>
            <a:prstGeom prst="rect">
              <a:avLst/>
            </a:prstGeom>
          </p:spPr>
        </p:pic>
      </p:grpSp>
      <p:grpSp>
        <p:nvGrpSpPr>
          <p:cNvPr id="41" name="Group 40"/>
          <p:cNvGrpSpPr/>
          <p:nvPr/>
        </p:nvGrpSpPr>
        <p:grpSpPr>
          <a:xfrm>
            <a:off x="5752087" y="4560086"/>
            <a:ext cx="769938" cy="769938"/>
            <a:chOff x="5752087" y="4560086"/>
            <a:chExt cx="769938" cy="769938"/>
          </a:xfrm>
        </p:grpSpPr>
        <p:sp>
          <p:nvSpPr>
            <p:cNvPr id="154" name="Oval 153"/>
            <p:cNvSpPr/>
            <p:nvPr/>
          </p:nvSpPr>
          <p:spPr bwMode="auto">
            <a:xfrm>
              <a:off x="5752087" y="4560086"/>
              <a:ext cx="769938" cy="769938"/>
            </a:xfrm>
            <a:prstGeom prst="ellipse">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78" name="Picture 77"/>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5873365" y="4780115"/>
              <a:ext cx="545572" cy="329880"/>
            </a:xfrm>
            <a:prstGeom prst="rect">
              <a:avLst/>
            </a:prstGeom>
          </p:spPr>
        </p:pic>
      </p:grpSp>
      <p:grpSp>
        <p:nvGrpSpPr>
          <p:cNvPr id="42" name="Group 41"/>
          <p:cNvGrpSpPr/>
          <p:nvPr/>
        </p:nvGrpSpPr>
        <p:grpSpPr>
          <a:xfrm>
            <a:off x="2041023" y="2649498"/>
            <a:ext cx="769938" cy="769938"/>
            <a:chOff x="-3351294" y="3186112"/>
            <a:chExt cx="769938" cy="769938"/>
          </a:xfrm>
        </p:grpSpPr>
        <p:sp>
          <p:nvSpPr>
            <p:cNvPr id="165" name="Oval 164"/>
            <p:cNvSpPr/>
            <p:nvPr/>
          </p:nvSpPr>
          <p:spPr bwMode="auto">
            <a:xfrm>
              <a:off x="-3351294" y="3186112"/>
              <a:ext cx="769938" cy="769938"/>
            </a:xfrm>
            <a:prstGeom prst="ellipse">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14" name="Picture 13"/>
            <p:cNvPicPr>
              <a:picLocks noChangeAspect="1"/>
            </p:cNvPicPr>
            <p:nvPr/>
          </p:nvPicPr>
          <p:blipFill>
            <a:blip r:embed="rId38"/>
            <a:stretch>
              <a:fillRect/>
            </a:stretch>
          </p:blipFill>
          <p:spPr>
            <a:xfrm>
              <a:off x="-3318477" y="3462652"/>
              <a:ext cx="702276" cy="219843"/>
            </a:xfrm>
            <a:prstGeom prst="rect">
              <a:avLst/>
            </a:prstGeom>
          </p:spPr>
        </p:pic>
      </p:grpSp>
      <p:grpSp>
        <p:nvGrpSpPr>
          <p:cNvPr id="43" name="Group 42"/>
          <p:cNvGrpSpPr/>
          <p:nvPr/>
        </p:nvGrpSpPr>
        <p:grpSpPr>
          <a:xfrm>
            <a:off x="8047422" y="3538755"/>
            <a:ext cx="769938" cy="769938"/>
            <a:chOff x="-5522932" y="2335352"/>
            <a:chExt cx="769938" cy="769938"/>
          </a:xfrm>
        </p:grpSpPr>
        <p:sp>
          <p:nvSpPr>
            <p:cNvPr id="155" name="Oval 154"/>
            <p:cNvSpPr/>
            <p:nvPr/>
          </p:nvSpPr>
          <p:spPr bwMode="auto">
            <a:xfrm>
              <a:off x="-5522932" y="2335352"/>
              <a:ext cx="769938" cy="769938"/>
            </a:xfrm>
            <a:prstGeom prst="ellipse">
              <a:avLst/>
            </a:prstGeom>
            <a:solidFill>
              <a:srgbClr val="FAFAFA"/>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88" name="Picture 87"/>
            <p:cNvPicPr>
              <a:picLocks noChangeAspect="1"/>
            </p:cNvPicPr>
            <p:nvPr/>
          </p:nvPicPr>
          <p:blipFill rotWithShape="1">
            <a:blip r:embed="rId39">
              <a:extLst>
                <a:ext uri="{28A0092B-C50C-407E-A947-70E740481C1C}">
                  <a14:useLocalDpi xmlns:a14="http://schemas.microsoft.com/office/drawing/2010/main" val="0"/>
                </a:ext>
              </a:extLst>
            </a:blip>
            <a:srcRect t="20412" r="4166" b="9737"/>
            <a:stretch/>
          </p:blipFill>
          <p:spPr>
            <a:xfrm>
              <a:off x="-5477198" y="2624415"/>
              <a:ext cx="679776" cy="162154"/>
            </a:xfrm>
            <a:prstGeom prst="rect">
              <a:avLst/>
            </a:prstGeom>
          </p:spPr>
        </p:pic>
      </p:grpSp>
      <p:grpSp>
        <p:nvGrpSpPr>
          <p:cNvPr id="44" name="Group 43"/>
          <p:cNvGrpSpPr/>
          <p:nvPr/>
        </p:nvGrpSpPr>
        <p:grpSpPr>
          <a:xfrm>
            <a:off x="9682358" y="3083564"/>
            <a:ext cx="769938" cy="769938"/>
            <a:chOff x="-5480980" y="3232915"/>
            <a:chExt cx="769938" cy="769938"/>
          </a:xfrm>
        </p:grpSpPr>
        <p:sp>
          <p:nvSpPr>
            <p:cNvPr id="156" name="Oval 155"/>
            <p:cNvSpPr/>
            <p:nvPr/>
          </p:nvSpPr>
          <p:spPr bwMode="auto">
            <a:xfrm>
              <a:off x="-5480980" y="3232915"/>
              <a:ext cx="769938" cy="769938"/>
            </a:xfrm>
            <a:prstGeom prst="ellipse">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104" name="Picture 103"/>
            <p:cNvPicPr>
              <a:picLocks noChangeAspect="1"/>
            </p:cNvPicPr>
            <p:nvPr/>
          </p:nvPicPr>
          <p:blipFill>
            <a:blip r:embed="rId40"/>
            <a:stretch>
              <a:fillRect/>
            </a:stretch>
          </p:blipFill>
          <p:spPr>
            <a:xfrm>
              <a:off x="-5399446" y="3511548"/>
              <a:ext cx="618692" cy="245837"/>
            </a:xfrm>
            <a:prstGeom prst="rect">
              <a:avLst/>
            </a:prstGeom>
          </p:spPr>
        </p:pic>
      </p:grpSp>
      <p:grpSp>
        <p:nvGrpSpPr>
          <p:cNvPr id="45" name="Group 44"/>
          <p:cNvGrpSpPr/>
          <p:nvPr/>
        </p:nvGrpSpPr>
        <p:grpSpPr>
          <a:xfrm>
            <a:off x="3184400" y="3042719"/>
            <a:ext cx="769938" cy="769938"/>
            <a:chOff x="-3869486" y="4421568"/>
            <a:chExt cx="769938" cy="769938"/>
          </a:xfrm>
        </p:grpSpPr>
        <p:sp>
          <p:nvSpPr>
            <p:cNvPr id="152" name="Oval 151"/>
            <p:cNvSpPr/>
            <p:nvPr/>
          </p:nvSpPr>
          <p:spPr bwMode="auto">
            <a:xfrm>
              <a:off x="-3869486" y="4421568"/>
              <a:ext cx="769938" cy="769938"/>
            </a:xfrm>
            <a:prstGeom prst="ellipse">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91" name="Picture 90"/>
            <p:cNvPicPr>
              <a:picLocks noChangeAspect="1"/>
            </p:cNvPicPr>
            <p:nvPr/>
          </p:nvPicPr>
          <p:blipFill rotWithShape="1">
            <a:blip r:embed="rId41">
              <a:extLst>
                <a:ext uri="{28A0092B-C50C-407E-A947-70E740481C1C}">
                  <a14:useLocalDpi xmlns:a14="http://schemas.microsoft.com/office/drawing/2010/main" val="0"/>
                </a:ext>
              </a:extLst>
            </a:blip>
            <a:srcRect l="1" r="-5221"/>
            <a:stretch/>
          </p:blipFill>
          <p:spPr>
            <a:xfrm>
              <a:off x="-3747163" y="4586271"/>
              <a:ext cx="576281" cy="440532"/>
            </a:xfrm>
            <a:prstGeom prst="rect">
              <a:avLst/>
            </a:prstGeom>
          </p:spPr>
        </p:pic>
      </p:grpSp>
      <p:grpSp>
        <p:nvGrpSpPr>
          <p:cNvPr id="46" name="Group 45"/>
          <p:cNvGrpSpPr/>
          <p:nvPr/>
        </p:nvGrpSpPr>
        <p:grpSpPr>
          <a:xfrm>
            <a:off x="10746557" y="1937894"/>
            <a:ext cx="769938" cy="769938"/>
            <a:chOff x="-3125427" y="2816100"/>
            <a:chExt cx="769938" cy="769938"/>
          </a:xfrm>
        </p:grpSpPr>
        <p:sp>
          <p:nvSpPr>
            <p:cNvPr id="151" name="Oval 150"/>
            <p:cNvSpPr/>
            <p:nvPr/>
          </p:nvSpPr>
          <p:spPr bwMode="auto">
            <a:xfrm>
              <a:off x="-3125427" y="2816100"/>
              <a:ext cx="769938" cy="769938"/>
            </a:xfrm>
            <a:prstGeom prst="ellipse">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97" name="Picture 96"/>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3086966" y="3113166"/>
              <a:ext cx="699366" cy="179998"/>
            </a:xfrm>
            <a:prstGeom prst="rect">
              <a:avLst/>
            </a:prstGeom>
          </p:spPr>
        </p:pic>
      </p:grpSp>
    </p:spTree>
    <p:extLst>
      <p:ext uri="{BB962C8B-B14F-4D97-AF65-F5344CB8AC3E}">
        <p14:creationId xmlns:p14="http://schemas.microsoft.com/office/powerpoint/2010/main" val="2282573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34"/>
                                        </p:tgtEl>
                                        <p:attrNameLst>
                                          <p:attrName>style.visibility</p:attrName>
                                        </p:attrNameLst>
                                      </p:cBhvr>
                                      <p:to>
                                        <p:strVal val="visible"/>
                                      </p:to>
                                    </p:set>
                                    <p:animEffect transition="in" filter="wipe(left)">
                                      <p:cBhvr>
                                        <p:cTn id="7" dur="500"/>
                                        <p:tgtEl>
                                          <p:spTgt spid="334"/>
                                        </p:tgtEl>
                                      </p:cBhvr>
                                    </p:animEffect>
                                  </p:childTnLst>
                                </p:cTn>
                              </p:par>
                              <p:par>
                                <p:cTn id="8" presetID="22" presetClass="entr" presetSubtype="8" fill="hold" grpId="0" nodeType="withEffect">
                                  <p:stCondLst>
                                    <p:cond delay="200"/>
                                  </p:stCondLst>
                                  <p:childTnLst>
                                    <p:set>
                                      <p:cBhvr>
                                        <p:cTn id="9" dur="1" fill="hold">
                                          <p:stCondLst>
                                            <p:cond delay="0"/>
                                          </p:stCondLst>
                                        </p:cTn>
                                        <p:tgtEl>
                                          <p:spTgt spid="333"/>
                                        </p:tgtEl>
                                        <p:attrNameLst>
                                          <p:attrName>style.visibility</p:attrName>
                                        </p:attrNameLst>
                                      </p:cBhvr>
                                      <p:to>
                                        <p:strVal val="visible"/>
                                      </p:to>
                                    </p:set>
                                    <p:animEffect transition="in" filter="wipe(left)">
                                      <p:cBhvr>
                                        <p:cTn id="10" dur="500"/>
                                        <p:tgtEl>
                                          <p:spTgt spid="333"/>
                                        </p:tgtEl>
                                      </p:cBhvr>
                                    </p:animEffect>
                                  </p:childTnLst>
                                </p:cTn>
                              </p:par>
                              <p:par>
                                <p:cTn id="11" presetID="22" presetClass="entr" presetSubtype="8" fill="hold" grpId="0" nodeType="withEffect">
                                  <p:stCondLst>
                                    <p:cond delay="400"/>
                                  </p:stCondLst>
                                  <p:childTnLst>
                                    <p:set>
                                      <p:cBhvr>
                                        <p:cTn id="12" dur="1" fill="hold">
                                          <p:stCondLst>
                                            <p:cond delay="0"/>
                                          </p:stCondLst>
                                        </p:cTn>
                                        <p:tgtEl>
                                          <p:spTgt spid="332"/>
                                        </p:tgtEl>
                                        <p:attrNameLst>
                                          <p:attrName>style.visibility</p:attrName>
                                        </p:attrNameLst>
                                      </p:cBhvr>
                                      <p:to>
                                        <p:strVal val="visible"/>
                                      </p:to>
                                    </p:set>
                                    <p:animEffect transition="in" filter="wipe(left)">
                                      <p:cBhvr>
                                        <p:cTn id="13" dur="500"/>
                                        <p:tgtEl>
                                          <p:spTgt spid="332"/>
                                        </p:tgtEl>
                                      </p:cBhvr>
                                    </p:animEffect>
                                  </p:childTnLst>
                                </p:cTn>
                              </p:par>
                              <p:par>
                                <p:cTn id="14" presetID="22" presetClass="entr" presetSubtype="8" fill="hold" grpId="0" nodeType="withEffect">
                                  <p:stCondLst>
                                    <p:cond delay="600"/>
                                  </p:stCondLst>
                                  <p:childTnLst>
                                    <p:set>
                                      <p:cBhvr>
                                        <p:cTn id="15" dur="1" fill="hold">
                                          <p:stCondLst>
                                            <p:cond delay="0"/>
                                          </p:stCondLst>
                                        </p:cTn>
                                        <p:tgtEl>
                                          <p:spTgt spid="335"/>
                                        </p:tgtEl>
                                        <p:attrNameLst>
                                          <p:attrName>style.visibility</p:attrName>
                                        </p:attrNameLst>
                                      </p:cBhvr>
                                      <p:to>
                                        <p:strVal val="visible"/>
                                      </p:to>
                                    </p:set>
                                    <p:animEffect transition="in" filter="wipe(left)">
                                      <p:cBhvr>
                                        <p:cTn id="16" dur="500"/>
                                        <p:tgtEl>
                                          <p:spTgt spid="335"/>
                                        </p:tgtEl>
                                      </p:cBhvr>
                                    </p:animEffect>
                                  </p:childTnLst>
                                </p:cTn>
                              </p:par>
                              <p:par>
                                <p:cTn id="17" presetID="22" presetClass="entr" presetSubtype="8" fill="hold" grpId="0" nodeType="withEffect">
                                  <p:stCondLst>
                                    <p:cond delay="800"/>
                                  </p:stCondLst>
                                  <p:childTnLst>
                                    <p:set>
                                      <p:cBhvr>
                                        <p:cTn id="18" dur="1" fill="hold">
                                          <p:stCondLst>
                                            <p:cond delay="0"/>
                                          </p:stCondLst>
                                        </p:cTn>
                                        <p:tgtEl>
                                          <p:spTgt spid="336"/>
                                        </p:tgtEl>
                                        <p:attrNameLst>
                                          <p:attrName>style.visibility</p:attrName>
                                        </p:attrNameLst>
                                      </p:cBhvr>
                                      <p:to>
                                        <p:strVal val="visible"/>
                                      </p:to>
                                    </p:set>
                                    <p:animEffect transition="in" filter="wipe(left)">
                                      <p:cBhvr>
                                        <p:cTn id="19" dur="500"/>
                                        <p:tgtEl>
                                          <p:spTgt spid="336"/>
                                        </p:tgtEl>
                                      </p:cBhvr>
                                    </p:animEffect>
                                  </p:childTnLst>
                                </p:cTn>
                              </p:par>
                              <p:par>
                                <p:cTn id="20" presetID="22" presetClass="entr" presetSubtype="8" fill="hold" grpId="0" nodeType="withEffect">
                                  <p:stCondLst>
                                    <p:cond delay="1000"/>
                                  </p:stCondLst>
                                  <p:childTnLst>
                                    <p:set>
                                      <p:cBhvr>
                                        <p:cTn id="21" dur="1" fill="hold">
                                          <p:stCondLst>
                                            <p:cond delay="0"/>
                                          </p:stCondLst>
                                        </p:cTn>
                                        <p:tgtEl>
                                          <p:spTgt spid="337"/>
                                        </p:tgtEl>
                                        <p:attrNameLst>
                                          <p:attrName>style.visibility</p:attrName>
                                        </p:attrNameLst>
                                      </p:cBhvr>
                                      <p:to>
                                        <p:strVal val="visible"/>
                                      </p:to>
                                    </p:set>
                                    <p:animEffect transition="in" filter="wipe(left)">
                                      <p:cBhvr>
                                        <p:cTn id="22" dur="500"/>
                                        <p:tgtEl>
                                          <p:spTgt spid="337"/>
                                        </p:tgtEl>
                                      </p:cBhvr>
                                    </p:animEffect>
                                  </p:childTnLst>
                                </p:cTn>
                              </p:par>
                              <p:par>
                                <p:cTn id="23" presetID="22" presetClass="entr" presetSubtype="8" fill="hold" grpId="0" nodeType="withEffect">
                                  <p:stCondLst>
                                    <p:cond delay="1200"/>
                                  </p:stCondLst>
                                  <p:childTnLst>
                                    <p:set>
                                      <p:cBhvr>
                                        <p:cTn id="24" dur="1" fill="hold">
                                          <p:stCondLst>
                                            <p:cond delay="0"/>
                                          </p:stCondLst>
                                        </p:cTn>
                                        <p:tgtEl>
                                          <p:spTgt spid="338"/>
                                        </p:tgtEl>
                                        <p:attrNameLst>
                                          <p:attrName>style.visibility</p:attrName>
                                        </p:attrNameLst>
                                      </p:cBhvr>
                                      <p:to>
                                        <p:strVal val="visible"/>
                                      </p:to>
                                    </p:set>
                                    <p:animEffect transition="in" filter="wipe(left)">
                                      <p:cBhvr>
                                        <p:cTn id="25" dur="500"/>
                                        <p:tgtEl>
                                          <p:spTgt spid="338"/>
                                        </p:tgtEl>
                                      </p:cBhvr>
                                    </p:animEffect>
                                  </p:childTnLst>
                                </p:cTn>
                              </p:par>
                              <p:par>
                                <p:cTn id="26" presetID="22" presetClass="entr" presetSubtype="8" fill="hold" grpId="0" nodeType="withEffect">
                                  <p:stCondLst>
                                    <p:cond delay="1400"/>
                                  </p:stCondLst>
                                  <p:childTnLst>
                                    <p:set>
                                      <p:cBhvr>
                                        <p:cTn id="27" dur="1" fill="hold">
                                          <p:stCondLst>
                                            <p:cond delay="0"/>
                                          </p:stCondLst>
                                        </p:cTn>
                                        <p:tgtEl>
                                          <p:spTgt spid="339"/>
                                        </p:tgtEl>
                                        <p:attrNameLst>
                                          <p:attrName>style.visibility</p:attrName>
                                        </p:attrNameLst>
                                      </p:cBhvr>
                                      <p:to>
                                        <p:strVal val="visible"/>
                                      </p:to>
                                    </p:set>
                                    <p:animEffect transition="in" filter="wipe(left)">
                                      <p:cBhvr>
                                        <p:cTn id="28" dur="500"/>
                                        <p:tgtEl>
                                          <p:spTgt spid="339"/>
                                        </p:tgtEl>
                                      </p:cBhvr>
                                    </p:animEffect>
                                  </p:childTnLst>
                                </p:cTn>
                              </p:par>
                              <p:par>
                                <p:cTn id="29" presetID="22" presetClass="entr" presetSubtype="8" fill="hold" grpId="0" nodeType="withEffect">
                                  <p:stCondLst>
                                    <p:cond delay="1600"/>
                                  </p:stCondLst>
                                  <p:childTnLst>
                                    <p:set>
                                      <p:cBhvr>
                                        <p:cTn id="30" dur="1" fill="hold">
                                          <p:stCondLst>
                                            <p:cond delay="0"/>
                                          </p:stCondLst>
                                        </p:cTn>
                                        <p:tgtEl>
                                          <p:spTgt spid="340"/>
                                        </p:tgtEl>
                                        <p:attrNameLst>
                                          <p:attrName>style.visibility</p:attrName>
                                        </p:attrNameLst>
                                      </p:cBhvr>
                                      <p:to>
                                        <p:strVal val="visible"/>
                                      </p:to>
                                    </p:set>
                                    <p:animEffect transition="in" filter="wipe(left)">
                                      <p:cBhvr>
                                        <p:cTn id="31" dur="500"/>
                                        <p:tgtEl>
                                          <p:spTgt spid="340"/>
                                        </p:tgtEl>
                                      </p:cBhvr>
                                    </p:animEffect>
                                  </p:childTnLst>
                                </p:cTn>
                              </p:par>
                              <p:par>
                                <p:cTn id="32" presetID="22" presetClass="entr" presetSubtype="8" fill="hold" grpId="0" nodeType="withEffect">
                                  <p:stCondLst>
                                    <p:cond delay="1800"/>
                                  </p:stCondLst>
                                  <p:childTnLst>
                                    <p:set>
                                      <p:cBhvr>
                                        <p:cTn id="33" dur="1" fill="hold">
                                          <p:stCondLst>
                                            <p:cond delay="0"/>
                                          </p:stCondLst>
                                        </p:cTn>
                                        <p:tgtEl>
                                          <p:spTgt spid="342"/>
                                        </p:tgtEl>
                                        <p:attrNameLst>
                                          <p:attrName>style.visibility</p:attrName>
                                        </p:attrNameLst>
                                      </p:cBhvr>
                                      <p:to>
                                        <p:strVal val="visible"/>
                                      </p:to>
                                    </p:set>
                                    <p:animEffect transition="in" filter="wipe(left)">
                                      <p:cBhvr>
                                        <p:cTn id="34" dur="500"/>
                                        <p:tgtEl>
                                          <p:spTgt spid="342"/>
                                        </p:tgtEl>
                                      </p:cBhvr>
                                    </p:animEffect>
                                  </p:childTnLst>
                                </p:cTn>
                              </p:par>
                              <p:par>
                                <p:cTn id="35" presetID="10"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nodeType="withEffect">
                                  <p:stCondLst>
                                    <p:cond delay="10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par>
                                <p:cTn id="41" presetID="10" presetClass="entr" presetSubtype="0" fill="hold" nodeType="withEffect">
                                  <p:stCondLst>
                                    <p:cond delay="10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500"/>
                                        <p:tgtEl>
                                          <p:spTgt spid="42"/>
                                        </p:tgtEl>
                                      </p:cBhvr>
                                    </p:animEffect>
                                  </p:childTnLst>
                                </p:cTn>
                              </p:par>
                              <p:par>
                                <p:cTn id="44" presetID="10" presetClass="entr" presetSubtype="0" fill="hold" nodeType="withEffect">
                                  <p:stCondLst>
                                    <p:cond delay="20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par>
                                <p:cTn id="47" presetID="10" presetClass="entr" presetSubtype="0" fill="hold" nodeType="withEffect">
                                  <p:stCondLst>
                                    <p:cond delay="30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par>
                                <p:cTn id="50" presetID="10" presetClass="entr" presetSubtype="0" fill="hold" nodeType="withEffect">
                                  <p:stCondLst>
                                    <p:cond delay="40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par>
                                <p:cTn id="53" presetID="10" presetClass="entr" presetSubtype="0" fill="hold" nodeType="withEffect">
                                  <p:stCondLst>
                                    <p:cond delay="50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par>
                                <p:cTn id="56" presetID="10" presetClass="entr" presetSubtype="0" fill="hold" nodeType="withEffect">
                                  <p:stCondLst>
                                    <p:cond delay="600"/>
                                  </p:stCondLst>
                                  <p:childTnLst>
                                    <p:set>
                                      <p:cBhvr>
                                        <p:cTn id="57" dur="1" fill="hold">
                                          <p:stCondLst>
                                            <p:cond delay="0"/>
                                          </p:stCondLst>
                                        </p:cTn>
                                        <p:tgtEl>
                                          <p:spTgt spid="45"/>
                                        </p:tgtEl>
                                        <p:attrNameLst>
                                          <p:attrName>style.visibility</p:attrName>
                                        </p:attrNameLst>
                                      </p:cBhvr>
                                      <p:to>
                                        <p:strVal val="visible"/>
                                      </p:to>
                                    </p:set>
                                    <p:animEffect transition="in" filter="fade">
                                      <p:cBhvr>
                                        <p:cTn id="58" dur="500"/>
                                        <p:tgtEl>
                                          <p:spTgt spid="45"/>
                                        </p:tgtEl>
                                      </p:cBhvr>
                                    </p:animEffect>
                                  </p:childTnLst>
                                </p:cTn>
                              </p:par>
                              <p:par>
                                <p:cTn id="59" presetID="10" presetClass="entr" presetSubtype="0" fill="hold" nodeType="withEffect">
                                  <p:stCondLst>
                                    <p:cond delay="70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500"/>
                                        <p:tgtEl>
                                          <p:spTgt spid="29"/>
                                        </p:tgtEl>
                                      </p:cBhvr>
                                    </p:animEffect>
                                  </p:childTnLst>
                                </p:cTn>
                              </p:par>
                              <p:par>
                                <p:cTn id="62" presetID="10" presetClass="entr" presetSubtype="0" fill="hold" nodeType="withEffect">
                                  <p:stCondLst>
                                    <p:cond delay="800"/>
                                  </p:stCondLst>
                                  <p:childTnLst>
                                    <p:set>
                                      <p:cBhvr>
                                        <p:cTn id="63" dur="1" fill="hold">
                                          <p:stCondLst>
                                            <p:cond delay="0"/>
                                          </p:stCondLst>
                                        </p:cTn>
                                        <p:tgtEl>
                                          <p:spTgt spid="40"/>
                                        </p:tgtEl>
                                        <p:attrNameLst>
                                          <p:attrName>style.visibility</p:attrName>
                                        </p:attrNameLst>
                                      </p:cBhvr>
                                      <p:to>
                                        <p:strVal val="visible"/>
                                      </p:to>
                                    </p:set>
                                    <p:animEffect transition="in" filter="fade">
                                      <p:cBhvr>
                                        <p:cTn id="64" dur="500"/>
                                        <p:tgtEl>
                                          <p:spTgt spid="40"/>
                                        </p:tgtEl>
                                      </p:cBhvr>
                                    </p:animEffect>
                                  </p:childTnLst>
                                </p:cTn>
                              </p:par>
                              <p:par>
                                <p:cTn id="65" presetID="10" presetClass="entr" presetSubtype="0" fill="hold" nodeType="withEffect">
                                  <p:stCondLst>
                                    <p:cond delay="900"/>
                                  </p:stCondLst>
                                  <p:childTnLst>
                                    <p:set>
                                      <p:cBhvr>
                                        <p:cTn id="66" dur="1" fill="hold">
                                          <p:stCondLst>
                                            <p:cond delay="0"/>
                                          </p:stCondLst>
                                        </p:cTn>
                                        <p:tgtEl>
                                          <p:spTgt spid="39"/>
                                        </p:tgtEl>
                                        <p:attrNameLst>
                                          <p:attrName>style.visibility</p:attrName>
                                        </p:attrNameLst>
                                      </p:cBhvr>
                                      <p:to>
                                        <p:strVal val="visible"/>
                                      </p:to>
                                    </p:set>
                                    <p:animEffect transition="in" filter="fade">
                                      <p:cBhvr>
                                        <p:cTn id="67" dur="500"/>
                                        <p:tgtEl>
                                          <p:spTgt spid="39"/>
                                        </p:tgtEl>
                                      </p:cBhvr>
                                    </p:animEffect>
                                  </p:childTnLst>
                                </p:cTn>
                              </p:par>
                              <p:par>
                                <p:cTn id="68" presetID="10" presetClass="entr" presetSubtype="0" fill="hold" nodeType="withEffect">
                                  <p:stCondLst>
                                    <p:cond delay="1000"/>
                                  </p:stCondLst>
                                  <p:childTnLst>
                                    <p:set>
                                      <p:cBhvr>
                                        <p:cTn id="69" dur="1" fill="hold">
                                          <p:stCondLst>
                                            <p:cond delay="0"/>
                                          </p:stCondLst>
                                        </p:cTn>
                                        <p:tgtEl>
                                          <p:spTgt spid="35"/>
                                        </p:tgtEl>
                                        <p:attrNameLst>
                                          <p:attrName>style.visibility</p:attrName>
                                        </p:attrNameLst>
                                      </p:cBhvr>
                                      <p:to>
                                        <p:strVal val="visible"/>
                                      </p:to>
                                    </p:set>
                                    <p:animEffect transition="in" filter="fade">
                                      <p:cBhvr>
                                        <p:cTn id="70" dur="500"/>
                                        <p:tgtEl>
                                          <p:spTgt spid="35"/>
                                        </p:tgtEl>
                                      </p:cBhvr>
                                    </p:animEffect>
                                  </p:childTnLst>
                                </p:cTn>
                              </p:par>
                              <p:par>
                                <p:cTn id="71" presetID="10" presetClass="entr" presetSubtype="0" fill="hold" nodeType="withEffect">
                                  <p:stCondLst>
                                    <p:cond delay="1200"/>
                                  </p:stCondLst>
                                  <p:childTnLst>
                                    <p:set>
                                      <p:cBhvr>
                                        <p:cTn id="72" dur="1" fill="hold">
                                          <p:stCondLst>
                                            <p:cond delay="0"/>
                                          </p:stCondLst>
                                        </p:cTn>
                                        <p:tgtEl>
                                          <p:spTgt spid="47"/>
                                        </p:tgtEl>
                                        <p:attrNameLst>
                                          <p:attrName>style.visibility</p:attrName>
                                        </p:attrNameLst>
                                      </p:cBhvr>
                                      <p:to>
                                        <p:strVal val="visible"/>
                                      </p:to>
                                    </p:set>
                                    <p:animEffect transition="in" filter="fade">
                                      <p:cBhvr>
                                        <p:cTn id="73" dur="500"/>
                                        <p:tgtEl>
                                          <p:spTgt spid="47"/>
                                        </p:tgtEl>
                                      </p:cBhvr>
                                    </p:animEffect>
                                  </p:childTnLst>
                                </p:cTn>
                              </p:par>
                              <p:par>
                                <p:cTn id="74" presetID="10" presetClass="entr" presetSubtype="0" fill="hold" nodeType="withEffect">
                                  <p:stCondLst>
                                    <p:cond delay="1100"/>
                                  </p:stCondLst>
                                  <p:childTnLst>
                                    <p:set>
                                      <p:cBhvr>
                                        <p:cTn id="75" dur="1" fill="hold">
                                          <p:stCondLst>
                                            <p:cond delay="0"/>
                                          </p:stCondLst>
                                        </p:cTn>
                                        <p:tgtEl>
                                          <p:spTgt spid="38"/>
                                        </p:tgtEl>
                                        <p:attrNameLst>
                                          <p:attrName>style.visibility</p:attrName>
                                        </p:attrNameLst>
                                      </p:cBhvr>
                                      <p:to>
                                        <p:strVal val="visible"/>
                                      </p:to>
                                    </p:set>
                                    <p:animEffect transition="in" filter="fade">
                                      <p:cBhvr>
                                        <p:cTn id="76" dur="500"/>
                                        <p:tgtEl>
                                          <p:spTgt spid="38"/>
                                        </p:tgtEl>
                                      </p:cBhvr>
                                    </p:animEffect>
                                  </p:childTnLst>
                                </p:cTn>
                              </p:par>
                              <p:par>
                                <p:cTn id="77" presetID="10" presetClass="entr" presetSubtype="0" fill="hold" nodeType="withEffect">
                                  <p:stCondLst>
                                    <p:cond delay="1300"/>
                                  </p:stCondLst>
                                  <p:childTnLst>
                                    <p:set>
                                      <p:cBhvr>
                                        <p:cTn id="78" dur="1" fill="hold">
                                          <p:stCondLst>
                                            <p:cond delay="0"/>
                                          </p:stCondLst>
                                        </p:cTn>
                                        <p:tgtEl>
                                          <p:spTgt spid="33"/>
                                        </p:tgtEl>
                                        <p:attrNameLst>
                                          <p:attrName>style.visibility</p:attrName>
                                        </p:attrNameLst>
                                      </p:cBhvr>
                                      <p:to>
                                        <p:strVal val="visible"/>
                                      </p:to>
                                    </p:set>
                                    <p:animEffect transition="in" filter="fade">
                                      <p:cBhvr>
                                        <p:cTn id="79" dur="500"/>
                                        <p:tgtEl>
                                          <p:spTgt spid="33"/>
                                        </p:tgtEl>
                                      </p:cBhvr>
                                    </p:animEffect>
                                  </p:childTnLst>
                                </p:cTn>
                              </p:par>
                              <p:par>
                                <p:cTn id="80" presetID="10" presetClass="entr" presetSubtype="0" fill="hold" nodeType="withEffect">
                                  <p:stCondLst>
                                    <p:cond delay="1400"/>
                                  </p:stCondLst>
                                  <p:childTnLst>
                                    <p:set>
                                      <p:cBhvr>
                                        <p:cTn id="81" dur="1" fill="hold">
                                          <p:stCondLst>
                                            <p:cond delay="0"/>
                                          </p:stCondLst>
                                        </p:cTn>
                                        <p:tgtEl>
                                          <p:spTgt spid="41"/>
                                        </p:tgtEl>
                                        <p:attrNameLst>
                                          <p:attrName>style.visibility</p:attrName>
                                        </p:attrNameLst>
                                      </p:cBhvr>
                                      <p:to>
                                        <p:strVal val="visible"/>
                                      </p:to>
                                    </p:set>
                                    <p:animEffect transition="in" filter="fade">
                                      <p:cBhvr>
                                        <p:cTn id="82" dur="500"/>
                                        <p:tgtEl>
                                          <p:spTgt spid="41"/>
                                        </p:tgtEl>
                                      </p:cBhvr>
                                    </p:animEffect>
                                  </p:childTnLst>
                                </p:cTn>
                              </p:par>
                              <p:par>
                                <p:cTn id="83" presetID="10" presetClass="entr" presetSubtype="0" fill="hold" nodeType="withEffect">
                                  <p:stCondLst>
                                    <p:cond delay="1500"/>
                                  </p:stCondLst>
                                  <p:childTnLst>
                                    <p:set>
                                      <p:cBhvr>
                                        <p:cTn id="84" dur="1" fill="hold">
                                          <p:stCondLst>
                                            <p:cond delay="0"/>
                                          </p:stCondLst>
                                        </p:cTn>
                                        <p:tgtEl>
                                          <p:spTgt spid="37"/>
                                        </p:tgtEl>
                                        <p:attrNameLst>
                                          <p:attrName>style.visibility</p:attrName>
                                        </p:attrNameLst>
                                      </p:cBhvr>
                                      <p:to>
                                        <p:strVal val="visible"/>
                                      </p:to>
                                    </p:set>
                                    <p:animEffect transition="in" filter="fade">
                                      <p:cBhvr>
                                        <p:cTn id="85" dur="500"/>
                                        <p:tgtEl>
                                          <p:spTgt spid="37"/>
                                        </p:tgtEl>
                                      </p:cBhvr>
                                    </p:animEffect>
                                  </p:childTnLst>
                                </p:cTn>
                              </p:par>
                              <p:par>
                                <p:cTn id="86" presetID="10" presetClass="entr" presetSubtype="0" fill="hold" nodeType="withEffect">
                                  <p:stCondLst>
                                    <p:cond delay="1600"/>
                                  </p:stCondLst>
                                  <p:childTnLst>
                                    <p:set>
                                      <p:cBhvr>
                                        <p:cTn id="87" dur="1" fill="hold">
                                          <p:stCondLst>
                                            <p:cond delay="0"/>
                                          </p:stCondLst>
                                        </p:cTn>
                                        <p:tgtEl>
                                          <p:spTgt spid="30"/>
                                        </p:tgtEl>
                                        <p:attrNameLst>
                                          <p:attrName>style.visibility</p:attrName>
                                        </p:attrNameLst>
                                      </p:cBhvr>
                                      <p:to>
                                        <p:strVal val="visible"/>
                                      </p:to>
                                    </p:set>
                                    <p:animEffect transition="in" filter="fade">
                                      <p:cBhvr>
                                        <p:cTn id="88" dur="500"/>
                                        <p:tgtEl>
                                          <p:spTgt spid="30"/>
                                        </p:tgtEl>
                                      </p:cBhvr>
                                    </p:animEffect>
                                  </p:childTnLst>
                                </p:cTn>
                              </p:par>
                              <p:par>
                                <p:cTn id="89" presetID="10" presetClass="entr" presetSubtype="0" fill="hold" nodeType="withEffect">
                                  <p:stCondLst>
                                    <p:cond delay="1700"/>
                                  </p:stCondLst>
                                  <p:childTnLst>
                                    <p:set>
                                      <p:cBhvr>
                                        <p:cTn id="90" dur="1" fill="hold">
                                          <p:stCondLst>
                                            <p:cond delay="0"/>
                                          </p:stCondLst>
                                        </p:cTn>
                                        <p:tgtEl>
                                          <p:spTgt spid="36"/>
                                        </p:tgtEl>
                                        <p:attrNameLst>
                                          <p:attrName>style.visibility</p:attrName>
                                        </p:attrNameLst>
                                      </p:cBhvr>
                                      <p:to>
                                        <p:strVal val="visible"/>
                                      </p:to>
                                    </p:set>
                                    <p:animEffect transition="in" filter="fade">
                                      <p:cBhvr>
                                        <p:cTn id="91" dur="500"/>
                                        <p:tgtEl>
                                          <p:spTgt spid="36"/>
                                        </p:tgtEl>
                                      </p:cBhvr>
                                    </p:animEffect>
                                  </p:childTnLst>
                                </p:cTn>
                              </p:par>
                              <p:par>
                                <p:cTn id="92" presetID="10" presetClass="entr" presetSubtype="0" fill="hold" nodeType="withEffect">
                                  <p:stCondLst>
                                    <p:cond delay="1800"/>
                                  </p:stCondLst>
                                  <p:childTnLst>
                                    <p:set>
                                      <p:cBhvr>
                                        <p:cTn id="93" dur="1" fill="hold">
                                          <p:stCondLst>
                                            <p:cond delay="0"/>
                                          </p:stCondLst>
                                        </p:cTn>
                                        <p:tgtEl>
                                          <p:spTgt spid="34"/>
                                        </p:tgtEl>
                                        <p:attrNameLst>
                                          <p:attrName>style.visibility</p:attrName>
                                        </p:attrNameLst>
                                      </p:cBhvr>
                                      <p:to>
                                        <p:strVal val="visible"/>
                                      </p:to>
                                    </p:set>
                                    <p:animEffect transition="in" filter="fade">
                                      <p:cBhvr>
                                        <p:cTn id="94" dur="500"/>
                                        <p:tgtEl>
                                          <p:spTgt spid="34"/>
                                        </p:tgtEl>
                                      </p:cBhvr>
                                    </p:animEffect>
                                  </p:childTnLst>
                                </p:cTn>
                              </p:par>
                              <p:par>
                                <p:cTn id="95" presetID="10" presetClass="entr" presetSubtype="0" fill="hold" nodeType="withEffect">
                                  <p:stCondLst>
                                    <p:cond delay="1900"/>
                                  </p:stCondLst>
                                  <p:childTnLst>
                                    <p:set>
                                      <p:cBhvr>
                                        <p:cTn id="96" dur="1" fill="hold">
                                          <p:stCondLst>
                                            <p:cond delay="0"/>
                                          </p:stCondLst>
                                        </p:cTn>
                                        <p:tgtEl>
                                          <p:spTgt spid="43"/>
                                        </p:tgtEl>
                                        <p:attrNameLst>
                                          <p:attrName>style.visibility</p:attrName>
                                        </p:attrNameLst>
                                      </p:cBhvr>
                                      <p:to>
                                        <p:strVal val="visible"/>
                                      </p:to>
                                    </p:set>
                                    <p:animEffect transition="in" filter="fade">
                                      <p:cBhvr>
                                        <p:cTn id="97" dur="500"/>
                                        <p:tgtEl>
                                          <p:spTgt spid="43"/>
                                        </p:tgtEl>
                                      </p:cBhvr>
                                    </p:animEffect>
                                  </p:childTnLst>
                                </p:cTn>
                              </p:par>
                              <p:par>
                                <p:cTn id="98" presetID="10" presetClass="entr" presetSubtype="0" fill="hold" nodeType="withEffect">
                                  <p:stCondLst>
                                    <p:cond delay="2000"/>
                                  </p:stCondLst>
                                  <p:childTnLst>
                                    <p:set>
                                      <p:cBhvr>
                                        <p:cTn id="99" dur="1" fill="hold">
                                          <p:stCondLst>
                                            <p:cond delay="0"/>
                                          </p:stCondLst>
                                        </p:cTn>
                                        <p:tgtEl>
                                          <p:spTgt spid="31"/>
                                        </p:tgtEl>
                                        <p:attrNameLst>
                                          <p:attrName>style.visibility</p:attrName>
                                        </p:attrNameLst>
                                      </p:cBhvr>
                                      <p:to>
                                        <p:strVal val="visible"/>
                                      </p:to>
                                    </p:set>
                                    <p:animEffect transition="in" filter="fade">
                                      <p:cBhvr>
                                        <p:cTn id="100" dur="500"/>
                                        <p:tgtEl>
                                          <p:spTgt spid="31"/>
                                        </p:tgtEl>
                                      </p:cBhvr>
                                    </p:animEffect>
                                  </p:childTnLst>
                                </p:cTn>
                              </p:par>
                              <p:par>
                                <p:cTn id="101" presetID="10" presetClass="entr" presetSubtype="0" fill="hold" nodeType="withEffect">
                                  <p:stCondLst>
                                    <p:cond delay="2100"/>
                                  </p:stCondLst>
                                  <p:childTnLst>
                                    <p:set>
                                      <p:cBhvr>
                                        <p:cTn id="102" dur="1" fill="hold">
                                          <p:stCondLst>
                                            <p:cond delay="0"/>
                                          </p:stCondLst>
                                        </p:cTn>
                                        <p:tgtEl>
                                          <p:spTgt spid="25"/>
                                        </p:tgtEl>
                                        <p:attrNameLst>
                                          <p:attrName>style.visibility</p:attrName>
                                        </p:attrNameLst>
                                      </p:cBhvr>
                                      <p:to>
                                        <p:strVal val="visible"/>
                                      </p:to>
                                    </p:set>
                                    <p:animEffect transition="in" filter="fade">
                                      <p:cBhvr>
                                        <p:cTn id="103" dur="500"/>
                                        <p:tgtEl>
                                          <p:spTgt spid="25"/>
                                        </p:tgtEl>
                                      </p:cBhvr>
                                    </p:animEffect>
                                  </p:childTnLst>
                                </p:cTn>
                              </p:par>
                              <p:par>
                                <p:cTn id="104" presetID="10" presetClass="entr" presetSubtype="0" fill="hold" nodeType="withEffect">
                                  <p:stCondLst>
                                    <p:cond delay="2300"/>
                                  </p:stCondLst>
                                  <p:childTnLst>
                                    <p:set>
                                      <p:cBhvr>
                                        <p:cTn id="105" dur="1" fill="hold">
                                          <p:stCondLst>
                                            <p:cond delay="0"/>
                                          </p:stCondLst>
                                        </p:cTn>
                                        <p:tgtEl>
                                          <p:spTgt spid="24"/>
                                        </p:tgtEl>
                                        <p:attrNameLst>
                                          <p:attrName>style.visibility</p:attrName>
                                        </p:attrNameLst>
                                      </p:cBhvr>
                                      <p:to>
                                        <p:strVal val="visible"/>
                                      </p:to>
                                    </p:set>
                                    <p:animEffect transition="in" filter="fade">
                                      <p:cBhvr>
                                        <p:cTn id="106" dur="500"/>
                                        <p:tgtEl>
                                          <p:spTgt spid="24"/>
                                        </p:tgtEl>
                                      </p:cBhvr>
                                    </p:animEffect>
                                  </p:childTnLst>
                                </p:cTn>
                              </p:par>
                              <p:par>
                                <p:cTn id="107" presetID="10" presetClass="entr" presetSubtype="0" fill="hold" nodeType="withEffect">
                                  <p:stCondLst>
                                    <p:cond delay="2400"/>
                                  </p:stCondLst>
                                  <p:childTnLst>
                                    <p:set>
                                      <p:cBhvr>
                                        <p:cTn id="108" dur="1" fill="hold">
                                          <p:stCondLst>
                                            <p:cond delay="0"/>
                                          </p:stCondLst>
                                        </p:cTn>
                                        <p:tgtEl>
                                          <p:spTgt spid="23"/>
                                        </p:tgtEl>
                                        <p:attrNameLst>
                                          <p:attrName>style.visibility</p:attrName>
                                        </p:attrNameLst>
                                      </p:cBhvr>
                                      <p:to>
                                        <p:strVal val="visible"/>
                                      </p:to>
                                    </p:set>
                                    <p:animEffect transition="in" filter="fade">
                                      <p:cBhvr>
                                        <p:cTn id="109" dur="500"/>
                                        <p:tgtEl>
                                          <p:spTgt spid="23"/>
                                        </p:tgtEl>
                                      </p:cBhvr>
                                    </p:animEffect>
                                  </p:childTnLst>
                                </p:cTn>
                              </p:par>
                              <p:par>
                                <p:cTn id="110" presetID="10" presetClass="entr" presetSubtype="0" fill="hold" nodeType="withEffect">
                                  <p:stCondLst>
                                    <p:cond delay="2500"/>
                                  </p:stCondLst>
                                  <p:childTnLst>
                                    <p:set>
                                      <p:cBhvr>
                                        <p:cTn id="111" dur="1" fill="hold">
                                          <p:stCondLst>
                                            <p:cond delay="0"/>
                                          </p:stCondLst>
                                        </p:cTn>
                                        <p:tgtEl>
                                          <p:spTgt spid="44"/>
                                        </p:tgtEl>
                                        <p:attrNameLst>
                                          <p:attrName>style.visibility</p:attrName>
                                        </p:attrNameLst>
                                      </p:cBhvr>
                                      <p:to>
                                        <p:strVal val="visible"/>
                                      </p:to>
                                    </p:set>
                                    <p:animEffect transition="in" filter="fade">
                                      <p:cBhvr>
                                        <p:cTn id="112" dur="500"/>
                                        <p:tgtEl>
                                          <p:spTgt spid="44"/>
                                        </p:tgtEl>
                                      </p:cBhvr>
                                    </p:animEffect>
                                  </p:childTnLst>
                                </p:cTn>
                              </p:par>
                              <p:par>
                                <p:cTn id="113" presetID="10" presetClass="entr" presetSubtype="0" fill="hold" nodeType="withEffect">
                                  <p:stCondLst>
                                    <p:cond delay="2600"/>
                                  </p:stCondLst>
                                  <p:childTnLst>
                                    <p:set>
                                      <p:cBhvr>
                                        <p:cTn id="114" dur="1" fill="hold">
                                          <p:stCondLst>
                                            <p:cond delay="0"/>
                                          </p:stCondLst>
                                        </p:cTn>
                                        <p:tgtEl>
                                          <p:spTgt spid="46"/>
                                        </p:tgtEl>
                                        <p:attrNameLst>
                                          <p:attrName>style.visibility</p:attrName>
                                        </p:attrNameLst>
                                      </p:cBhvr>
                                      <p:to>
                                        <p:strVal val="visible"/>
                                      </p:to>
                                    </p:set>
                                    <p:animEffect transition="in" filter="fade">
                                      <p:cBhvr>
                                        <p:cTn id="115" dur="500"/>
                                        <p:tgtEl>
                                          <p:spTgt spid="46"/>
                                        </p:tgtEl>
                                      </p:cBhvr>
                                    </p:animEffect>
                                  </p:childTnLst>
                                </p:cTn>
                              </p:par>
                              <p:par>
                                <p:cTn id="116" presetID="1" presetClass="entr" presetSubtype="0" fill="hold" nodeType="withEffect">
                                  <p:stCondLst>
                                    <p:cond delay="0"/>
                                  </p:stCondLst>
                                  <p:childTnLst>
                                    <p:set>
                                      <p:cBhvr>
                                        <p:cTn id="117" dur="1" fill="hold">
                                          <p:stCondLst>
                                            <p:cond delay="499"/>
                                          </p:stCondLst>
                                        </p:cTn>
                                        <p:tgtEl>
                                          <p:spTgt spid="2"/>
                                        </p:tgtEl>
                                        <p:attrNameLst>
                                          <p:attrName>style.visibility</p:attrName>
                                        </p:attrNameLst>
                                      </p:cBhvr>
                                      <p:to>
                                        <p:strVal val="visible"/>
                                      </p:to>
                                    </p:set>
                                  </p:childTnLst>
                                </p:cTn>
                              </p:par>
                              <p:par>
                                <p:cTn id="118" presetID="6" presetClass="emph" presetSubtype="0" accel="100000" autoRev="1" fill="hold" nodeType="withEffect">
                                  <p:stCondLst>
                                    <p:cond delay="0"/>
                                  </p:stCondLst>
                                  <p:childTnLst>
                                    <p:animScale>
                                      <p:cBhvr>
                                        <p:cTn id="119" dur="500" fill="hold"/>
                                        <p:tgtEl>
                                          <p:spTgt spid="2"/>
                                        </p:tgtEl>
                                      </p:cBhvr>
                                      <p:by x="0" y="0"/>
                                    </p:animScale>
                                  </p:childTnLst>
                                </p:cTn>
                              </p:par>
                              <p:par>
                                <p:cTn id="120" presetID="10" presetClass="entr" presetSubtype="0" fill="hold" grpId="0" nodeType="withEffect">
                                  <p:stCondLst>
                                    <p:cond delay="0"/>
                                  </p:stCondLst>
                                  <p:childTnLst>
                                    <p:set>
                                      <p:cBhvr>
                                        <p:cTn id="121" dur="1" fill="hold">
                                          <p:stCondLst>
                                            <p:cond delay="0"/>
                                          </p:stCondLst>
                                        </p:cTn>
                                        <p:tgtEl>
                                          <p:spTgt spid="103"/>
                                        </p:tgtEl>
                                        <p:attrNameLst>
                                          <p:attrName>style.visibility</p:attrName>
                                        </p:attrNameLst>
                                      </p:cBhvr>
                                      <p:to>
                                        <p:strVal val="visible"/>
                                      </p:to>
                                    </p:set>
                                    <p:animEffect transition="in" filter="fade">
                                      <p:cBhvr>
                                        <p:cTn id="122" dur="500"/>
                                        <p:tgtEl>
                                          <p:spTgt spid="103"/>
                                        </p:tgtEl>
                                      </p:cBhvr>
                                    </p:animEffect>
                                  </p:childTnLst>
                                </p:cTn>
                              </p:par>
                              <p:par>
                                <p:cTn id="123" presetID="1" presetClass="entr" presetSubtype="0" fill="hold" nodeType="withEffect">
                                  <p:stCondLst>
                                    <p:cond delay="150"/>
                                  </p:stCondLst>
                                  <p:childTnLst>
                                    <p:set>
                                      <p:cBhvr>
                                        <p:cTn id="124" dur="1" fill="hold">
                                          <p:stCondLst>
                                            <p:cond delay="499"/>
                                          </p:stCondLst>
                                        </p:cTn>
                                        <p:tgtEl>
                                          <p:spTgt spid="3"/>
                                        </p:tgtEl>
                                        <p:attrNameLst>
                                          <p:attrName>style.visibility</p:attrName>
                                        </p:attrNameLst>
                                      </p:cBhvr>
                                      <p:to>
                                        <p:strVal val="visible"/>
                                      </p:to>
                                    </p:set>
                                  </p:childTnLst>
                                </p:cTn>
                              </p:par>
                              <p:par>
                                <p:cTn id="125" presetID="6" presetClass="emph" presetSubtype="0" accel="100000" autoRev="1" fill="hold" nodeType="withEffect">
                                  <p:stCondLst>
                                    <p:cond delay="150"/>
                                  </p:stCondLst>
                                  <p:childTnLst>
                                    <p:animScale>
                                      <p:cBhvr>
                                        <p:cTn id="126" dur="500" fill="hold"/>
                                        <p:tgtEl>
                                          <p:spTgt spid="3"/>
                                        </p:tgtEl>
                                      </p:cBhvr>
                                      <p:by x="0" y="0"/>
                                    </p:animScale>
                                  </p:childTnLst>
                                </p:cTn>
                              </p:par>
                              <p:par>
                                <p:cTn id="127" presetID="10" presetClass="entr" presetSubtype="0" fill="hold" grpId="0" nodeType="withEffect">
                                  <p:stCondLst>
                                    <p:cond delay="150"/>
                                  </p:stCondLst>
                                  <p:childTnLst>
                                    <p:set>
                                      <p:cBhvr>
                                        <p:cTn id="128" dur="1" fill="hold">
                                          <p:stCondLst>
                                            <p:cond delay="0"/>
                                          </p:stCondLst>
                                        </p:cTn>
                                        <p:tgtEl>
                                          <p:spTgt spid="106"/>
                                        </p:tgtEl>
                                        <p:attrNameLst>
                                          <p:attrName>style.visibility</p:attrName>
                                        </p:attrNameLst>
                                      </p:cBhvr>
                                      <p:to>
                                        <p:strVal val="visible"/>
                                      </p:to>
                                    </p:set>
                                    <p:animEffect transition="in" filter="fade">
                                      <p:cBhvr>
                                        <p:cTn id="129" dur="500"/>
                                        <p:tgtEl>
                                          <p:spTgt spid="106"/>
                                        </p:tgtEl>
                                      </p:cBhvr>
                                    </p:animEffect>
                                  </p:childTnLst>
                                </p:cTn>
                              </p:par>
                              <p:par>
                                <p:cTn id="130" presetID="1" presetClass="entr" presetSubtype="0" fill="hold" nodeType="withEffect">
                                  <p:stCondLst>
                                    <p:cond delay="300"/>
                                  </p:stCondLst>
                                  <p:childTnLst>
                                    <p:set>
                                      <p:cBhvr>
                                        <p:cTn id="131" dur="1" fill="hold">
                                          <p:stCondLst>
                                            <p:cond delay="499"/>
                                          </p:stCondLst>
                                        </p:cTn>
                                        <p:tgtEl>
                                          <p:spTgt spid="4"/>
                                        </p:tgtEl>
                                        <p:attrNameLst>
                                          <p:attrName>style.visibility</p:attrName>
                                        </p:attrNameLst>
                                      </p:cBhvr>
                                      <p:to>
                                        <p:strVal val="visible"/>
                                      </p:to>
                                    </p:set>
                                  </p:childTnLst>
                                </p:cTn>
                              </p:par>
                              <p:par>
                                <p:cTn id="132" presetID="6" presetClass="emph" presetSubtype="0" accel="100000" autoRev="1" fill="hold" nodeType="withEffect">
                                  <p:stCondLst>
                                    <p:cond delay="300"/>
                                  </p:stCondLst>
                                  <p:childTnLst>
                                    <p:animScale>
                                      <p:cBhvr>
                                        <p:cTn id="133" dur="500" fill="hold"/>
                                        <p:tgtEl>
                                          <p:spTgt spid="4"/>
                                        </p:tgtEl>
                                      </p:cBhvr>
                                      <p:by x="0" y="0"/>
                                    </p:animScale>
                                  </p:childTnLst>
                                </p:cTn>
                              </p:par>
                              <p:par>
                                <p:cTn id="134" presetID="10" presetClass="entr" presetSubtype="0" fill="hold" grpId="0" nodeType="withEffect">
                                  <p:stCondLst>
                                    <p:cond delay="300"/>
                                  </p:stCondLst>
                                  <p:childTnLst>
                                    <p:set>
                                      <p:cBhvr>
                                        <p:cTn id="135" dur="1" fill="hold">
                                          <p:stCondLst>
                                            <p:cond delay="0"/>
                                          </p:stCondLst>
                                        </p:cTn>
                                        <p:tgtEl>
                                          <p:spTgt spid="112"/>
                                        </p:tgtEl>
                                        <p:attrNameLst>
                                          <p:attrName>style.visibility</p:attrName>
                                        </p:attrNameLst>
                                      </p:cBhvr>
                                      <p:to>
                                        <p:strVal val="visible"/>
                                      </p:to>
                                    </p:set>
                                    <p:animEffect transition="in" filter="fade">
                                      <p:cBhvr>
                                        <p:cTn id="136" dur="500"/>
                                        <p:tgtEl>
                                          <p:spTgt spid="112"/>
                                        </p:tgtEl>
                                      </p:cBhvr>
                                    </p:animEffect>
                                  </p:childTnLst>
                                </p:cTn>
                              </p:par>
                              <p:par>
                                <p:cTn id="137" presetID="1" presetClass="entr" presetSubtype="0" fill="hold" nodeType="withEffect">
                                  <p:stCondLst>
                                    <p:cond delay="450"/>
                                  </p:stCondLst>
                                  <p:childTnLst>
                                    <p:set>
                                      <p:cBhvr>
                                        <p:cTn id="138" dur="1" fill="hold">
                                          <p:stCondLst>
                                            <p:cond delay="499"/>
                                          </p:stCondLst>
                                        </p:cTn>
                                        <p:tgtEl>
                                          <p:spTgt spid="5"/>
                                        </p:tgtEl>
                                        <p:attrNameLst>
                                          <p:attrName>style.visibility</p:attrName>
                                        </p:attrNameLst>
                                      </p:cBhvr>
                                      <p:to>
                                        <p:strVal val="visible"/>
                                      </p:to>
                                    </p:set>
                                  </p:childTnLst>
                                </p:cTn>
                              </p:par>
                              <p:par>
                                <p:cTn id="139" presetID="6" presetClass="emph" presetSubtype="0" accel="100000" autoRev="1" fill="hold" nodeType="withEffect">
                                  <p:stCondLst>
                                    <p:cond delay="450"/>
                                  </p:stCondLst>
                                  <p:childTnLst>
                                    <p:animScale>
                                      <p:cBhvr>
                                        <p:cTn id="140" dur="500" fill="hold"/>
                                        <p:tgtEl>
                                          <p:spTgt spid="5"/>
                                        </p:tgtEl>
                                      </p:cBhvr>
                                      <p:by x="0" y="0"/>
                                    </p:animScale>
                                  </p:childTnLst>
                                </p:cTn>
                              </p:par>
                              <p:par>
                                <p:cTn id="141" presetID="10" presetClass="entr" presetSubtype="0" fill="hold" grpId="0" nodeType="withEffect">
                                  <p:stCondLst>
                                    <p:cond delay="450"/>
                                  </p:stCondLst>
                                  <p:childTnLst>
                                    <p:set>
                                      <p:cBhvr>
                                        <p:cTn id="142" dur="1" fill="hold">
                                          <p:stCondLst>
                                            <p:cond delay="0"/>
                                          </p:stCondLst>
                                        </p:cTn>
                                        <p:tgtEl>
                                          <p:spTgt spid="116"/>
                                        </p:tgtEl>
                                        <p:attrNameLst>
                                          <p:attrName>style.visibility</p:attrName>
                                        </p:attrNameLst>
                                      </p:cBhvr>
                                      <p:to>
                                        <p:strVal val="visible"/>
                                      </p:to>
                                    </p:set>
                                    <p:animEffect transition="in" filter="fade">
                                      <p:cBhvr>
                                        <p:cTn id="143" dur="500"/>
                                        <p:tgtEl>
                                          <p:spTgt spid="116"/>
                                        </p:tgtEl>
                                      </p:cBhvr>
                                    </p:animEffect>
                                  </p:childTnLst>
                                </p:cTn>
                              </p:par>
                              <p:par>
                                <p:cTn id="144" presetID="1" presetClass="entr" presetSubtype="0" fill="hold" nodeType="withEffect">
                                  <p:stCondLst>
                                    <p:cond delay="600"/>
                                  </p:stCondLst>
                                  <p:childTnLst>
                                    <p:set>
                                      <p:cBhvr>
                                        <p:cTn id="145" dur="1" fill="hold">
                                          <p:stCondLst>
                                            <p:cond delay="499"/>
                                          </p:stCondLst>
                                        </p:cTn>
                                        <p:tgtEl>
                                          <p:spTgt spid="6"/>
                                        </p:tgtEl>
                                        <p:attrNameLst>
                                          <p:attrName>style.visibility</p:attrName>
                                        </p:attrNameLst>
                                      </p:cBhvr>
                                      <p:to>
                                        <p:strVal val="visible"/>
                                      </p:to>
                                    </p:set>
                                  </p:childTnLst>
                                </p:cTn>
                              </p:par>
                              <p:par>
                                <p:cTn id="146" presetID="6" presetClass="emph" presetSubtype="0" accel="100000" autoRev="1" fill="hold" nodeType="withEffect">
                                  <p:stCondLst>
                                    <p:cond delay="600"/>
                                  </p:stCondLst>
                                  <p:childTnLst>
                                    <p:animScale>
                                      <p:cBhvr>
                                        <p:cTn id="147" dur="500" fill="hold"/>
                                        <p:tgtEl>
                                          <p:spTgt spid="6"/>
                                        </p:tgtEl>
                                      </p:cBhvr>
                                      <p:by x="0" y="0"/>
                                    </p:animScale>
                                  </p:childTnLst>
                                </p:cTn>
                              </p:par>
                              <p:par>
                                <p:cTn id="148" presetID="10" presetClass="entr" presetSubtype="0" fill="hold" grpId="0" nodeType="withEffect">
                                  <p:stCondLst>
                                    <p:cond delay="600"/>
                                  </p:stCondLst>
                                  <p:childTnLst>
                                    <p:set>
                                      <p:cBhvr>
                                        <p:cTn id="149" dur="1" fill="hold">
                                          <p:stCondLst>
                                            <p:cond delay="0"/>
                                          </p:stCondLst>
                                        </p:cTn>
                                        <p:tgtEl>
                                          <p:spTgt spid="123"/>
                                        </p:tgtEl>
                                        <p:attrNameLst>
                                          <p:attrName>style.visibility</p:attrName>
                                        </p:attrNameLst>
                                      </p:cBhvr>
                                      <p:to>
                                        <p:strVal val="visible"/>
                                      </p:to>
                                    </p:set>
                                    <p:animEffect transition="in" filter="fade">
                                      <p:cBhvr>
                                        <p:cTn id="150" dur="500"/>
                                        <p:tgtEl>
                                          <p:spTgt spid="123"/>
                                        </p:tgtEl>
                                      </p:cBhvr>
                                    </p:animEffect>
                                  </p:childTnLst>
                                </p:cTn>
                              </p:par>
                              <p:par>
                                <p:cTn id="151" presetID="1" presetClass="entr" presetSubtype="0" fill="hold" nodeType="withEffect">
                                  <p:stCondLst>
                                    <p:cond delay="750"/>
                                  </p:stCondLst>
                                  <p:childTnLst>
                                    <p:set>
                                      <p:cBhvr>
                                        <p:cTn id="152" dur="1" fill="hold">
                                          <p:stCondLst>
                                            <p:cond delay="499"/>
                                          </p:stCondLst>
                                        </p:cTn>
                                        <p:tgtEl>
                                          <p:spTgt spid="7"/>
                                        </p:tgtEl>
                                        <p:attrNameLst>
                                          <p:attrName>style.visibility</p:attrName>
                                        </p:attrNameLst>
                                      </p:cBhvr>
                                      <p:to>
                                        <p:strVal val="visible"/>
                                      </p:to>
                                    </p:set>
                                  </p:childTnLst>
                                </p:cTn>
                              </p:par>
                              <p:par>
                                <p:cTn id="153" presetID="6" presetClass="emph" presetSubtype="0" accel="100000" autoRev="1" fill="hold" nodeType="withEffect">
                                  <p:stCondLst>
                                    <p:cond delay="750"/>
                                  </p:stCondLst>
                                  <p:childTnLst>
                                    <p:animScale>
                                      <p:cBhvr>
                                        <p:cTn id="154" dur="500" fill="hold"/>
                                        <p:tgtEl>
                                          <p:spTgt spid="7"/>
                                        </p:tgtEl>
                                      </p:cBhvr>
                                      <p:by x="0" y="0"/>
                                    </p:animScale>
                                  </p:childTnLst>
                                </p:cTn>
                              </p:par>
                              <p:par>
                                <p:cTn id="155" presetID="10" presetClass="entr" presetSubtype="0" fill="hold" grpId="0" nodeType="withEffect">
                                  <p:stCondLst>
                                    <p:cond delay="750"/>
                                  </p:stCondLst>
                                  <p:childTnLst>
                                    <p:set>
                                      <p:cBhvr>
                                        <p:cTn id="156" dur="1" fill="hold">
                                          <p:stCondLst>
                                            <p:cond delay="0"/>
                                          </p:stCondLst>
                                        </p:cTn>
                                        <p:tgtEl>
                                          <p:spTgt spid="128"/>
                                        </p:tgtEl>
                                        <p:attrNameLst>
                                          <p:attrName>style.visibility</p:attrName>
                                        </p:attrNameLst>
                                      </p:cBhvr>
                                      <p:to>
                                        <p:strVal val="visible"/>
                                      </p:to>
                                    </p:set>
                                    <p:animEffect transition="in" filter="fade">
                                      <p:cBhvr>
                                        <p:cTn id="157" dur="500"/>
                                        <p:tgtEl>
                                          <p:spTgt spid="128"/>
                                        </p:tgtEl>
                                      </p:cBhvr>
                                    </p:animEffect>
                                  </p:childTnLst>
                                </p:cTn>
                              </p:par>
                              <p:par>
                                <p:cTn id="158" presetID="1" presetClass="entr" presetSubtype="0" fill="hold" nodeType="withEffect">
                                  <p:stCondLst>
                                    <p:cond delay="900"/>
                                  </p:stCondLst>
                                  <p:childTnLst>
                                    <p:set>
                                      <p:cBhvr>
                                        <p:cTn id="159" dur="1" fill="hold">
                                          <p:stCondLst>
                                            <p:cond delay="499"/>
                                          </p:stCondLst>
                                        </p:cTn>
                                        <p:tgtEl>
                                          <p:spTgt spid="8"/>
                                        </p:tgtEl>
                                        <p:attrNameLst>
                                          <p:attrName>style.visibility</p:attrName>
                                        </p:attrNameLst>
                                      </p:cBhvr>
                                      <p:to>
                                        <p:strVal val="visible"/>
                                      </p:to>
                                    </p:set>
                                  </p:childTnLst>
                                </p:cTn>
                              </p:par>
                              <p:par>
                                <p:cTn id="160" presetID="6" presetClass="emph" presetSubtype="0" accel="100000" autoRev="1" fill="hold" nodeType="withEffect">
                                  <p:stCondLst>
                                    <p:cond delay="900"/>
                                  </p:stCondLst>
                                  <p:childTnLst>
                                    <p:animScale>
                                      <p:cBhvr>
                                        <p:cTn id="161" dur="500" fill="hold"/>
                                        <p:tgtEl>
                                          <p:spTgt spid="8"/>
                                        </p:tgtEl>
                                      </p:cBhvr>
                                      <p:by x="0" y="0"/>
                                    </p:animScale>
                                  </p:childTnLst>
                                </p:cTn>
                              </p:par>
                              <p:par>
                                <p:cTn id="162" presetID="10" presetClass="entr" presetSubtype="0" fill="hold" grpId="0" nodeType="withEffect">
                                  <p:stCondLst>
                                    <p:cond delay="900"/>
                                  </p:stCondLst>
                                  <p:childTnLst>
                                    <p:set>
                                      <p:cBhvr>
                                        <p:cTn id="163" dur="1" fill="hold">
                                          <p:stCondLst>
                                            <p:cond delay="0"/>
                                          </p:stCondLst>
                                        </p:cTn>
                                        <p:tgtEl>
                                          <p:spTgt spid="158"/>
                                        </p:tgtEl>
                                        <p:attrNameLst>
                                          <p:attrName>style.visibility</p:attrName>
                                        </p:attrNameLst>
                                      </p:cBhvr>
                                      <p:to>
                                        <p:strVal val="visible"/>
                                      </p:to>
                                    </p:set>
                                    <p:animEffect transition="in" filter="fade">
                                      <p:cBhvr>
                                        <p:cTn id="164" dur="500"/>
                                        <p:tgtEl>
                                          <p:spTgt spid="158"/>
                                        </p:tgtEl>
                                      </p:cBhvr>
                                    </p:animEffect>
                                  </p:childTnLst>
                                </p:cTn>
                              </p:par>
                              <p:par>
                                <p:cTn id="165" presetID="1" presetClass="entr" presetSubtype="0" fill="hold" nodeType="withEffect">
                                  <p:stCondLst>
                                    <p:cond delay="1050"/>
                                  </p:stCondLst>
                                  <p:childTnLst>
                                    <p:set>
                                      <p:cBhvr>
                                        <p:cTn id="166" dur="1" fill="hold">
                                          <p:stCondLst>
                                            <p:cond delay="499"/>
                                          </p:stCondLst>
                                        </p:cTn>
                                        <p:tgtEl>
                                          <p:spTgt spid="9"/>
                                        </p:tgtEl>
                                        <p:attrNameLst>
                                          <p:attrName>style.visibility</p:attrName>
                                        </p:attrNameLst>
                                      </p:cBhvr>
                                      <p:to>
                                        <p:strVal val="visible"/>
                                      </p:to>
                                    </p:set>
                                  </p:childTnLst>
                                </p:cTn>
                              </p:par>
                              <p:par>
                                <p:cTn id="167" presetID="6" presetClass="emph" presetSubtype="0" accel="100000" autoRev="1" fill="hold" nodeType="withEffect">
                                  <p:stCondLst>
                                    <p:cond delay="1050"/>
                                  </p:stCondLst>
                                  <p:childTnLst>
                                    <p:animScale>
                                      <p:cBhvr>
                                        <p:cTn id="168" dur="500" fill="hold"/>
                                        <p:tgtEl>
                                          <p:spTgt spid="9"/>
                                        </p:tgtEl>
                                      </p:cBhvr>
                                      <p:by x="0" y="0"/>
                                    </p:animScale>
                                  </p:childTnLst>
                                </p:cTn>
                              </p:par>
                              <p:par>
                                <p:cTn id="169" presetID="10" presetClass="entr" presetSubtype="0" fill="hold" grpId="0" nodeType="withEffect">
                                  <p:stCondLst>
                                    <p:cond delay="1050"/>
                                  </p:stCondLst>
                                  <p:childTnLst>
                                    <p:set>
                                      <p:cBhvr>
                                        <p:cTn id="170" dur="1" fill="hold">
                                          <p:stCondLst>
                                            <p:cond delay="0"/>
                                          </p:stCondLst>
                                        </p:cTn>
                                        <p:tgtEl>
                                          <p:spTgt spid="160"/>
                                        </p:tgtEl>
                                        <p:attrNameLst>
                                          <p:attrName>style.visibility</p:attrName>
                                        </p:attrNameLst>
                                      </p:cBhvr>
                                      <p:to>
                                        <p:strVal val="visible"/>
                                      </p:to>
                                    </p:set>
                                    <p:animEffect transition="in" filter="fade">
                                      <p:cBhvr>
                                        <p:cTn id="171" dur="500"/>
                                        <p:tgtEl>
                                          <p:spTgt spid="160"/>
                                        </p:tgtEl>
                                      </p:cBhvr>
                                    </p:animEffect>
                                  </p:childTnLst>
                                </p:cTn>
                              </p:par>
                              <p:par>
                                <p:cTn id="172" presetID="1" presetClass="entr" presetSubtype="0" fill="hold" nodeType="withEffect">
                                  <p:stCondLst>
                                    <p:cond delay="1200"/>
                                  </p:stCondLst>
                                  <p:childTnLst>
                                    <p:set>
                                      <p:cBhvr>
                                        <p:cTn id="173" dur="1" fill="hold">
                                          <p:stCondLst>
                                            <p:cond delay="499"/>
                                          </p:stCondLst>
                                        </p:cTn>
                                        <p:tgtEl>
                                          <p:spTgt spid="10"/>
                                        </p:tgtEl>
                                        <p:attrNameLst>
                                          <p:attrName>style.visibility</p:attrName>
                                        </p:attrNameLst>
                                      </p:cBhvr>
                                      <p:to>
                                        <p:strVal val="visible"/>
                                      </p:to>
                                    </p:set>
                                  </p:childTnLst>
                                </p:cTn>
                              </p:par>
                              <p:par>
                                <p:cTn id="174" presetID="6" presetClass="emph" presetSubtype="0" accel="100000" autoRev="1" fill="hold" nodeType="withEffect">
                                  <p:stCondLst>
                                    <p:cond delay="1200"/>
                                  </p:stCondLst>
                                  <p:childTnLst>
                                    <p:animScale>
                                      <p:cBhvr>
                                        <p:cTn id="175" dur="500" fill="hold"/>
                                        <p:tgtEl>
                                          <p:spTgt spid="10"/>
                                        </p:tgtEl>
                                      </p:cBhvr>
                                      <p:by x="0" y="0"/>
                                    </p:animScale>
                                  </p:childTnLst>
                                </p:cTn>
                              </p:par>
                              <p:par>
                                <p:cTn id="176" presetID="10" presetClass="entr" presetSubtype="0" fill="hold" grpId="0" nodeType="withEffect">
                                  <p:stCondLst>
                                    <p:cond delay="1200"/>
                                  </p:stCondLst>
                                  <p:childTnLst>
                                    <p:set>
                                      <p:cBhvr>
                                        <p:cTn id="177" dur="1" fill="hold">
                                          <p:stCondLst>
                                            <p:cond delay="0"/>
                                          </p:stCondLst>
                                        </p:cTn>
                                        <p:tgtEl>
                                          <p:spTgt spid="167"/>
                                        </p:tgtEl>
                                        <p:attrNameLst>
                                          <p:attrName>style.visibility</p:attrName>
                                        </p:attrNameLst>
                                      </p:cBhvr>
                                      <p:to>
                                        <p:strVal val="visible"/>
                                      </p:to>
                                    </p:set>
                                    <p:animEffect transition="in" filter="fade">
                                      <p:cBhvr>
                                        <p:cTn id="178" dur="500"/>
                                        <p:tgtEl>
                                          <p:spTgt spid="167"/>
                                        </p:tgtEl>
                                      </p:cBhvr>
                                    </p:animEffect>
                                  </p:childTnLst>
                                </p:cTn>
                              </p:par>
                              <p:par>
                                <p:cTn id="179" presetID="1" presetClass="entr" presetSubtype="0" fill="hold" nodeType="withEffect">
                                  <p:stCondLst>
                                    <p:cond delay="1350"/>
                                  </p:stCondLst>
                                  <p:childTnLst>
                                    <p:set>
                                      <p:cBhvr>
                                        <p:cTn id="180" dur="1" fill="hold">
                                          <p:stCondLst>
                                            <p:cond delay="499"/>
                                          </p:stCondLst>
                                        </p:cTn>
                                        <p:tgtEl>
                                          <p:spTgt spid="11"/>
                                        </p:tgtEl>
                                        <p:attrNameLst>
                                          <p:attrName>style.visibility</p:attrName>
                                        </p:attrNameLst>
                                      </p:cBhvr>
                                      <p:to>
                                        <p:strVal val="visible"/>
                                      </p:to>
                                    </p:set>
                                  </p:childTnLst>
                                </p:cTn>
                              </p:par>
                              <p:par>
                                <p:cTn id="181" presetID="6" presetClass="emph" presetSubtype="0" accel="100000" autoRev="1" fill="hold" nodeType="withEffect">
                                  <p:stCondLst>
                                    <p:cond delay="1350"/>
                                  </p:stCondLst>
                                  <p:childTnLst>
                                    <p:animScale>
                                      <p:cBhvr>
                                        <p:cTn id="182" dur="500" fill="hold"/>
                                        <p:tgtEl>
                                          <p:spTgt spid="11"/>
                                        </p:tgtEl>
                                      </p:cBhvr>
                                      <p:by x="0" y="0"/>
                                    </p:animScale>
                                  </p:childTnLst>
                                </p:cTn>
                              </p:par>
                              <p:par>
                                <p:cTn id="183" presetID="10" presetClass="entr" presetSubtype="0" fill="hold" grpId="0" nodeType="withEffect">
                                  <p:stCondLst>
                                    <p:cond delay="1350"/>
                                  </p:stCondLst>
                                  <p:childTnLst>
                                    <p:set>
                                      <p:cBhvr>
                                        <p:cTn id="184" dur="1" fill="hold">
                                          <p:stCondLst>
                                            <p:cond delay="0"/>
                                          </p:stCondLst>
                                        </p:cTn>
                                        <p:tgtEl>
                                          <p:spTgt spid="170"/>
                                        </p:tgtEl>
                                        <p:attrNameLst>
                                          <p:attrName>style.visibility</p:attrName>
                                        </p:attrNameLst>
                                      </p:cBhvr>
                                      <p:to>
                                        <p:strVal val="visible"/>
                                      </p:to>
                                    </p:set>
                                    <p:animEffect transition="in" filter="fade">
                                      <p:cBhvr>
                                        <p:cTn id="185" dur="500"/>
                                        <p:tgtEl>
                                          <p:spTgt spid="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 grpId="0" animBg="1"/>
      <p:bldP spid="333" grpId="0" animBg="1"/>
      <p:bldP spid="334" grpId="0" animBg="1"/>
      <p:bldP spid="335" grpId="0" animBg="1"/>
      <p:bldP spid="336" grpId="0" animBg="1"/>
      <p:bldP spid="337" grpId="0" animBg="1"/>
      <p:bldP spid="338" grpId="0" animBg="1"/>
      <p:bldP spid="339" grpId="0" animBg="1"/>
      <p:bldP spid="340" grpId="0" animBg="1"/>
      <p:bldP spid="342" grpId="0" animBg="1"/>
      <p:bldP spid="103" grpId="0"/>
      <p:bldP spid="106" grpId="0"/>
      <p:bldP spid="112" grpId="0"/>
      <p:bldP spid="116" grpId="0"/>
      <p:bldP spid="123" grpId="0"/>
      <p:bldP spid="128" grpId="0"/>
      <p:bldP spid="158" grpId="0"/>
      <p:bldP spid="160" grpId="0"/>
      <p:bldP spid="167" grpId="0"/>
      <p:bldP spid="17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0" y="3504536"/>
            <a:ext cx="12436475" cy="3489989"/>
          </a:xfrm>
          <a:prstGeom prst="rect">
            <a:avLst/>
          </a:prstGeom>
          <a:solidFill>
            <a:srgbClr val="002050"/>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20" name="TextBox 19"/>
          <p:cNvSpPr txBox="1"/>
          <p:nvPr/>
        </p:nvSpPr>
        <p:spPr>
          <a:xfrm>
            <a:off x="3322637" y="4312904"/>
            <a:ext cx="2743200" cy="1126462"/>
          </a:xfrm>
          <a:prstGeom prst="rect">
            <a:avLst/>
          </a:prstGeom>
          <a:noFill/>
        </p:spPr>
        <p:txBody>
          <a:bodyPr wrap="square" lIns="182880" tIns="146304" rIns="182880" bIns="146304" rtlCol="0">
            <a:spAutoFit/>
          </a:bodyPr>
          <a:lstStyle>
            <a:defPPr>
              <a:defRPr lang="en-US"/>
            </a:defPPr>
            <a:lvl1pPr>
              <a:lnSpc>
                <a:spcPct val="90000"/>
              </a:lnSpc>
              <a:defRPr sz="1600">
                <a:gradFill>
                  <a:gsLst>
                    <a:gs pos="0">
                      <a:srgbClr val="FFFFFF"/>
                    </a:gs>
                    <a:gs pos="100000">
                      <a:srgbClr val="FFFFFF"/>
                    </a:gs>
                  </a:gsLst>
                  <a:lin ang="5400000" scaled="0"/>
                </a:gradFill>
              </a:defRPr>
            </a:lvl1p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latin typeface="Segoe UI Semilight" panose="020B0402040204020203" pitchFamily="34" charset="0"/>
                <a:cs typeface="Segoe UI Semilight" panose="020B0402040204020203" pitchFamily="34" charset="0"/>
              </a:rPr>
              <a:t>The best of</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latin typeface="Segoe UI Semilight" panose="020B0402040204020203" pitchFamily="34" charset="0"/>
                <a:cs typeface="Segoe UI Semilight" panose="020B0402040204020203" pitchFamily="34" charset="0"/>
              </a:rPr>
              <a:t>The Public</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latin typeface="Segoe UI Semilight" panose="020B0402040204020203" pitchFamily="34" charset="0"/>
                <a:cs typeface="Segoe UI Semilight" panose="020B0402040204020203" pitchFamily="34" charset="0"/>
              </a:rPr>
              <a:t>Cloud</a:t>
            </a:r>
          </a:p>
        </p:txBody>
      </p:sp>
      <p:sp>
        <p:nvSpPr>
          <p:cNvPr id="22" name="TextBox 21"/>
          <p:cNvSpPr txBox="1"/>
          <p:nvPr/>
        </p:nvSpPr>
        <p:spPr>
          <a:xfrm>
            <a:off x="241782" y="4238049"/>
            <a:ext cx="2743200" cy="849463"/>
          </a:xfrm>
          <a:prstGeom prst="rect">
            <a:avLst/>
          </a:prstGeom>
          <a:noFill/>
        </p:spPr>
        <p:txBody>
          <a:bodyPr wrap="square" lIns="182880" tIns="146304" rIns="182880" bIns="146304" rtlCol="0">
            <a:spAutoFit/>
          </a:bodyPr>
          <a:lstStyle>
            <a:defPPr>
              <a:defRPr lang="en-US"/>
            </a:defPPr>
            <a:lvl1pPr>
              <a:lnSpc>
                <a:spcPct val="90000"/>
              </a:lnSpc>
              <a:defRPr sz="1600">
                <a:gradFill>
                  <a:gsLst>
                    <a:gs pos="0">
                      <a:srgbClr val="FFFFFF"/>
                    </a:gs>
                    <a:gs pos="100000">
                      <a:srgbClr val="FFFFFF"/>
                    </a:gs>
                  </a:gsLst>
                  <a:lin ang="5400000" scaled="0"/>
                </a:gradFill>
              </a:defRPr>
            </a:lvl1p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latin typeface="Segoe UI Semilight" panose="020B0402040204020203" pitchFamily="34" charset="0"/>
                <a:cs typeface="Segoe UI Semilight" panose="020B0402040204020203" pitchFamily="34" charset="0"/>
              </a:rPr>
              <a:t>The best of</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latin typeface="Segoe UI Semilight" panose="020B0402040204020203" pitchFamily="34" charset="0"/>
                <a:cs typeface="Segoe UI Semilight" panose="020B0402040204020203" pitchFamily="34" charset="0"/>
              </a:rPr>
              <a:t>Cloud &amp; On-premises</a:t>
            </a:r>
          </a:p>
        </p:txBody>
      </p:sp>
      <p:sp>
        <p:nvSpPr>
          <p:cNvPr id="23" name="TextBox 22"/>
          <p:cNvSpPr txBox="1">
            <a:spLocks noChangeAspect="1"/>
          </p:cNvSpPr>
          <p:nvPr/>
        </p:nvSpPr>
        <p:spPr>
          <a:xfrm>
            <a:off x="3611335" y="2249022"/>
            <a:ext cx="2073578" cy="424732"/>
          </a:xfrm>
          <a:prstGeom prst="rect">
            <a:avLst/>
          </a:prstGeom>
          <a:noFill/>
        </p:spPr>
        <p:txBody>
          <a:bodyPr wrap="square" lIns="0" tIns="0" rIns="0" bIns="91440" rtlCol="0" anchor="b" anchorCtr="0">
            <a:spAutoFit/>
          </a:bodyPr>
          <a:lstStyle>
            <a:defPPr>
              <a:defRPr lang="en-US"/>
            </a:defPPr>
            <a:lvl1pPr>
              <a:lnSpc>
                <a:spcPct val="90000"/>
              </a:lnSpc>
              <a:defRPr sz="1600">
                <a:gradFill>
                  <a:gsLst>
                    <a:gs pos="0">
                      <a:srgbClr val="FFFFFF"/>
                    </a:gs>
                    <a:gs pos="100000">
                      <a:srgbClr val="FFFFFF"/>
                    </a:gs>
                  </a:gsLst>
                  <a:lin ang="5400000" scaled="0"/>
                </a:gradFill>
              </a:defRPr>
            </a:lvl1p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accent3"/>
                </a:solidFill>
                <a:effectLst/>
                <a:uLnTx/>
                <a:uFillTx/>
                <a:latin typeface="+mj-lt"/>
                <a:cs typeface="Segoe UI Semilight" panose="020B0402040204020203" pitchFamily="34" charset="0"/>
              </a:rPr>
              <a:t>Cloud</a:t>
            </a:r>
          </a:p>
        </p:txBody>
      </p:sp>
      <p:sp>
        <p:nvSpPr>
          <p:cNvPr id="24" name="TextBox 23"/>
          <p:cNvSpPr txBox="1"/>
          <p:nvPr/>
        </p:nvSpPr>
        <p:spPr>
          <a:xfrm>
            <a:off x="474314" y="2249022"/>
            <a:ext cx="2609111" cy="424732"/>
          </a:xfrm>
          <a:prstGeom prst="rect">
            <a:avLst/>
          </a:prstGeom>
          <a:noFill/>
        </p:spPr>
        <p:txBody>
          <a:bodyPr wrap="square" lIns="0" tIns="0" rIns="0" bIns="91440" rtlCol="0" anchor="b" anchorCtr="0">
            <a:spAutoFit/>
          </a:bodyPr>
          <a:lstStyle>
            <a:defPPr>
              <a:defRPr lang="en-US"/>
            </a:defPPr>
            <a:lvl1pPr>
              <a:lnSpc>
                <a:spcPct val="90000"/>
              </a:lnSpc>
              <a:defRPr sz="1600">
                <a:gradFill>
                  <a:gsLst>
                    <a:gs pos="0">
                      <a:srgbClr val="FFFFFF"/>
                    </a:gs>
                    <a:gs pos="100000">
                      <a:srgbClr val="FFFFFF"/>
                    </a:gs>
                  </a:gsLst>
                  <a:lin ang="5400000" scaled="0"/>
                </a:gradFill>
              </a:defRPr>
            </a:lvl1p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accent3"/>
                </a:solidFill>
                <a:effectLst/>
                <a:uLnTx/>
                <a:uFillTx/>
                <a:latin typeface="+mj-lt"/>
                <a:cs typeface="Segoe UI Semilight" panose="020B0402040204020203" pitchFamily="34" charset="0"/>
              </a:rPr>
              <a:t>Hybrid</a:t>
            </a:r>
          </a:p>
        </p:txBody>
      </p:sp>
      <p:sp>
        <p:nvSpPr>
          <p:cNvPr id="25" name="TextBox 24"/>
          <p:cNvSpPr txBox="1"/>
          <p:nvPr/>
        </p:nvSpPr>
        <p:spPr>
          <a:xfrm>
            <a:off x="6283203" y="4228813"/>
            <a:ext cx="2895600" cy="1832809"/>
          </a:xfrm>
          <a:prstGeom prst="rect">
            <a:avLst/>
          </a:prstGeom>
          <a:noFill/>
        </p:spPr>
        <p:txBody>
          <a:bodyPr wrap="square" lIns="182880" tIns="146304" rIns="182880" bIns="146304" rtlCol="0">
            <a:spAutoFit/>
          </a:bodyPr>
          <a:lstStyle>
            <a:defPPr>
              <a:defRPr lang="en-US"/>
            </a:defPPr>
            <a:lvl1pPr>
              <a:lnSpc>
                <a:spcPct val="90000"/>
              </a:lnSpc>
              <a:defRPr sz="1600">
                <a:gradFill>
                  <a:gsLst>
                    <a:gs pos="0">
                      <a:srgbClr val="FFFFFF"/>
                    </a:gs>
                    <a:gs pos="100000">
                      <a:srgbClr val="FFFFFF"/>
                    </a:gs>
                  </a:gsLst>
                  <a:lin ang="5400000" scaled="0"/>
                </a:gradFill>
              </a:defRPr>
            </a:lvl1p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latin typeface="Segoe UI Semilight" panose="020B0402040204020203" pitchFamily="34" charset="0"/>
                <a:cs typeface="Segoe UI Semilight" panose="020B0402040204020203" pitchFamily="34" charset="0"/>
              </a:rPr>
              <a:t>Deliver on</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latin typeface="Segoe UI Semilight" panose="020B0402040204020203" pitchFamily="34" charset="0"/>
                <a:cs typeface="Segoe UI Semilight" panose="020B0402040204020203" pitchFamily="34" charset="0"/>
              </a:rPr>
              <a:t>Dynamics 365</a:t>
            </a:r>
          </a:p>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100" b="0" i="0" u="none" strike="noStrike" kern="0" cap="none" spc="0" normalizeH="0" baseline="0" noProof="0" dirty="0">
              <a:ln>
                <a:noFill/>
              </a:ln>
              <a:solidFill>
                <a:schemeClr val="bg1"/>
              </a:solidFill>
              <a:effectLst/>
              <a:uLnTx/>
              <a:uFillTx/>
              <a:latin typeface="Segoe UI Semilight" panose="020B0402040204020203" pitchFamily="34" charset="0"/>
              <a:cs typeface="Segoe UI Semilight" panose="020B0402040204020203" pitchFamily="34" charset="0"/>
            </a:endParaRP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latin typeface="Segoe UI Semilight" panose="020B0402040204020203" pitchFamily="34" charset="0"/>
                <a:cs typeface="Segoe UI Semilight" panose="020B0402040204020203" pitchFamily="34" charset="0"/>
              </a:rPr>
              <a:t>Build out </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latin typeface="Segoe UI Semilight" panose="020B0402040204020203" pitchFamily="34" charset="0"/>
                <a:cs typeface="Segoe UI Semilight" panose="020B0402040204020203" pitchFamily="34" charset="0"/>
              </a:rPr>
              <a:t>core &amp; local functionality</a:t>
            </a:r>
          </a:p>
        </p:txBody>
      </p:sp>
      <p:sp>
        <p:nvSpPr>
          <p:cNvPr id="26" name="TextBox 25"/>
          <p:cNvSpPr txBox="1"/>
          <p:nvPr/>
        </p:nvSpPr>
        <p:spPr>
          <a:xfrm>
            <a:off x="6789737" y="1916624"/>
            <a:ext cx="1752600" cy="757130"/>
          </a:xfrm>
          <a:prstGeom prst="rect">
            <a:avLst/>
          </a:prstGeom>
          <a:noFill/>
        </p:spPr>
        <p:txBody>
          <a:bodyPr wrap="square" lIns="0" tIns="0" rIns="0" bIns="91440" rtlCol="0" anchor="b" anchorCtr="0">
            <a:spAutoFit/>
          </a:bodyPr>
          <a:lstStyle>
            <a:defPPr>
              <a:defRPr lang="en-US"/>
            </a:defPPr>
            <a:lvl1pPr>
              <a:lnSpc>
                <a:spcPct val="90000"/>
              </a:lnSpc>
              <a:defRPr sz="1600">
                <a:gradFill>
                  <a:gsLst>
                    <a:gs pos="0">
                      <a:srgbClr val="FFFFFF"/>
                    </a:gs>
                    <a:gs pos="100000">
                      <a:srgbClr val="FFFFFF"/>
                    </a:gs>
                  </a:gsLst>
                  <a:lin ang="5400000" scaled="0"/>
                </a:gradFill>
              </a:defRPr>
            </a:lvl1p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accent3"/>
                </a:solidFill>
                <a:effectLst/>
                <a:uLnTx/>
                <a:uFillTx/>
                <a:latin typeface="+mj-lt"/>
                <a:cs typeface="Segoe UI Semilight" panose="020B0402040204020203" pitchFamily="34" charset="0"/>
              </a:rPr>
              <a:t>App</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accent3"/>
                </a:solidFill>
                <a:effectLst/>
                <a:uLnTx/>
                <a:uFillTx/>
                <a:latin typeface="+mj-lt"/>
                <a:cs typeface="Segoe UI Semilight" panose="020B0402040204020203" pitchFamily="34" charset="0"/>
              </a:rPr>
              <a:t>Functionality</a:t>
            </a:r>
          </a:p>
        </p:txBody>
      </p:sp>
      <p:sp>
        <p:nvSpPr>
          <p:cNvPr id="27" name="TextBox 26"/>
          <p:cNvSpPr txBox="1"/>
          <p:nvPr/>
        </p:nvSpPr>
        <p:spPr>
          <a:xfrm>
            <a:off x="9037637" y="4228813"/>
            <a:ext cx="3048000" cy="1403461"/>
          </a:xfrm>
          <a:prstGeom prst="rect">
            <a:avLst/>
          </a:prstGeom>
          <a:noFill/>
        </p:spPr>
        <p:txBody>
          <a:bodyPr wrap="square" lIns="182880" tIns="146304" rIns="182880" bIns="146304" rtlCol="0">
            <a:spAutoFit/>
          </a:bodyPr>
          <a:lstStyle>
            <a:defPPr>
              <a:defRPr lang="en-US"/>
            </a:defPPr>
            <a:lvl1pPr>
              <a:lnSpc>
                <a:spcPct val="90000"/>
              </a:lnSpc>
              <a:defRPr sz="1600">
                <a:gradFill>
                  <a:gsLst>
                    <a:gs pos="0">
                      <a:srgbClr val="FFFFFF"/>
                    </a:gs>
                    <a:gs pos="100000">
                      <a:srgbClr val="FFFFFF"/>
                    </a:gs>
                  </a:gsLst>
                  <a:lin ang="5400000" scaled="0"/>
                </a:gradFill>
              </a:defRPr>
            </a:lvl1p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latin typeface="Segoe UI Semilight" panose="020B0402040204020203" pitchFamily="34" charset="0"/>
                <a:cs typeface="Segoe UI Semilight" panose="020B0402040204020203" pitchFamily="34" charset="0"/>
              </a:rPr>
              <a:t>Serve existing customers &amp; </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latin typeface="Segoe UI Semilight" panose="020B0402040204020203" pitchFamily="34" charset="0"/>
                <a:cs typeface="Segoe UI Semilight" panose="020B0402040204020203" pitchFamily="34" charset="0"/>
              </a:rPr>
              <a:t>bring value of </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latin typeface="Segoe UI Semilight" panose="020B0402040204020203" pitchFamily="34" charset="0"/>
                <a:cs typeface="Segoe UI Semilight" panose="020B0402040204020203" pitchFamily="34" charset="0"/>
              </a:rPr>
              <a:t>cloud and hybrid</a:t>
            </a:r>
          </a:p>
        </p:txBody>
      </p:sp>
      <p:sp>
        <p:nvSpPr>
          <p:cNvPr id="28" name="TextBox 27"/>
          <p:cNvSpPr txBox="1"/>
          <p:nvPr/>
        </p:nvSpPr>
        <p:spPr>
          <a:xfrm>
            <a:off x="9659252" y="1916624"/>
            <a:ext cx="1752600" cy="757130"/>
          </a:xfrm>
          <a:prstGeom prst="rect">
            <a:avLst/>
          </a:prstGeom>
          <a:noFill/>
        </p:spPr>
        <p:txBody>
          <a:bodyPr wrap="square" lIns="0" tIns="0" rIns="0" bIns="91440" rtlCol="0" anchor="b" anchorCtr="0">
            <a:spAutoFit/>
          </a:bodyPr>
          <a:lstStyle>
            <a:defPPr>
              <a:defRPr lang="en-US"/>
            </a:defPPr>
            <a:lvl1pPr>
              <a:lnSpc>
                <a:spcPct val="90000"/>
              </a:lnSpc>
              <a:defRPr sz="1600">
                <a:gradFill>
                  <a:gsLst>
                    <a:gs pos="0">
                      <a:srgbClr val="FFFFFF"/>
                    </a:gs>
                    <a:gs pos="100000">
                      <a:srgbClr val="FFFFFF"/>
                    </a:gs>
                  </a:gsLst>
                  <a:lin ang="5400000" scaled="0"/>
                </a:gradFill>
              </a:defRPr>
            </a:lvl1p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accent3"/>
                </a:solidFill>
                <a:effectLst/>
                <a:uLnTx/>
                <a:uFillTx/>
                <a:latin typeface="+mj-lt"/>
                <a:cs typeface="Segoe UI Semilight" panose="020B0402040204020203" pitchFamily="34" charset="0"/>
              </a:rPr>
              <a:t>On</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accent3"/>
                </a:solidFill>
                <a:effectLst/>
                <a:uLnTx/>
                <a:uFillTx/>
                <a:latin typeface="+mj-lt"/>
                <a:cs typeface="Segoe UI Semilight" panose="020B0402040204020203" pitchFamily="34" charset="0"/>
              </a:rPr>
              <a:t>Premises</a:t>
            </a:r>
          </a:p>
        </p:txBody>
      </p:sp>
      <p:grpSp>
        <p:nvGrpSpPr>
          <p:cNvPr id="44" name="Group 43"/>
          <p:cNvGrpSpPr>
            <a:grpSpLocks noChangeAspect="1"/>
          </p:cNvGrpSpPr>
          <p:nvPr/>
        </p:nvGrpSpPr>
        <p:grpSpPr>
          <a:xfrm>
            <a:off x="3980539" y="2812202"/>
            <a:ext cx="1371600" cy="1371601"/>
            <a:chOff x="6669978" y="2894176"/>
            <a:chExt cx="2103097" cy="2103097"/>
          </a:xfrm>
          <a:solidFill>
            <a:schemeClr val="bg1"/>
          </a:solidFill>
        </p:grpSpPr>
        <p:sp>
          <p:nvSpPr>
            <p:cNvPr id="45" name="Oval 44"/>
            <p:cNvSpPr/>
            <p:nvPr/>
          </p:nvSpPr>
          <p:spPr bwMode="auto">
            <a:xfrm>
              <a:off x="6669978" y="2894176"/>
              <a:ext cx="2103097" cy="2103097"/>
            </a:xfrm>
            <a:prstGeom prst="ellipse">
              <a:avLst/>
            </a:prstGeom>
            <a:grpFill/>
            <a:ln w="25400">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54" tIns="146283" rIns="182854" bIns="146283" numCol="1" spcCol="0" rtlCol="0" fromWordArt="0" anchor="ctr"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1199"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46" name="Group 45"/>
            <p:cNvGrpSpPr/>
            <p:nvPr/>
          </p:nvGrpSpPr>
          <p:grpSpPr>
            <a:xfrm>
              <a:off x="7059178" y="3297392"/>
              <a:ext cx="1460522" cy="1000445"/>
              <a:chOff x="6967515" y="3160541"/>
              <a:chExt cx="1667363" cy="1142131"/>
            </a:xfrm>
            <a:grpFill/>
          </p:grpSpPr>
          <p:sp>
            <p:nvSpPr>
              <p:cNvPr id="47" name="Freeform 85"/>
              <p:cNvSpPr/>
              <p:nvPr/>
            </p:nvSpPr>
            <p:spPr bwMode="auto">
              <a:xfrm>
                <a:off x="6967515" y="3160541"/>
                <a:ext cx="1118832" cy="666805"/>
              </a:xfrm>
              <a:custGeom>
                <a:avLst/>
                <a:gdLst>
                  <a:gd name="connsiteX0" fmla="*/ 878861 w 1594983"/>
                  <a:gd name="connsiteY0" fmla="*/ 0 h 950590"/>
                  <a:gd name="connsiteX1" fmla="*/ 1315403 w 1594983"/>
                  <a:gd name="connsiteY1" fmla="*/ 436542 h 950590"/>
                  <a:gd name="connsiteX2" fmla="*/ 1314901 w 1594983"/>
                  <a:gd name="connsiteY2" fmla="*/ 441522 h 950590"/>
                  <a:gd name="connsiteX3" fmla="*/ 1340449 w 1594983"/>
                  <a:gd name="connsiteY3" fmla="*/ 441522 h 950590"/>
                  <a:gd name="connsiteX4" fmla="*/ 1594983 w 1594983"/>
                  <a:gd name="connsiteY4" fmla="*/ 696056 h 950590"/>
                  <a:gd name="connsiteX5" fmla="*/ 1594982 w 1594983"/>
                  <a:gd name="connsiteY5" fmla="*/ 696056 h 950590"/>
                  <a:gd name="connsiteX6" fmla="*/ 1340448 w 1594983"/>
                  <a:gd name="connsiteY6" fmla="*/ 950590 h 950590"/>
                  <a:gd name="connsiteX7" fmla="*/ 669310 w 1594983"/>
                  <a:gd name="connsiteY7" fmla="*/ 950589 h 950590"/>
                  <a:gd name="connsiteX8" fmla="*/ 312052 w 1594983"/>
                  <a:gd name="connsiteY8" fmla="*/ 950589 h 950590"/>
                  <a:gd name="connsiteX9" fmla="*/ 0 w 1594983"/>
                  <a:gd name="connsiteY9" fmla="*/ 638537 h 950590"/>
                  <a:gd name="connsiteX10" fmla="*/ 312052 w 1594983"/>
                  <a:gd name="connsiteY10" fmla="*/ 326485 h 950590"/>
                  <a:gd name="connsiteX11" fmla="*/ 458042 w 1594983"/>
                  <a:gd name="connsiteY11" fmla="*/ 326485 h 950590"/>
                  <a:gd name="connsiteX12" fmla="*/ 476625 w 1594983"/>
                  <a:gd name="connsiteY12" fmla="*/ 266620 h 950590"/>
                  <a:gd name="connsiteX13" fmla="*/ 878861 w 1594983"/>
                  <a:gd name="connsiteY13" fmla="*/ 0 h 95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4983" h="950590">
                    <a:moveTo>
                      <a:pt x="878861" y="0"/>
                    </a:moveTo>
                    <a:cubicBezTo>
                      <a:pt x="1119956" y="0"/>
                      <a:pt x="1315403" y="195447"/>
                      <a:pt x="1315403" y="436542"/>
                    </a:cubicBezTo>
                    <a:lnTo>
                      <a:pt x="1314901" y="441522"/>
                    </a:lnTo>
                    <a:lnTo>
                      <a:pt x="1340449" y="441522"/>
                    </a:lnTo>
                    <a:cubicBezTo>
                      <a:pt x="1481024" y="441522"/>
                      <a:pt x="1594983" y="555481"/>
                      <a:pt x="1594983" y="696056"/>
                    </a:cubicBezTo>
                    <a:lnTo>
                      <a:pt x="1594982" y="696056"/>
                    </a:lnTo>
                    <a:cubicBezTo>
                      <a:pt x="1594982" y="836631"/>
                      <a:pt x="1481023" y="950590"/>
                      <a:pt x="1340448" y="950590"/>
                    </a:cubicBezTo>
                    <a:lnTo>
                      <a:pt x="669310" y="950589"/>
                    </a:lnTo>
                    <a:lnTo>
                      <a:pt x="312052" y="950589"/>
                    </a:lnTo>
                    <a:cubicBezTo>
                      <a:pt x="139710" y="950589"/>
                      <a:pt x="0" y="810879"/>
                      <a:pt x="0" y="638537"/>
                    </a:cubicBezTo>
                    <a:cubicBezTo>
                      <a:pt x="0" y="466195"/>
                      <a:pt x="139710" y="326485"/>
                      <a:pt x="312052" y="326485"/>
                    </a:cubicBezTo>
                    <a:lnTo>
                      <a:pt x="458042" y="326485"/>
                    </a:lnTo>
                    <a:lnTo>
                      <a:pt x="476625" y="266620"/>
                    </a:lnTo>
                    <a:cubicBezTo>
                      <a:pt x="542896" y="109939"/>
                      <a:pt x="698040" y="0"/>
                      <a:pt x="878861" y="0"/>
                    </a:cubicBezTo>
                    <a:close/>
                  </a:path>
                </a:pathLst>
              </a:custGeom>
              <a:grpFill/>
              <a:ln w="25400">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48" name="Freeform 71"/>
              <p:cNvSpPr/>
              <p:nvPr/>
            </p:nvSpPr>
            <p:spPr bwMode="auto">
              <a:xfrm>
                <a:off x="7039895" y="3352077"/>
                <a:ext cx="1594983" cy="950595"/>
              </a:xfrm>
              <a:custGeom>
                <a:avLst/>
                <a:gdLst>
                  <a:gd name="connsiteX0" fmla="*/ 878861 w 1594983"/>
                  <a:gd name="connsiteY0" fmla="*/ 0 h 950590"/>
                  <a:gd name="connsiteX1" fmla="*/ 1315403 w 1594983"/>
                  <a:gd name="connsiteY1" fmla="*/ 436542 h 950590"/>
                  <a:gd name="connsiteX2" fmla="*/ 1314901 w 1594983"/>
                  <a:gd name="connsiteY2" fmla="*/ 441522 h 950590"/>
                  <a:gd name="connsiteX3" fmla="*/ 1340449 w 1594983"/>
                  <a:gd name="connsiteY3" fmla="*/ 441522 h 950590"/>
                  <a:gd name="connsiteX4" fmla="*/ 1594983 w 1594983"/>
                  <a:gd name="connsiteY4" fmla="*/ 696056 h 950590"/>
                  <a:gd name="connsiteX5" fmla="*/ 1594982 w 1594983"/>
                  <a:gd name="connsiteY5" fmla="*/ 696056 h 950590"/>
                  <a:gd name="connsiteX6" fmla="*/ 1340448 w 1594983"/>
                  <a:gd name="connsiteY6" fmla="*/ 950590 h 950590"/>
                  <a:gd name="connsiteX7" fmla="*/ 669310 w 1594983"/>
                  <a:gd name="connsiteY7" fmla="*/ 950589 h 950590"/>
                  <a:gd name="connsiteX8" fmla="*/ 312052 w 1594983"/>
                  <a:gd name="connsiteY8" fmla="*/ 950589 h 950590"/>
                  <a:gd name="connsiteX9" fmla="*/ 0 w 1594983"/>
                  <a:gd name="connsiteY9" fmla="*/ 638537 h 950590"/>
                  <a:gd name="connsiteX10" fmla="*/ 312052 w 1594983"/>
                  <a:gd name="connsiteY10" fmla="*/ 326485 h 950590"/>
                  <a:gd name="connsiteX11" fmla="*/ 458042 w 1594983"/>
                  <a:gd name="connsiteY11" fmla="*/ 326485 h 950590"/>
                  <a:gd name="connsiteX12" fmla="*/ 476625 w 1594983"/>
                  <a:gd name="connsiteY12" fmla="*/ 266620 h 950590"/>
                  <a:gd name="connsiteX13" fmla="*/ 878861 w 1594983"/>
                  <a:gd name="connsiteY13" fmla="*/ 0 h 95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4983" h="950590">
                    <a:moveTo>
                      <a:pt x="878861" y="0"/>
                    </a:moveTo>
                    <a:cubicBezTo>
                      <a:pt x="1119956" y="0"/>
                      <a:pt x="1315403" y="195447"/>
                      <a:pt x="1315403" y="436542"/>
                    </a:cubicBezTo>
                    <a:lnTo>
                      <a:pt x="1314901" y="441522"/>
                    </a:lnTo>
                    <a:lnTo>
                      <a:pt x="1340449" y="441522"/>
                    </a:lnTo>
                    <a:cubicBezTo>
                      <a:pt x="1481024" y="441522"/>
                      <a:pt x="1594983" y="555481"/>
                      <a:pt x="1594983" y="696056"/>
                    </a:cubicBezTo>
                    <a:lnTo>
                      <a:pt x="1594982" y="696056"/>
                    </a:lnTo>
                    <a:cubicBezTo>
                      <a:pt x="1594982" y="836631"/>
                      <a:pt x="1481023" y="950590"/>
                      <a:pt x="1340448" y="950590"/>
                    </a:cubicBezTo>
                    <a:lnTo>
                      <a:pt x="669310" y="950589"/>
                    </a:lnTo>
                    <a:lnTo>
                      <a:pt x="312052" y="950589"/>
                    </a:lnTo>
                    <a:cubicBezTo>
                      <a:pt x="139710" y="950589"/>
                      <a:pt x="0" y="810879"/>
                      <a:pt x="0" y="638537"/>
                    </a:cubicBezTo>
                    <a:cubicBezTo>
                      <a:pt x="0" y="466195"/>
                      <a:pt x="139710" y="326485"/>
                      <a:pt x="312052" y="326485"/>
                    </a:cubicBezTo>
                    <a:lnTo>
                      <a:pt x="458042" y="326485"/>
                    </a:lnTo>
                    <a:lnTo>
                      <a:pt x="476625" y="266620"/>
                    </a:lnTo>
                    <a:cubicBezTo>
                      <a:pt x="542896" y="109939"/>
                      <a:pt x="698040" y="0"/>
                      <a:pt x="878861" y="0"/>
                    </a:cubicBezTo>
                    <a:close/>
                  </a:path>
                </a:pathLst>
              </a:custGeom>
              <a:grpFill/>
              <a:ln w="25400">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grpSp>
      <p:grpSp>
        <p:nvGrpSpPr>
          <p:cNvPr id="2" name="Group 1"/>
          <p:cNvGrpSpPr/>
          <p:nvPr/>
        </p:nvGrpSpPr>
        <p:grpSpPr>
          <a:xfrm>
            <a:off x="1045932" y="2823223"/>
            <a:ext cx="1371600" cy="1371600"/>
            <a:chOff x="4020817" y="3094153"/>
            <a:chExt cx="1371600" cy="1371600"/>
          </a:xfrm>
        </p:grpSpPr>
        <p:sp>
          <p:nvSpPr>
            <p:cNvPr id="31" name="Oval 30"/>
            <p:cNvSpPr/>
            <p:nvPr/>
          </p:nvSpPr>
          <p:spPr bwMode="auto">
            <a:xfrm>
              <a:off x="4020817" y="3094153"/>
              <a:ext cx="1371600" cy="1371600"/>
            </a:xfrm>
            <a:prstGeom prst="ellipse">
              <a:avLst/>
            </a:prstGeom>
            <a:solidFill>
              <a:schemeClr val="bg1"/>
            </a:solidFill>
            <a:ln w="25400">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54" tIns="146283" rIns="182854" bIns="146283" numCol="1" spcCol="0" rtlCol="0" fromWordArt="0" anchor="ctr"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1199"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67" name="Freeform 794"/>
            <p:cNvSpPr>
              <a:spLocks/>
            </p:cNvSpPr>
            <p:nvPr/>
          </p:nvSpPr>
          <p:spPr bwMode="auto">
            <a:xfrm>
              <a:off x="4265076" y="3504536"/>
              <a:ext cx="883083" cy="550834"/>
            </a:xfrm>
            <a:custGeom>
              <a:avLst/>
              <a:gdLst>
                <a:gd name="T0" fmla="*/ 208 w 303"/>
                <a:gd name="T1" fmla="*/ 48 h 189"/>
                <a:gd name="T2" fmla="*/ 208 w 303"/>
                <a:gd name="T3" fmla="*/ 29 h 189"/>
                <a:gd name="T4" fmla="*/ 189 w 303"/>
                <a:gd name="T5" fmla="*/ 29 h 189"/>
                <a:gd name="T6" fmla="*/ 114 w 303"/>
                <a:gd name="T7" fmla="*/ 29 h 189"/>
                <a:gd name="T8" fmla="*/ 114 w 303"/>
                <a:gd name="T9" fmla="*/ 19 h 189"/>
                <a:gd name="T10" fmla="*/ 114 w 303"/>
                <a:gd name="T11" fmla="*/ 0 h 189"/>
                <a:gd name="T12" fmla="*/ 95 w 303"/>
                <a:gd name="T13" fmla="*/ 0 h 189"/>
                <a:gd name="T14" fmla="*/ 0 w 303"/>
                <a:gd name="T15" fmla="*/ 0 h 189"/>
                <a:gd name="T16" fmla="*/ 0 w 303"/>
                <a:gd name="T17" fmla="*/ 19 h 189"/>
                <a:gd name="T18" fmla="*/ 95 w 303"/>
                <a:gd name="T19" fmla="*/ 19 h 189"/>
                <a:gd name="T20" fmla="*/ 95 w 303"/>
                <a:gd name="T21" fmla="*/ 57 h 189"/>
                <a:gd name="T22" fmla="*/ 0 w 303"/>
                <a:gd name="T23" fmla="*/ 57 h 189"/>
                <a:gd name="T24" fmla="*/ 0 w 303"/>
                <a:gd name="T25" fmla="*/ 76 h 189"/>
                <a:gd name="T26" fmla="*/ 95 w 303"/>
                <a:gd name="T27" fmla="*/ 76 h 189"/>
                <a:gd name="T28" fmla="*/ 114 w 303"/>
                <a:gd name="T29" fmla="*/ 76 h 189"/>
                <a:gd name="T30" fmla="*/ 114 w 303"/>
                <a:gd name="T31" fmla="*/ 57 h 189"/>
                <a:gd name="T32" fmla="*/ 114 w 303"/>
                <a:gd name="T33" fmla="*/ 48 h 189"/>
                <a:gd name="T34" fmla="*/ 189 w 303"/>
                <a:gd name="T35" fmla="*/ 48 h 189"/>
                <a:gd name="T36" fmla="*/ 189 w 303"/>
                <a:gd name="T37" fmla="*/ 142 h 189"/>
                <a:gd name="T38" fmla="*/ 114 w 303"/>
                <a:gd name="T39" fmla="*/ 142 h 189"/>
                <a:gd name="T40" fmla="*/ 114 w 303"/>
                <a:gd name="T41" fmla="*/ 133 h 189"/>
                <a:gd name="T42" fmla="*/ 114 w 303"/>
                <a:gd name="T43" fmla="*/ 114 h 189"/>
                <a:gd name="T44" fmla="*/ 95 w 303"/>
                <a:gd name="T45" fmla="*/ 114 h 189"/>
                <a:gd name="T46" fmla="*/ 0 w 303"/>
                <a:gd name="T47" fmla="*/ 114 h 189"/>
                <a:gd name="T48" fmla="*/ 0 w 303"/>
                <a:gd name="T49" fmla="*/ 133 h 189"/>
                <a:gd name="T50" fmla="*/ 95 w 303"/>
                <a:gd name="T51" fmla="*/ 133 h 189"/>
                <a:gd name="T52" fmla="*/ 95 w 303"/>
                <a:gd name="T53" fmla="*/ 171 h 189"/>
                <a:gd name="T54" fmla="*/ 0 w 303"/>
                <a:gd name="T55" fmla="*/ 171 h 189"/>
                <a:gd name="T56" fmla="*/ 0 w 303"/>
                <a:gd name="T57" fmla="*/ 189 h 189"/>
                <a:gd name="T58" fmla="*/ 95 w 303"/>
                <a:gd name="T59" fmla="*/ 189 h 189"/>
                <a:gd name="T60" fmla="*/ 114 w 303"/>
                <a:gd name="T61" fmla="*/ 189 h 189"/>
                <a:gd name="T62" fmla="*/ 114 w 303"/>
                <a:gd name="T63" fmla="*/ 171 h 189"/>
                <a:gd name="T64" fmla="*/ 114 w 303"/>
                <a:gd name="T65" fmla="*/ 161 h 189"/>
                <a:gd name="T66" fmla="*/ 189 w 303"/>
                <a:gd name="T67" fmla="*/ 161 h 189"/>
                <a:gd name="T68" fmla="*/ 208 w 303"/>
                <a:gd name="T69" fmla="*/ 161 h 189"/>
                <a:gd name="T70" fmla="*/ 208 w 303"/>
                <a:gd name="T71" fmla="*/ 142 h 189"/>
                <a:gd name="T72" fmla="*/ 208 w 303"/>
                <a:gd name="T73" fmla="*/ 104 h 189"/>
                <a:gd name="T74" fmla="*/ 303 w 303"/>
                <a:gd name="T75" fmla="*/ 104 h 189"/>
                <a:gd name="T76" fmla="*/ 303 w 303"/>
                <a:gd name="T77" fmla="*/ 85 h 189"/>
                <a:gd name="T78" fmla="*/ 208 w 303"/>
                <a:gd name="T79" fmla="*/ 85 h 189"/>
                <a:gd name="T80" fmla="*/ 208 w 303"/>
                <a:gd name="T81" fmla="*/ 4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03" h="189">
                  <a:moveTo>
                    <a:pt x="208" y="48"/>
                  </a:moveTo>
                  <a:lnTo>
                    <a:pt x="208" y="29"/>
                  </a:lnTo>
                  <a:lnTo>
                    <a:pt x="189" y="29"/>
                  </a:lnTo>
                  <a:lnTo>
                    <a:pt x="114" y="29"/>
                  </a:lnTo>
                  <a:lnTo>
                    <a:pt x="114" y="19"/>
                  </a:lnTo>
                  <a:lnTo>
                    <a:pt x="114" y="0"/>
                  </a:lnTo>
                  <a:lnTo>
                    <a:pt x="95" y="0"/>
                  </a:lnTo>
                  <a:lnTo>
                    <a:pt x="0" y="0"/>
                  </a:lnTo>
                  <a:lnTo>
                    <a:pt x="0" y="19"/>
                  </a:lnTo>
                  <a:lnTo>
                    <a:pt x="95" y="19"/>
                  </a:lnTo>
                  <a:lnTo>
                    <a:pt x="95" y="57"/>
                  </a:lnTo>
                  <a:lnTo>
                    <a:pt x="0" y="57"/>
                  </a:lnTo>
                  <a:lnTo>
                    <a:pt x="0" y="76"/>
                  </a:lnTo>
                  <a:lnTo>
                    <a:pt x="95" y="76"/>
                  </a:lnTo>
                  <a:lnTo>
                    <a:pt x="114" y="76"/>
                  </a:lnTo>
                  <a:lnTo>
                    <a:pt x="114" y="57"/>
                  </a:lnTo>
                  <a:lnTo>
                    <a:pt x="114" y="48"/>
                  </a:lnTo>
                  <a:lnTo>
                    <a:pt x="189" y="48"/>
                  </a:lnTo>
                  <a:lnTo>
                    <a:pt x="189" y="142"/>
                  </a:lnTo>
                  <a:lnTo>
                    <a:pt x="114" y="142"/>
                  </a:lnTo>
                  <a:lnTo>
                    <a:pt x="114" y="133"/>
                  </a:lnTo>
                  <a:lnTo>
                    <a:pt x="114" y="114"/>
                  </a:lnTo>
                  <a:lnTo>
                    <a:pt x="95" y="114"/>
                  </a:lnTo>
                  <a:lnTo>
                    <a:pt x="0" y="114"/>
                  </a:lnTo>
                  <a:lnTo>
                    <a:pt x="0" y="133"/>
                  </a:lnTo>
                  <a:lnTo>
                    <a:pt x="95" y="133"/>
                  </a:lnTo>
                  <a:lnTo>
                    <a:pt x="95" y="171"/>
                  </a:lnTo>
                  <a:lnTo>
                    <a:pt x="0" y="171"/>
                  </a:lnTo>
                  <a:lnTo>
                    <a:pt x="0" y="189"/>
                  </a:lnTo>
                  <a:lnTo>
                    <a:pt x="95" y="189"/>
                  </a:lnTo>
                  <a:lnTo>
                    <a:pt x="114" y="189"/>
                  </a:lnTo>
                  <a:lnTo>
                    <a:pt x="114" y="171"/>
                  </a:lnTo>
                  <a:lnTo>
                    <a:pt x="114" y="161"/>
                  </a:lnTo>
                  <a:lnTo>
                    <a:pt x="189" y="161"/>
                  </a:lnTo>
                  <a:lnTo>
                    <a:pt x="208" y="161"/>
                  </a:lnTo>
                  <a:lnTo>
                    <a:pt x="208" y="142"/>
                  </a:lnTo>
                  <a:lnTo>
                    <a:pt x="208" y="104"/>
                  </a:lnTo>
                  <a:lnTo>
                    <a:pt x="303" y="104"/>
                  </a:lnTo>
                  <a:lnTo>
                    <a:pt x="303" y="85"/>
                  </a:lnTo>
                  <a:lnTo>
                    <a:pt x="208" y="85"/>
                  </a:lnTo>
                  <a:lnTo>
                    <a:pt x="208" y="48"/>
                  </a:lnTo>
                  <a:close/>
                </a:path>
              </a:pathLst>
            </a:custGeom>
            <a:solidFill>
              <a:schemeClr val="accent4"/>
            </a:solidFill>
            <a:ln w="25400">
              <a:solidFill>
                <a:schemeClr val="accent3"/>
              </a:solidFill>
              <a:miter lim="800000"/>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4" name="Group 3"/>
          <p:cNvGrpSpPr/>
          <p:nvPr/>
        </p:nvGrpSpPr>
        <p:grpSpPr>
          <a:xfrm>
            <a:off x="6915146" y="2812204"/>
            <a:ext cx="1371600" cy="1371600"/>
            <a:chOff x="6935284" y="3083134"/>
            <a:chExt cx="1371600" cy="1371600"/>
          </a:xfrm>
        </p:grpSpPr>
        <p:sp>
          <p:nvSpPr>
            <p:cNvPr id="36" name="Oval 35"/>
            <p:cNvSpPr/>
            <p:nvPr/>
          </p:nvSpPr>
          <p:spPr bwMode="auto">
            <a:xfrm>
              <a:off x="6935284" y="3083134"/>
              <a:ext cx="1371600" cy="1371600"/>
            </a:xfrm>
            <a:prstGeom prst="ellipse">
              <a:avLst/>
            </a:prstGeom>
            <a:solidFill>
              <a:schemeClr val="bg1"/>
            </a:solidFill>
            <a:ln w="25400">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54" tIns="146283" rIns="182854" bIns="146283" numCol="1" spcCol="0" rtlCol="0" fromWordArt="0" anchor="ctr"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1199"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68" name="Group 67"/>
            <p:cNvGrpSpPr/>
            <p:nvPr/>
          </p:nvGrpSpPr>
          <p:grpSpPr>
            <a:xfrm>
              <a:off x="7241029" y="3394960"/>
              <a:ext cx="760111" cy="747949"/>
              <a:chOff x="9864725" y="2390775"/>
              <a:chExt cx="396875" cy="390525"/>
            </a:xfrm>
          </p:grpSpPr>
          <p:sp>
            <p:nvSpPr>
              <p:cNvPr id="69" name="Freeform 704"/>
              <p:cNvSpPr>
                <a:spLocks noEditPoints="1"/>
              </p:cNvSpPr>
              <p:nvPr/>
            </p:nvSpPr>
            <p:spPr bwMode="auto">
              <a:xfrm>
                <a:off x="9864725" y="2390775"/>
                <a:ext cx="396875" cy="390525"/>
              </a:xfrm>
              <a:custGeom>
                <a:avLst/>
                <a:gdLst>
                  <a:gd name="T0" fmla="*/ 37 w 106"/>
                  <a:gd name="T1" fmla="*/ 104 h 104"/>
                  <a:gd name="T2" fmla="*/ 26 w 106"/>
                  <a:gd name="T3" fmla="*/ 86 h 104"/>
                  <a:gd name="T4" fmla="*/ 0 w 106"/>
                  <a:gd name="T5" fmla="*/ 64 h 104"/>
                  <a:gd name="T6" fmla="*/ 9 w 106"/>
                  <a:gd name="T7" fmla="*/ 52 h 104"/>
                  <a:gd name="T8" fmla="*/ 0 w 106"/>
                  <a:gd name="T9" fmla="*/ 40 h 104"/>
                  <a:gd name="T10" fmla="*/ 26 w 106"/>
                  <a:gd name="T11" fmla="*/ 18 h 104"/>
                  <a:gd name="T12" fmla="*/ 37 w 106"/>
                  <a:gd name="T13" fmla="*/ 0 h 104"/>
                  <a:gd name="T14" fmla="*/ 69 w 106"/>
                  <a:gd name="T15" fmla="*/ 11 h 104"/>
                  <a:gd name="T16" fmla="*/ 90 w 106"/>
                  <a:gd name="T17" fmla="*/ 12 h 104"/>
                  <a:gd name="T18" fmla="*/ 96 w 106"/>
                  <a:gd name="T19" fmla="*/ 45 h 104"/>
                  <a:gd name="T20" fmla="*/ 96 w 106"/>
                  <a:gd name="T21" fmla="*/ 59 h 104"/>
                  <a:gd name="T22" fmla="*/ 90 w 106"/>
                  <a:gd name="T23" fmla="*/ 92 h 104"/>
                  <a:gd name="T24" fmla="*/ 69 w 106"/>
                  <a:gd name="T25" fmla="*/ 93 h 104"/>
                  <a:gd name="T26" fmla="*/ 45 w 106"/>
                  <a:gd name="T27" fmla="*/ 96 h 104"/>
                  <a:gd name="T28" fmla="*/ 61 w 106"/>
                  <a:gd name="T29" fmla="*/ 87 h 104"/>
                  <a:gd name="T30" fmla="*/ 77 w 106"/>
                  <a:gd name="T31" fmla="*/ 79 h 104"/>
                  <a:gd name="T32" fmla="*/ 87 w 106"/>
                  <a:gd name="T33" fmla="*/ 81 h 104"/>
                  <a:gd name="T34" fmla="*/ 87 w 106"/>
                  <a:gd name="T35" fmla="*/ 63 h 104"/>
                  <a:gd name="T36" fmla="*/ 89 w 106"/>
                  <a:gd name="T37" fmla="*/ 52 h 104"/>
                  <a:gd name="T38" fmla="*/ 87 w 106"/>
                  <a:gd name="T39" fmla="*/ 41 h 104"/>
                  <a:gd name="T40" fmla="*/ 87 w 106"/>
                  <a:gd name="T41" fmla="*/ 23 h 104"/>
                  <a:gd name="T42" fmla="*/ 77 w 106"/>
                  <a:gd name="T43" fmla="*/ 26 h 104"/>
                  <a:gd name="T44" fmla="*/ 61 w 106"/>
                  <a:gd name="T45" fmla="*/ 17 h 104"/>
                  <a:gd name="T46" fmla="*/ 45 w 106"/>
                  <a:gd name="T47" fmla="*/ 8 h 104"/>
                  <a:gd name="T48" fmla="*/ 42 w 106"/>
                  <a:gd name="T49" fmla="*/ 18 h 104"/>
                  <a:gd name="T50" fmla="*/ 27 w 106"/>
                  <a:gd name="T51" fmla="*/ 27 h 104"/>
                  <a:gd name="T52" fmla="*/ 11 w 106"/>
                  <a:gd name="T53" fmla="*/ 37 h 104"/>
                  <a:gd name="T54" fmla="*/ 18 w 106"/>
                  <a:gd name="T55" fmla="*/ 44 h 104"/>
                  <a:gd name="T56" fmla="*/ 18 w 106"/>
                  <a:gd name="T57" fmla="*/ 60 h 104"/>
                  <a:gd name="T58" fmla="*/ 11 w 106"/>
                  <a:gd name="T59" fmla="*/ 67 h 104"/>
                  <a:gd name="T60" fmla="*/ 27 w 106"/>
                  <a:gd name="T61" fmla="*/ 77 h 104"/>
                  <a:gd name="T62" fmla="*/ 42 w 106"/>
                  <a:gd name="T63" fmla="*/ 86 h 104"/>
                  <a:gd name="T64" fmla="*/ 45 w 106"/>
                  <a:gd name="T65" fmla="*/ 9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 h="104">
                    <a:moveTo>
                      <a:pt x="69" y="104"/>
                    </a:moveTo>
                    <a:cubicBezTo>
                      <a:pt x="37" y="104"/>
                      <a:pt x="37" y="104"/>
                      <a:pt x="37" y="104"/>
                    </a:cubicBezTo>
                    <a:cubicBezTo>
                      <a:pt x="37" y="93"/>
                      <a:pt x="37" y="93"/>
                      <a:pt x="37" y="93"/>
                    </a:cubicBezTo>
                    <a:cubicBezTo>
                      <a:pt x="33" y="91"/>
                      <a:pt x="29" y="89"/>
                      <a:pt x="26" y="86"/>
                    </a:cubicBezTo>
                    <a:cubicBezTo>
                      <a:pt x="16" y="92"/>
                      <a:pt x="16" y="92"/>
                      <a:pt x="16" y="92"/>
                    </a:cubicBezTo>
                    <a:cubicBezTo>
                      <a:pt x="0" y="64"/>
                      <a:pt x="0" y="64"/>
                      <a:pt x="0" y="64"/>
                    </a:cubicBezTo>
                    <a:cubicBezTo>
                      <a:pt x="10" y="59"/>
                      <a:pt x="10" y="59"/>
                      <a:pt x="10" y="59"/>
                    </a:cubicBezTo>
                    <a:cubicBezTo>
                      <a:pt x="9" y="56"/>
                      <a:pt x="9" y="54"/>
                      <a:pt x="9" y="52"/>
                    </a:cubicBezTo>
                    <a:cubicBezTo>
                      <a:pt x="9" y="50"/>
                      <a:pt x="9" y="48"/>
                      <a:pt x="10" y="45"/>
                    </a:cubicBezTo>
                    <a:cubicBezTo>
                      <a:pt x="0" y="40"/>
                      <a:pt x="0" y="40"/>
                      <a:pt x="0" y="40"/>
                    </a:cubicBezTo>
                    <a:cubicBezTo>
                      <a:pt x="16" y="12"/>
                      <a:pt x="16" y="12"/>
                      <a:pt x="16" y="12"/>
                    </a:cubicBezTo>
                    <a:cubicBezTo>
                      <a:pt x="26" y="18"/>
                      <a:pt x="26" y="18"/>
                      <a:pt x="26" y="18"/>
                    </a:cubicBezTo>
                    <a:cubicBezTo>
                      <a:pt x="29" y="15"/>
                      <a:pt x="33" y="13"/>
                      <a:pt x="37" y="11"/>
                    </a:cubicBezTo>
                    <a:cubicBezTo>
                      <a:pt x="37" y="0"/>
                      <a:pt x="37" y="0"/>
                      <a:pt x="37" y="0"/>
                    </a:cubicBezTo>
                    <a:cubicBezTo>
                      <a:pt x="69" y="0"/>
                      <a:pt x="69" y="0"/>
                      <a:pt x="69" y="0"/>
                    </a:cubicBezTo>
                    <a:cubicBezTo>
                      <a:pt x="69" y="11"/>
                      <a:pt x="69" y="11"/>
                      <a:pt x="69" y="11"/>
                    </a:cubicBezTo>
                    <a:cubicBezTo>
                      <a:pt x="73" y="13"/>
                      <a:pt x="77" y="15"/>
                      <a:pt x="80" y="18"/>
                    </a:cubicBezTo>
                    <a:cubicBezTo>
                      <a:pt x="90" y="12"/>
                      <a:pt x="90" y="12"/>
                      <a:pt x="90" y="12"/>
                    </a:cubicBezTo>
                    <a:cubicBezTo>
                      <a:pt x="106" y="40"/>
                      <a:pt x="106" y="40"/>
                      <a:pt x="106" y="40"/>
                    </a:cubicBezTo>
                    <a:cubicBezTo>
                      <a:pt x="96" y="45"/>
                      <a:pt x="96" y="45"/>
                      <a:pt x="96" y="45"/>
                    </a:cubicBezTo>
                    <a:cubicBezTo>
                      <a:pt x="97" y="48"/>
                      <a:pt x="97" y="50"/>
                      <a:pt x="97" y="52"/>
                    </a:cubicBezTo>
                    <a:cubicBezTo>
                      <a:pt x="97" y="54"/>
                      <a:pt x="97" y="56"/>
                      <a:pt x="96" y="59"/>
                    </a:cubicBezTo>
                    <a:cubicBezTo>
                      <a:pt x="106" y="64"/>
                      <a:pt x="106" y="64"/>
                      <a:pt x="106" y="64"/>
                    </a:cubicBezTo>
                    <a:cubicBezTo>
                      <a:pt x="90" y="92"/>
                      <a:pt x="90" y="92"/>
                      <a:pt x="90" y="92"/>
                    </a:cubicBezTo>
                    <a:cubicBezTo>
                      <a:pt x="80" y="86"/>
                      <a:pt x="80" y="86"/>
                      <a:pt x="80" y="86"/>
                    </a:cubicBezTo>
                    <a:cubicBezTo>
                      <a:pt x="77" y="89"/>
                      <a:pt x="73" y="91"/>
                      <a:pt x="69" y="93"/>
                    </a:cubicBezTo>
                    <a:lnTo>
                      <a:pt x="69" y="104"/>
                    </a:lnTo>
                    <a:close/>
                    <a:moveTo>
                      <a:pt x="45" y="96"/>
                    </a:moveTo>
                    <a:cubicBezTo>
                      <a:pt x="61" y="96"/>
                      <a:pt x="61" y="96"/>
                      <a:pt x="61" y="96"/>
                    </a:cubicBezTo>
                    <a:cubicBezTo>
                      <a:pt x="61" y="87"/>
                      <a:pt x="61" y="87"/>
                      <a:pt x="61" y="87"/>
                    </a:cubicBezTo>
                    <a:cubicBezTo>
                      <a:pt x="64" y="86"/>
                      <a:pt x="64" y="86"/>
                      <a:pt x="64" y="86"/>
                    </a:cubicBezTo>
                    <a:cubicBezTo>
                      <a:pt x="69" y="85"/>
                      <a:pt x="73" y="82"/>
                      <a:pt x="77" y="79"/>
                    </a:cubicBezTo>
                    <a:cubicBezTo>
                      <a:pt x="79" y="77"/>
                      <a:pt x="79" y="77"/>
                      <a:pt x="79" y="77"/>
                    </a:cubicBezTo>
                    <a:cubicBezTo>
                      <a:pt x="87" y="81"/>
                      <a:pt x="87" y="81"/>
                      <a:pt x="87" y="81"/>
                    </a:cubicBezTo>
                    <a:cubicBezTo>
                      <a:pt x="95" y="67"/>
                      <a:pt x="95" y="67"/>
                      <a:pt x="95" y="67"/>
                    </a:cubicBezTo>
                    <a:cubicBezTo>
                      <a:pt x="87" y="63"/>
                      <a:pt x="87" y="63"/>
                      <a:pt x="87" y="63"/>
                    </a:cubicBezTo>
                    <a:cubicBezTo>
                      <a:pt x="88" y="60"/>
                      <a:pt x="88" y="60"/>
                      <a:pt x="88" y="60"/>
                    </a:cubicBezTo>
                    <a:cubicBezTo>
                      <a:pt x="89" y="57"/>
                      <a:pt x="89" y="55"/>
                      <a:pt x="89" y="52"/>
                    </a:cubicBezTo>
                    <a:cubicBezTo>
                      <a:pt x="89" y="49"/>
                      <a:pt x="89" y="47"/>
                      <a:pt x="88" y="44"/>
                    </a:cubicBezTo>
                    <a:cubicBezTo>
                      <a:pt x="87" y="41"/>
                      <a:pt x="87" y="41"/>
                      <a:pt x="87" y="41"/>
                    </a:cubicBezTo>
                    <a:cubicBezTo>
                      <a:pt x="95" y="37"/>
                      <a:pt x="95" y="37"/>
                      <a:pt x="95" y="37"/>
                    </a:cubicBezTo>
                    <a:cubicBezTo>
                      <a:pt x="87" y="23"/>
                      <a:pt x="87" y="23"/>
                      <a:pt x="87" y="23"/>
                    </a:cubicBezTo>
                    <a:cubicBezTo>
                      <a:pt x="79" y="27"/>
                      <a:pt x="79" y="27"/>
                      <a:pt x="79" y="27"/>
                    </a:cubicBezTo>
                    <a:cubicBezTo>
                      <a:pt x="77" y="26"/>
                      <a:pt x="77" y="26"/>
                      <a:pt x="77" y="26"/>
                    </a:cubicBezTo>
                    <a:cubicBezTo>
                      <a:pt x="73" y="22"/>
                      <a:pt x="69" y="19"/>
                      <a:pt x="64" y="18"/>
                    </a:cubicBezTo>
                    <a:cubicBezTo>
                      <a:pt x="61" y="17"/>
                      <a:pt x="61" y="17"/>
                      <a:pt x="61" y="17"/>
                    </a:cubicBezTo>
                    <a:cubicBezTo>
                      <a:pt x="61" y="8"/>
                      <a:pt x="61" y="8"/>
                      <a:pt x="61" y="8"/>
                    </a:cubicBezTo>
                    <a:cubicBezTo>
                      <a:pt x="45" y="8"/>
                      <a:pt x="45" y="8"/>
                      <a:pt x="45" y="8"/>
                    </a:cubicBezTo>
                    <a:cubicBezTo>
                      <a:pt x="45" y="17"/>
                      <a:pt x="45" y="17"/>
                      <a:pt x="45" y="17"/>
                    </a:cubicBezTo>
                    <a:cubicBezTo>
                      <a:pt x="42" y="18"/>
                      <a:pt x="42" y="18"/>
                      <a:pt x="42" y="18"/>
                    </a:cubicBezTo>
                    <a:cubicBezTo>
                      <a:pt x="37" y="19"/>
                      <a:pt x="33" y="22"/>
                      <a:pt x="29" y="26"/>
                    </a:cubicBezTo>
                    <a:cubicBezTo>
                      <a:pt x="27" y="27"/>
                      <a:pt x="27" y="27"/>
                      <a:pt x="27" y="27"/>
                    </a:cubicBezTo>
                    <a:cubicBezTo>
                      <a:pt x="19" y="23"/>
                      <a:pt x="19" y="23"/>
                      <a:pt x="19" y="23"/>
                    </a:cubicBezTo>
                    <a:cubicBezTo>
                      <a:pt x="11" y="37"/>
                      <a:pt x="11" y="37"/>
                      <a:pt x="11" y="37"/>
                    </a:cubicBezTo>
                    <a:cubicBezTo>
                      <a:pt x="19" y="41"/>
                      <a:pt x="19" y="41"/>
                      <a:pt x="19" y="41"/>
                    </a:cubicBezTo>
                    <a:cubicBezTo>
                      <a:pt x="18" y="44"/>
                      <a:pt x="18" y="44"/>
                      <a:pt x="18" y="44"/>
                    </a:cubicBezTo>
                    <a:cubicBezTo>
                      <a:pt x="17" y="47"/>
                      <a:pt x="17" y="49"/>
                      <a:pt x="17" y="52"/>
                    </a:cubicBezTo>
                    <a:cubicBezTo>
                      <a:pt x="17" y="55"/>
                      <a:pt x="17" y="57"/>
                      <a:pt x="18" y="60"/>
                    </a:cubicBezTo>
                    <a:cubicBezTo>
                      <a:pt x="19" y="63"/>
                      <a:pt x="19" y="63"/>
                      <a:pt x="19" y="63"/>
                    </a:cubicBezTo>
                    <a:cubicBezTo>
                      <a:pt x="11" y="67"/>
                      <a:pt x="11" y="67"/>
                      <a:pt x="11" y="67"/>
                    </a:cubicBezTo>
                    <a:cubicBezTo>
                      <a:pt x="19" y="81"/>
                      <a:pt x="19" y="81"/>
                      <a:pt x="19" y="81"/>
                    </a:cubicBezTo>
                    <a:cubicBezTo>
                      <a:pt x="27" y="77"/>
                      <a:pt x="27" y="77"/>
                      <a:pt x="27" y="77"/>
                    </a:cubicBezTo>
                    <a:cubicBezTo>
                      <a:pt x="29" y="79"/>
                      <a:pt x="29" y="79"/>
                      <a:pt x="29" y="79"/>
                    </a:cubicBezTo>
                    <a:cubicBezTo>
                      <a:pt x="33" y="82"/>
                      <a:pt x="37" y="85"/>
                      <a:pt x="42" y="86"/>
                    </a:cubicBezTo>
                    <a:cubicBezTo>
                      <a:pt x="45" y="87"/>
                      <a:pt x="45" y="87"/>
                      <a:pt x="45" y="87"/>
                    </a:cubicBezTo>
                    <a:lnTo>
                      <a:pt x="45" y="96"/>
                    </a:lnTo>
                    <a:close/>
                  </a:path>
                </a:pathLst>
              </a:custGeom>
              <a:solidFill>
                <a:schemeClr val="accent4"/>
              </a:solidFill>
              <a:ln w="25400">
                <a:solidFill>
                  <a:schemeClr val="accent3"/>
                </a:solidFill>
                <a:miter lim="800000"/>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0" name="Freeform 705"/>
              <p:cNvSpPr>
                <a:spLocks noEditPoints="1"/>
              </p:cNvSpPr>
              <p:nvPr/>
            </p:nvSpPr>
            <p:spPr bwMode="auto">
              <a:xfrm>
                <a:off x="9958388" y="2481263"/>
                <a:ext cx="209550" cy="211138"/>
              </a:xfrm>
              <a:custGeom>
                <a:avLst/>
                <a:gdLst>
                  <a:gd name="T0" fmla="*/ 28 w 56"/>
                  <a:gd name="T1" fmla="*/ 56 h 56"/>
                  <a:gd name="T2" fmla="*/ 0 w 56"/>
                  <a:gd name="T3" fmla="*/ 28 h 56"/>
                  <a:gd name="T4" fmla="*/ 28 w 56"/>
                  <a:gd name="T5" fmla="*/ 0 h 56"/>
                  <a:gd name="T6" fmla="*/ 56 w 56"/>
                  <a:gd name="T7" fmla="*/ 28 h 56"/>
                  <a:gd name="T8" fmla="*/ 28 w 56"/>
                  <a:gd name="T9" fmla="*/ 56 h 56"/>
                  <a:gd name="T10" fmla="*/ 28 w 56"/>
                  <a:gd name="T11" fmla="*/ 8 h 56"/>
                  <a:gd name="T12" fmla="*/ 8 w 56"/>
                  <a:gd name="T13" fmla="*/ 28 h 56"/>
                  <a:gd name="T14" fmla="*/ 28 w 56"/>
                  <a:gd name="T15" fmla="*/ 48 h 56"/>
                  <a:gd name="T16" fmla="*/ 48 w 56"/>
                  <a:gd name="T17" fmla="*/ 28 h 56"/>
                  <a:gd name="T18" fmla="*/ 28 w 56"/>
                  <a:gd name="T19" fmla="*/ 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56"/>
                    </a:moveTo>
                    <a:cubicBezTo>
                      <a:pt x="13" y="56"/>
                      <a:pt x="0" y="43"/>
                      <a:pt x="0" y="28"/>
                    </a:cubicBezTo>
                    <a:cubicBezTo>
                      <a:pt x="0" y="13"/>
                      <a:pt x="13" y="0"/>
                      <a:pt x="28" y="0"/>
                    </a:cubicBezTo>
                    <a:cubicBezTo>
                      <a:pt x="43" y="0"/>
                      <a:pt x="56" y="13"/>
                      <a:pt x="56" y="28"/>
                    </a:cubicBezTo>
                    <a:cubicBezTo>
                      <a:pt x="56" y="43"/>
                      <a:pt x="43" y="56"/>
                      <a:pt x="28" y="56"/>
                    </a:cubicBezTo>
                    <a:close/>
                    <a:moveTo>
                      <a:pt x="28" y="8"/>
                    </a:moveTo>
                    <a:cubicBezTo>
                      <a:pt x="17" y="8"/>
                      <a:pt x="8" y="17"/>
                      <a:pt x="8" y="28"/>
                    </a:cubicBezTo>
                    <a:cubicBezTo>
                      <a:pt x="8" y="39"/>
                      <a:pt x="17" y="48"/>
                      <a:pt x="28" y="48"/>
                    </a:cubicBezTo>
                    <a:cubicBezTo>
                      <a:pt x="39" y="48"/>
                      <a:pt x="48" y="39"/>
                      <a:pt x="48" y="28"/>
                    </a:cubicBezTo>
                    <a:cubicBezTo>
                      <a:pt x="48" y="17"/>
                      <a:pt x="39" y="8"/>
                      <a:pt x="28" y="8"/>
                    </a:cubicBezTo>
                    <a:close/>
                  </a:path>
                </a:pathLst>
              </a:custGeom>
              <a:solidFill>
                <a:schemeClr val="accent4"/>
              </a:solidFill>
              <a:ln w="25400">
                <a:solidFill>
                  <a:schemeClr val="accent3"/>
                </a:solidFill>
                <a:miter lim="800000"/>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nvGrpSpPr>
          <p:cNvPr id="3" name="Group 2"/>
          <p:cNvGrpSpPr/>
          <p:nvPr/>
        </p:nvGrpSpPr>
        <p:grpSpPr>
          <a:xfrm>
            <a:off x="9849752" y="2812204"/>
            <a:ext cx="1371600" cy="1371600"/>
            <a:chOff x="9849752" y="3083134"/>
            <a:chExt cx="1371600" cy="1371600"/>
          </a:xfrm>
        </p:grpSpPr>
        <p:sp>
          <p:nvSpPr>
            <p:cNvPr id="50" name="Oval 49"/>
            <p:cNvSpPr>
              <a:spLocks noChangeAspect="1"/>
            </p:cNvSpPr>
            <p:nvPr/>
          </p:nvSpPr>
          <p:spPr bwMode="auto">
            <a:xfrm>
              <a:off x="9849752" y="3083134"/>
              <a:ext cx="1371600" cy="1371600"/>
            </a:xfrm>
            <a:prstGeom prst="ellipse">
              <a:avLst/>
            </a:prstGeom>
            <a:solidFill>
              <a:schemeClr val="bg1"/>
            </a:solidFill>
            <a:ln w="25400">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54" tIns="146283" rIns="182854" bIns="146283" numCol="1" spcCol="0" rtlCol="0" fromWordArt="0" anchor="ctr"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1199"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71" name="Freeform 522"/>
            <p:cNvSpPr>
              <a:spLocks noEditPoints="1"/>
            </p:cNvSpPr>
            <p:nvPr/>
          </p:nvSpPr>
          <p:spPr bwMode="auto">
            <a:xfrm>
              <a:off x="10119047" y="3332978"/>
              <a:ext cx="848251" cy="734752"/>
            </a:xfrm>
            <a:custGeom>
              <a:avLst/>
              <a:gdLst>
                <a:gd name="T0" fmla="*/ 92 w 120"/>
                <a:gd name="T1" fmla="*/ 40 h 104"/>
                <a:gd name="T2" fmla="*/ 64 w 120"/>
                <a:gd name="T3" fmla="*/ 40 h 104"/>
                <a:gd name="T4" fmla="*/ 64 w 120"/>
                <a:gd name="T5" fmla="*/ 31 h 104"/>
                <a:gd name="T6" fmla="*/ 76 w 120"/>
                <a:gd name="T7" fmla="*/ 16 h 104"/>
                <a:gd name="T8" fmla="*/ 60 w 120"/>
                <a:gd name="T9" fmla="*/ 0 h 104"/>
                <a:gd name="T10" fmla="*/ 44 w 120"/>
                <a:gd name="T11" fmla="*/ 16 h 104"/>
                <a:gd name="T12" fmla="*/ 56 w 120"/>
                <a:gd name="T13" fmla="*/ 31 h 104"/>
                <a:gd name="T14" fmla="*/ 56 w 120"/>
                <a:gd name="T15" fmla="*/ 40 h 104"/>
                <a:gd name="T16" fmla="*/ 28 w 120"/>
                <a:gd name="T17" fmla="*/ 40 h 104"/>
                <a:gd name="T18" fmla="*/ 0 w 120"/>
                <a:gd name="T19" fmla="*/ 104 h 104"/>
                <a:gd name="T20" fmla="*/ 120 w 120"/>
                <a:gd name="T21" fmla="*/ 104 h 104"/>
                <a:gd name="T22" fmla="*/ 92 w 120"/>
                <a:gd name="T23" fmla="*/ 40 h 104"/>
                <a:gd name="T24" fmla="*/ 52 w 120"/>
                <a:gd name="T25" fmla="*/ 16 h 104"/>
                <a:gd name="T26" fmla="*/ 60 w 120"/>
                <a:gd name="T27" fmla="*/ 8 h 104"/>
                <a:gd name="T28" fmla="*/ 68 w 120"/>
                <a:gd name="T29" fmla="*/ 16 h 104"/>
                <a:gd name="T30" fmla="*/ 60 w 120"/>
                <a:gd name="T31" fmla="*/ 24 h 104"/>
                <a:gd name="T32" fmla="*/ 52 w 120"/>
                <a:gd name="T33" fmla="*/ 16 h 104"/>
                <a:gd name="T34" fmla="*/ 79 w 120"/>
                <a:gd name="T35" fmla="*/ 80 h 104"/>
                <a:gd name="T36" fmla="*/ 83 w 120"/>
                <a:gd name="T37" fmla="*/ 96 h 104"/>
                <a:gd name="T38" fmla="*/ 37 w 120"/>
                <a:gd name="T39" fmla="*/ 96 h 104"/>
                <a:gd name="T40" fmla="*/ 41 w 120"/>
                <a:gd name="T41" fmla="*/ 80 h 104"/>
                <a:gd name="T42" fmla="*/ 79 w 120"/>
                <a:gd name="T43" fmla="*/ 80 h 104"/>
                <a:gd name="T44" fmla="*/ 87 w 120"/>
                <a:gd name="T45" fmla="*/ 80 h 104"/>
                <a:gd name="T46" fmla="*/ 101 w 120"/>
                <a:gd name="T47" fmla="*/ 80 h 104"/>
                <a:gd name="T48" fmla="*/ 108 w 120"/>
                <a:gd name="T49" fmla="*/ 96 h 104"/>
                <a:gd name="T50" fmla="*/ 91 w 120"/>
                <a:gd name="T51" fmla="*/ 96 h 104"/>
                <a:gd name="T52" fmla="*/ 87 w 120"/>
                <a:gd name="T53" fmla="*/ 80 h 104"/>
                <a:gd name="T54" fmla="*/ 83 w 120"/>
                <a:gd name="T55" fmla="*/ 64 h 104"/>
                <a:gd name="T56" fmla="*/ 94 w 120"/>
                <a:gd name="T57" fmla="*/ 64 h 104"/>
                <a:gd name="T58" fmla="*/ 97 w 120"/>
                <a:gd name="T59" fmla="*/ 72 h 104"/>
                <a:gd name="T60" fmla="*/ 85 w 120"/>
                <a:gd name="T61" fmla="*/ 72 h 104"/>
                <a:gd name="T62" fmla="*/ 83 w 120"/>
                <a:gd name="T63" fmla="*/ 64 h 104"/>
                <a:gd name="T64" fmla="*/ 90 w 120"/>
                <a:gd name="T65" fmla="*/ 56 h 104"/>
                <a:gd name="T66" fmla="*/ 81 w 120"/>
                <a:gd name="T67" fmla="*/ 56 h 104"/>
                <a:gd name="T68" fmla="*/ 79 w 120"/>
                <a:gd name="T69" fmla="*/ 48 h 104"/>
                <a:gd name="T70" fmla="*/ 87 w 120"/>
                <a:gd name="T71" fmla="*/ 48 h 104"/>
                <a:gd name="T72" fmla="*/ 90 w 120"/>
                <a:gd name="T73" fmla="*/ 56 h 104"/>
                <a:gd name="T74" fmla="*/ 71 w 120"/>
                <a:gd name="T75" fmla="*/ 48 h 104"/>
                <a:gd name="T76" fmla="*/ 77 w 120"/>
                <a:gd name="T77" fmla="*/ 72 h 104"/>
                <a:gd name="T78" fmla="*/ 64 w 120"/>
                <a:gd name="T79" fmla="*/ 72 h 104"/>
                <a:gd name="T80" fmla="*/ 64 w 120"/>
                <a:gd name="T81" fmla="*/ 48 h 104"/>
                <a:gd name="T82" fmla="*/ 71 w 120"/>
                <a:gd name="T83" fmla="*/ 48 h 104"/>
                <a:gd name="T84" fmla="*/ 33 w 120"/>
                <a:gd name="T85" fmla="*/ 48 h 104"/>
                <a:gd name="T86" fmla="*/ 56 w 120"/>
                <a:gd name="T87" fmla="*/ 48 h 104"/>
                <a:gd name="T88" fmla="*/ 56 w 120"/>
                <a:gd name="T89" fmla="*/ 72 h 104"/>
                <a:gd name="T90" fmla="*/ 23 w 120"/>
                <a:gd name="T91" fmla="*/ 72 h 104"/>
                <a:gd name="T92" fmla="*/ 33 w 120"/>
                <a:gd name="T93" fmla="*/ 48 h 104"/>
                <a:gd name="T94" fmla="*/ 19 w 120"/>
                <a:gd name="T95" fmla="*/ 80 h 104"/>
                <a:gd name="T96" fmla="*/ 33 w 120"/>
                <a:gd name="T97" fmla="*/ 80 h 104"/>
                <a:gd name="T98" fmla="*/ 29 w 120"/>
                <a:gd name="T99" fmla="*/ 96 h 104"/>
                <a:gd name="T100" fmla="*/ 12 w 120"/>
                <a:gd name="T101" fmla="*/ 96 h 104"/>
                <a:gd name="T102" fmla="*/ 19 w 120"/>
                <a:gd name="T103" fmla="*/ 8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0" h="104">
                  <a:moveTo>
                    <a:pt x="92" y="40"/>
                  </a:moveTo>
                  <a:cubicBezTo>
                    <a:pt x="64" y="40"/>
                    <a:pt x="64" y="40"/>
                    <a:pt x="64" y="40"/>
                  </a:cubicBezTo>
                  <a:cubicBezTo>
                    <a:pt x="64" y="31"/>
                    <a:pt x="64" y="31"/>
                    <a:pt x="64" y="31"/>
                  </a:cubicBezTo>
                  <a:cubicBezTo>
                    <a:pt x="71" y="29"/>
                    <a:pt x="76" y="23"/>
                    <a:pt x="76" y="16"/>
                  </a:cubicBezTo>
                  <a:cubicBezTo>
                    <a:pt x="76" y="7"/>
                    <a:pt x="69" y="0"/>
                    <a:pt x="60" y="0"/>
                  </a:cubicBezTo>
                  <a:cubicBezTo>
                    <a:pt x="51" y="0"/>
                    <a:pt x="44" y="7"/>
                    <a:pt x="44" y="16"/>
                  </a:cubicBezTo>
                  <a:cubicBezTo>
                    <a:pt x="44" y="23"/>
                    <a:pt x="49" y="29"/>
                    <a:pt x="56" y="31"/>
                  </a:cubicBezTo>
                  <a:cubicBezTo>
                    <a:pt x="56" y="40"/>
                    <a:pt x="56" y="40"/>
                    <a:pt x="56" y="40"/>
                  </a:cubicBezTo>
                  <a:cubicBezTo>
                    <a:pt x="28" y="40"/>
                    <a:pt x="28" y="40"/>
                    <a:pt x="28" y="40"/>
                  </a:cubicBezTo>
                  <a:cubicBezTo>
                    <a:pt x="0" y="104"/>
                    <a:pt x="0" y="104"/>
                    <a:pt x="0" y="104"/>
                  </a:cubicBezTo>
                  <a:cubicBezTo>
                    <a:pt x="120" y="104"/>
                    <a:pt x="120" y="104"/>
                    <a:pt x="120" y="104"/>
                  </a:cubicBezTo>
                  <a:lnTo>
                    <a:pt x="92" y="40"/>
                  </a:lnTo>
                  <a:close/>
                  <a:moveTo>
                    <a:pt x="52" y="16"/>
                  </a:moveTo>
                  <a:cubicBezTo>
                    <a:pt x="52" y="12"/>
                    <a:pt x="56" y="8"/>
                    <a:pt x="60" y="8"/>
                  </a:cubicBezTo>
                  <a:cubicBezTo>
                    <a:pt x="64" y="8"/>
                    <a:pt x="68" y="12"/>
                    <a:pt x="68" y="16"/>
                  </a:cubicBezTo>
                  <a:cubicBezTo>
                    <a:pt x="68" y="20"/>
                    <a:pt x="64" y="24"/>
                    <a:pt x="60" y="24"/>
                  </a:cubicBezTo>
                  <a:cubicBezTo>
                    <a:pt x="56" y="24"/>
                    <a:pt x="52" y="20"/>
                    <a:pt x="52" y="16"/>
                  </a:cubicBezTo>
                  <a:close/>
                  <a:moveTo>
                    <a:pt x="79" y="80"/>
                  </a:moveTo>
                  <a:cubicBezTo>
                    <a:pt x="83" y="96"/>
                    <a:pt x="83" y="96"/>
                    <a:pt x="83" y="96"/>
                  </a:cubicBezTo>
                  <a:cubicBezTo>
                    <a:pt x="37" y="96"/>
                    <a:pt x="37" y="96"/>
                    <a:pt x="37" y="96"/>
                  </a:cubicBezTo>
                  <a:cubicBezTo>
                    <a:pt x="41" y="80"/>
                    <a:pt x="41" y="80"/>
                    <a:pt x="41" y="80"/>
                  </a:cubicBezTo>
                  <a:lnTo>
                    <a:pt x="79" y="80"/>
                  </a:lnTo>
                  <a:close/>
                  <a:moveTo>
                    <a:pt x="87" y="80"/>
                  </a:moveTo>
                  <a:cubicBezTo>
                    <a:pt x="101" y="80"/>
                    <a:pt x="101" y="80"/>
                    <a:pt x="101" y="80"/>
                  </a:cubicBezTo>
                  <a:cubicBezTo>
                    <a:pt x="108" y="96"/>
                    <a:pt x="108" y="96"/>
                    <a:pt x="108" y="96"/>
                  </a:cubicBezTo>
                  <a:cubicBezTo>
                    <a:pt x="91" y="96"/>
                    <a:pt x="91" y="96"/>
                    <a:pt x="91" y="96"/>
                  </a:cubicBezTo>
                  <a:lnTo>
                    <a:pt x="87" y="80"/>
                  </a:lnTo>
                  <a:close/>
                  <a:moveTo>
                    <a:pt x="83" y="64"/>
                  </a:moveTo>
                  <a:cubicBezTo>
                    <a:pt x="94" y="64"/>
                    <a:pt x="94" y="64"/>
                    <a:pt x="94" y="64"/>
                  </a:cubicBezTo>
                  <a:cubicBezTo>
                    <a:pt x="97" y="72"/>
                    <a:pt x="97" y="72"/>
                    <a:pt x="97" y="72"/>
                  </a:cubicBezTo>
                  <a:cubicBezTo>
                    <a:pt x="85" y="72"/>
                    <a:pt x="85" y="72"/>
                    <a:pt x="85" y="72"/>
                  </a:cubicBezTo>
                  <a:lnTo>
                    <a:pt x="83" y="64"/>
                  </a:lnTo>
                  <a:close/>
                  <a:moveTo>
                    <a:pt x="90" y="56"/>
                  </a:moveTo>
                  <a:cubicBezTo>
                    <a:pt x="81" y="56"/>
                    <a:pt x="81" y="56"/>
                    <a:pt x="81" y="56"/>
                  </a:cubicBezTo>
                  <a:cubicBezTo>
                    <a:pt x="79" y="48"/>
                    <a:pt x="79" y="48"/>
                    <a:pt x="79" y="48"/>
                  </a:cubicBezTo>
                  <a:cubicBezTo>
                    <a:pt x="87" y="48"/>
                    <a:pt x="87" y="48"/>
                    <a:pt x="87" y="48"/>
                  </a:cubicBezTo>
                  <a:lnTo>
                    <a:pt x="90" y="56"/>
                  </a:lnTo>
                  <a:close/>
                  <a:moveTo>
                    <a:pt x="71" y="48"/>
                  </a:moveTo>
                  <a:cubicBezTo>
                    <a:pt x="77" y="72"/>
                    <a:pt x="77" y="72"/>
                    <a:pt x="77" y="72"/>
                  </a:cubicBezTo>
                  <a:cubicBezTo>
                    <a:pt x="64" y="72"/>
                    <a:pt x="64" y="72"/>
                    <a:pt x="64" y="72"/>
                  </a:cubicBezTo>
                  <a:cubicBezTo>
                    <a:pt x="64" y="48"/>
                    <a:pt x="64" y="48"/>
                    <a:pt x="64" y="48"/>
                  </a:cubicBezTo>
                  <a:lnTo>
                    <a:pt x="71" y="48"/>
                  </a:lnTo>
                  <a:close/>
                  <a:moveTo>
                    <a:pt x="33" y="48"/>
                  </a:moveTo>
                  <a:cubicBezTo>
                    <a:pt x="56" y="48"/>
                    <a:pt x="56" y="48"/>
                    <a:pt x="56" y="48"/>
                  </a:cubicBezTo>
                  <a:cubicBezTo>
                    <a:pt x="56" y="72"/>
                    <a:pt x="56" y="72"/>
                    <a:pt x="56" y="72"/>
                  </a:cubicBezTo>
                  <a:cubicBezTo>
                    <a:pt x="23" y="72"/>
                    <a:pt x="23" y="72"/>
                    <a:pt x="23" y="72"/>
                  </a:cubicBezTo>
                  <a:lnTo>
                    <a:pt x="33" y="48"/>
                  </a:lnTo>
                  <a:close/>
                  <a:moveTo>
                    <a:pt x="19" y="80"/>
                  </a:moveTo>
                  <a:cubicBezTo>
                    <a:pt x="33" y="80"/>
                    <a:pt x="33" y="80"/>
                    <a:pt x="33" y="80"/>
                  </a:cubicBezTo>
                  <a:cubicBezTo>
                    <a:pt x="29" y="96"/>
                    <a:pt x="29" y="96"/>
                    <a:pt x="29" y="96"/>
                  </a:cubicBezTo>
                  <a:cubicBezTo>
                    <a:pt x="12" y="96"/>
                    <a:pt x="12" y="96"/>
                    <a:pt x="12" y="96"/>
                  </a:cubicBezTo>
                  <a:lnTo>
                    <a:pt x="19" y="80"/>
                  </a:lnTo>
                  <a:close/>
                </a:path>
              </a:pathLst>
            </a:custGeom>
            <a:solidFill>
              <a:schemeClr val="accent4"/>
            </a:solidFill>
            <a:ln w="25400">
              <a:solidFill>
                <a:schemeClr val="accent3"/>
              </a:solidFill>
              <a:miter lim="800000"/>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9" name="TextBox 28"/>
          <p:cNvSpPr txBox="1"/>
          <p:nvPr/>
        </p:nvSpPr>
        <p:spPr>
          <a:xfrm>
            <a:off x="99741" y="4226928"/>
            <a:ext cx="3153172" cy="1825884"/>
          </a:xfrm>
          <a:prstGeom prst="rect">
            <a:avLst/>
          </a:prstGeom>
          <a:noFill/>
        </p:spPr>
        <p:txBody>
          <a:bodyPr wrap="square" lIns="182880" tIns="146304" rIns="182880" bIns="146304" rtlCol="0">
            <a:spAutoFit/>
          </a:bodyPr>
          <a:lstStyle>
            <a:defPPr>
              <a:defRPr lang="en-US"/>
            </a:defPPr>
            <a:lvl1pPr>
              <a:lnSpc>
                <a:spcPct val="90000"/>
              </a:lnSpc>
              <a:defRPr sz="1600">
                <a:gradFill>
                  <a:gsLst>
                    <a:gs pos="0">
                      <a:srgbClr val="FFFFFF"/>
                    </a:gs>
                    <a:gs pos="100000">
                      <a:srgbClr val="FFFFFF"/>
                    </a:gs>
                  </a:gsLst>
                  <a:lin ang="5400000" scaled="0"/>
                </a:gradFill>
              </a:defRPr>
            </a:lvl1p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00"/>
                </a:solidFill>
                <a:effectLst/>
                <a:uLnTx/>
                <a:uFillTx/>
                <a:latin typeface="Segoe UI Semilight" panose="020B0402040204020203" pitchFamily="34" charset="0"/>
                <a:cs typeface="Segoe UI Semilight" panose="020B0402040204020203" pitchFamily="34" charset="0"/>
              </a:rPr>
              <a:t>AX7 Business Continuity</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00"/>
                </a:solidFill>
                <a:effectLst/>
                <a:uLnTx/>
                <a:uFillTx/>
                <a:latin typeface="Segoe UI Semilight" panose="020B0402040204020203" pitchFamily="34" charset="0"/>
                <a:cs typeface="Segoe UI Semilight" panose="020B0402040204020203" pitchFamily="34" charset="0"/>
              </a:rPr>
              <a:t>(On  premise  Retail Store Server)</a:t>
            </a:r>
          </a:p>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FFFF00"/>
              </a:solidFill>
              <a:effectLst/>
              <a:uLnTx/>
              <a:uFillTx/>
              <a:latin typeface="Segoe UI Semilight" panose="020B0402040204020203" pitchFamily="34" charset="0"/>
              <a:cs typeface="Segoe UI Semilight" panose="020B0402040204020203" pitchFamily="34" charset="0"/>
            </a:endParaRP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00"/>
                </a:solidFill>
                <a:effectLst/>
                <a:uLnTx/>
                <a:uFillTx/>
                <a:latin typeface="Segoe UI Semilight" panose="020B0402040204020203" pitchFamily="34" charset="0"/>
                <a:cs typeface="Segoe UI Semilight" panose="020B0402040204020203" pitchFamily="34" charset="0"/>
              </a:rPr>
              <a:t>AX 2012 Analytics, Intelligence &amp; IOT</a:t>
            </a:r>
          </a:p>
        </p:txBody>
      </p:sp>
      <p:sp>
        <p:nvSpPr>
          <p:cNvPr id="30" name="TextBox 29"/>
          <p:cNvSpPr txBox="1"/>
          <p:nvPr/>
        </p:nvSpPr>
        <p:spPr>
          <a:xfrm>
            <a:off x="3124517" y="4259262"/>
            <a:ext cx="3017520" cy="1680460"/>
          </a:xfrm>
          <a:prstGeom prst="rect">
            <a:avLst/>
          </a:prstGeom>
          <a:noFill/>
        </p:spPr>
        <p:txBody>
          <a:bodyPr wrap="square" lIns="182880" tIns="146304" rIns="182880" bIns="146304" rtlCol="0">
            <a:spAutoFit/>
          </a:bodyPr>
          <a:lstStyle>
            <a:defPPr>
              <a:defRPr lang="en-US"/>
            </a:defPPr>
            <a:lvl1pPr>
              <a:lnSpc>
                <a:spcPct val="90000"/>
              </a:lnSpc>
              <a:defRPr sz="1600">
                <a:gradFill>
                  <a:gsLst>
                    <a:gs pos="0">
                      <a:srgbClr val="FFFFFF"/>
                    </a:gs>
                    <a:gs pos="100000">
                      <a:srgbClr val="FFFFFF"/>
                    </a:gs>
                  </a:gsLst>
                  <a:lin ang="5400000" scaled="0"/>
                </a:gradFill>
              </a:defRPr>
            </a:lvl1p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00"/>
                </a:solidFill>
                <a:effectLst/>
                <a:uLnTx/>
                <a:uFillTx/>
                <a:latin typeface="Segoe UI Semilight" panose="020B0402040204020203" pitchFamily="34" charset="0"/>
                <a:cs typeface="Segoe UI Semilight" panose="020B0402040204020203" pitchFamily="34" charset="0"/>
              </a:rPr>
              <a:t>Scale</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00"/>
                </a:solidFill>
                <a:effectLst/>
                <a:uLnTx/>
                <a:uFillTx/>
                <a:latin typeface="Segoe UI Semilight" panose="020B0402040204020203" pitchFamily="34" charset="0"/>
                <a:cs typeface="Segoe UI Semilight" panose="020B0402040204020203" pitchFamily="34" charset="0"/>
              </a:rPr>
              <a:t>Self Serve</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00"/>
                </a:solidFill>
                <a:effectLst/>
                <a:uLnTx/>
                <a:uFillTx/>
                <a:latin typeface="Segoe UI Semilight" panose="020B0402040204020203" pitchFamily="34" charset="0"/>
                <a:cs typeface="Segoe UI Semilight" panose="020B0402040204020203" pitchFamily="34" charset="0"/>
              </a:rPr>
              <a:t>Sovereignty</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00"/>
                </a:solidFill>
                <a:effectLst/>
                <a:uLnTx/>
                <a:uFillTx/>
                <a:latin typeface="Segoe UI Semilight" panose="020B0402040204020203" pitchFamily="34" charset="0"/>
                <a:cs typeface="Segoe UI Semilight" panose="020B0402040204020203" pitchFamily="34" charset="0"/>
              </a:rPr>
              <a:t>Compliance</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00"/>
                </a:solidFill>
                <a:effectLst/>
                <a:uLnTx/>
                <a:uFillTx/>
                <a:latin typeface="Segoe UI Semilight" panose="020B0402040204020203" pitchFamily="34" charset="0"/>
                <a:cs typeface="Segoe UI Semilight" panose="020B0402040204020203" pitchFamily="34" charset="0"/>
              </a:rPr>
              <a:t>Microsoft managed</a:t>
            </a:r>
          </a:p>
        </p:txBody>
      </p:sp>
      <p:sp>
        <p:nvSpPr>
          <p:cNvPr id="32" name="TextBox 31"/>
          <p:cNvSpPr txBox="1"/>
          <p:nvPr/>
        </p:nvSpPr>
        <p:spPr>
          <a:xfrm>
            <a:off x="6197478" y="4262405"/>
            <a:ext cx="2895600" cy="2788456"/>
          </a:xfrm>
          <a:prstGeom prst="rect">
            <a:avLst/>
          </a:prstGeom>
          <a:noFill/>
        </p:spPr>
        <p:txBody>
          <a:bodyPr wrap="square" lIns="182880" tIns="146304" rIns="182880" bIns="146304" rtlCol="0">
            <a:spAutoFit/>
          </a:bodyPr>
          <a:lstStyle>
            <a:defPPr>
              <a:defRPr lang="en-US"/>
            </a:defPPr>
            <a:lvl1pPr>
              <a:lnSpc>
                <a:spcPct val="90000"/>
              </a:lnSpc>
              <a:defRPr sz="1600">
                <a:gradFill>
                  <a:gsLst>
                    <a:gs pos="0">
                      <a:srgbClr val="FFFFFF"/>
                    </a:gs>
                    <a:gs pos="100000">
                      <a:srgbClr val="FFFFFF"/>
                    </a:gs>
                  </a:gsLst>
                  <a:lin ang="5400000" scaled="0"/>
                </a:gradFill>
              </a:defRPr>
            </a:lvl1p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00"/>
                </a:solidFill>
                <a:effectLst/>
                <a:uLnTx/>
                <a:uFillTx/>
                <a:latin typeface="Segoe UI Semilight" panose="020B0402040204020203" pitchFamily="34" charset="0"/>
                <a:cs typeface="Segoe UI Semilight" panose="020B0402040204020203" pitchFamily="34" charset="0"/>
              </a:rPr>
              <a:t>AX 2012 R3 Parity</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00"/>
                </a:solidFill>
                <a:effectLst/>
                <a:uLnTx/>
                <a:uFillTx/>
                <a:latin typeface="Segoe UI Semilight" panose="020B0402040204020203" pitchFamily="34" charset="0"/>
                <a:cs typeface="Segoe UI Semilight" panose="020B0402040204020203" pitchFamily="34" charset="0"/>
              </a:rPr>
              <a:t>Finance, HCM</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00"/>
                </a:solidFill>
                <a:effectLst/>
                <a:uLnTx/>
                <a:uFillTx/>
                <a:latin typeface="Segoe UI Semilight" panose="020B0402040204020203" pitchFamily="34" charset="0"/>
                <a:cs typeface="Segoe UI Semilight" panose="020B0402040204020203" pitchFamily="34" charset="0"/>
              </a:rPr>
              <a:t>Manufacturing</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00"/>
                </a:solidFill>
                <a:effectLst/>
                <a:uLnTx/>
                <a:uFillTx/>
                <a:latin typeface="Segoe UI Semilight" panose="020B0402040204020203" pitchFamily="34" charset="0"/>
                <a:cs typeface="Segoe UI Semilight" panose="020B0402040204020203" pitchFamily="34" charset="0"/>
              </a:rPr>
              <a:t>Supply chain</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00"/>
                </a:solidFill>
                <a:effectLst/>
                <a:uLnTx/>
                <a:uFillTx/>
                <a:latin typeface="Segoe UI Semilight" panose="020B0402040204020203" pitchFamily="34" charset="0"/>
                <a:cs typeface="Segoe UI Semilight" panose="020B0402040204020203" pitchFamily="34" charset="0"/>
              </a:rPr>
              <a:t>Retail</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00"/>
                </a:solidFill>
                <a:effectLst/>
                <a:uLnTx/>
                <a:uFillTx/>
                <a:latin typeface="Segoe UI Semilight" panose="020B0402040204020203" pitchFamily="34" charset="0"/>
                <a:cs typeface="Segoe UI Semilight" panose="020B0402040204020203" pitchFamily="34" charset="0"/>
              </a:rPr>
              <a:t>Regulatory Updates</a:t>
            </a:r>
          </a:p>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00"/>
              </a:solidFill>
              <a:effectLst/>
              <a:uLnTx/>
              <a:uFillTx/>
              <a:latin typeface="Segoe UI Semilight" panose="020B0402040204020203" pitchFamily="34" charset="0"/>
              <a:cs typeface="Segoe UI Semilight" panose="020B0402040204020203" pitchFamily="34" charset="0"/>
            </a:endParaRP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00"/>
                </a:solidFill>
                <a:effectLst/>
                <a:uLnTx/>
                <a:uFillTx/>
                <a:latin typeface="Segoe UI Semilight" panose="020B0402040204020203" pitchFamily="34" charset="0"/>
                <a:cs typeface="Segoe UI Semilight" panose="020B0402040204020203" pitchFamily="34" charset="0"/>
              </a:rPr>
              <a:t>Upgrade Tools</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00"/>
                </a:solidFill>
                <a:effectLst/>
                <a:uLnTx/>
                <a:uFillTx/>
                <a:latin typeface="Segoe UI Semilight" panose="020B0402040204020203" pitchFamily="34" charset="0"/>
                <a:cs typeface="Segoe UI Semilight" panose="020B0402040204020203" pitchFamily="34" charset="0"/>
              </a:rPr>
              <a:t>Mobile Experiences</a:t>
            </a:r>
          </a:p>
        </p:txBody>
      </p:sp>
      <p:sp>
        <p:nvSpPr>
          <p:cNvPr id="34" name="TextBox 33"/>
          <p:cNvSpPr txBox="1"/>
          <p:nvPr/>
        </p:nvSpPr>
        <p:spPr>
          <a:xfrm>
            <a:off x="9019161" y="4238049"/>
            <a:ext cx="3048000" cy="1680460"/>
          </a:xfrm>
          <a:prstGeom prst="rect">
            <a:avLst/>
          </a:prstGeom>
          <a:noFill/>
        </p:spPr>
        <p:txBody>
          <a:bodyPr wrap="square" lIns="182880" tIns="146304" rIns="182880" bIns="146304" rtlCol="0">
            <a:spAutoFit/>
          </a:bodyPr>
          <a:lstStyle>
            <a:defPPr>
              <a:defRPr lang="en-US"/>
            </a:defPPr>
            <a:lvl1pPr>
              <a:lnSpc>
                <a:spcPct val="90000"/>
              </a:lnSpc>
              <a:defRPr sz="1600">
                <a:gradFill>
                  <a:gsLst>
                    <a:gs pos="0">
                      <a:srgbClr val="FFFFFF"/>
                    </a:gs>
                    <a:gs pos="100000">
                      <a:srgbClr val="FFFFFF"/>
                    </a:gs>
                  </a:gsLst>
                  <a:lin ang="5400000" scaled="0"/>
                </a:gradFill>
              </a:defRPr>
            </a:lvl1p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00"/>
                </a:solidFill>
                <a:effectLst/>
                <a:uLnTx/>
                <a:uFillTx/>
                <a:latin typeface="Segoe UI Semilight" panose="020B0402040204020203" pitchFamily="34" charset="0"/>
                <a:cs typeface="Segoe UI Semilight" panose="020B0402040204020203" pitchFamily="34" charset="0"/>
              </a:rPr>
              <a:t>Dynamics AX 2012:</a:t>
            </a:r>
          </a:p>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FFFF00"/>
              </a:solidFill>
              <a:effectLst/>
              <a:uLnTx/>
              <a:uFillTx/>
              <a:latin typeface="Segoe UI Semilight" panose="020B0402040204020203" pitchFamily="34" charset="0"/>
              <a:cs typeface="Segoe UI Semilight" panose="020B0402040204020203" pitchFamily="34" charset="0"/>
            </a:endParaRP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00"/>
                </a:solidFill>
                <a:effectLst/>
                <a:uLnTx/>
                <a:uFillTx/>
                <a:latin typeface="Segoe UI Semilight" panose="020B0402040204020203" pitchFamily="34" charset="0"/>
                <a:cs typeface="Segoe UI Semilight" panose="020B0402040204020203" pitchFamily="34" charset="0"/>
              </a:rPr>
              <a:t>Bi-annual Updates</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00"/>
                </a:solidFill>
                <a:effectLst/>
                <a:uLnTx/>
                <a:uFillTx/>
                <a:latin typeface="Segoe UI Semilight" panose="020B0402040204020203" pitchFamily="34" charset="0"/>
                <a:cs typeface="Segoe UI Semilight" panose="020B0402040204020203" pitchFamily="34" charset="0"/>
              </a:rPr>
              <a:t>Regulatory Updates</a:t>
            </a:r>
          </a:p>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FFFF00"/>
              </a:solidFill>
              <a:effectLst/>
              <a:uLnTx/>
              <a:uFillTx/>
              <a:latin typeface="Segoe UI Semilight" panose="020B0402040204020203" pitchFamily="34" charset="0"/>
              <a:cs typeface="Segoe UI Semilight" panose="020B0402040204020203" pitchFamily="34" charset="0"/>
            </a:endParaRP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00"/>
                </a:solidFill>
                <a:effectLst/>
                <a:uLnTx/>
                <a:uFillTx/>
                <a:latin typeface="Segoe UI Semilight" panose="020B0402040204020203" pitchFamily="34" charset="0"/>
                <a:cs typeface="Segoe UI Semilight" panose="020B0402040204020203" pitchFamily="34" charset="0"/>
              </a:rPr>
              <a:t>Support to 10/2021</a:t>
            </a:r>
          </a:p>
        </p:txBody>
      </p:sp>
      <p:sp>
        <p:nvSpPr>
          <p:cNvPr id="6" name="Rectangle 5"/>
          <p:cNvSpPr/>
          <p:nvPr/>
        </p:nvSpPr>
        <p:spPr bwMode="auto">
          <a:xfrm rot="2751582">
            <a:off x="10390684" y="4283085"/>
            <a:ext cx="2322215" cy="69407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2050"/>
                </a:solidFill>
                <a:effectLst/>
                <a:uLnTx/>
                <a:uFillTx/>
                <a:ea typeface="Segoe UI" pitchFamily="34" charset="0"/>
                <a:cs typeface="Segoe UI" pitchFamily="34" charset="0"/>
              </a:rPr>
              <a:t>Updated plans for Dynamics 365 to be disclosed October 2016</a:t>
            </a:r>
          </a:p>
        </p:txBody>
      </p:sp>
      <p:sp>
        <p:nvSpPr>
          <p:cNvPr id="35" name="Rectangle 34"/>
          <p:cNvSpPr/>
          <p:nvPr/>
        </p:nvSpPr>
        <p:spPr>
          <a:xfrm>
            <a:off x="813913" y="4792662"/>
            <a:ext cx="9851005" cy="830997"/>
          </a:xfrm>
          <a:prstGeom prst="rect">
            <a:avLst/>
          </a:prstGeom>
        </p:spPr>
        <p:txBody>
          <a:bodyPr wrap="square">
            <a:spAutoFit/>
          </a:bodyPr>
          <a:lstStyle/>
          <a:p>
            <a:pPr marL="457200" marR="0" lvl="0" indent="0" algn="ctr"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schemeClr val="bg1"/>
                </a:solidFill>
                <a:effectLst/>
                <a:uLnTx/>
                <a:uFillTx/>
                <a:latin typeface="Segoe UI" panose="020B0502040204020203" pitchFamily="34" charset="0"/>
                <a:ea typeface="Calibri" panose="020F0502020204030204" pitchFamily="34" charset="0"/>
                <a:cs typeface="Times New Roman" panose="02020603050405020304" pitchFamily="18" charset="0"/>
              </a:rPr>
              <a:t>“…We will update our hybrid strategy with an announcement at the Oct 11 Dynamics Summit. “</a:t>
            </a:r>
          </a:p>
        </p:txBody>
      </p:sp>
      <p:sp>
        <p:nvSpPr>
          <p:cNvPr id="39" name="Title 1"/>
          <p:cNvSpPr txBox="1">
            <a:spLocks/>
          </p:cNvSpPr>
          <p:nvPr/>
        </p:nvSpPr>
        <p:spPr>
          <a:xfrm>
            <a:off x="1764" y="-139271"/>
            <a:ext cx="12432948" cy="1317183"/>
          </a:xfrm>
          <a:prstGeom prst="rect">
            <a:avLst/>
          </a:prstGeom>
        </p:spPr>
        <p:txBody>
          <a:bodyPr vert="horz" lIns="93247" tIns="46623" rIns="93247" bIns="46623" rtlCol="0" anchor="ctr">
            <a:normAutofit/>
          </a:bodyPr>
          <a:lstStyle>
            <a:lvl1pPr algn="l" defTabSz="914400" rtl="0" eaLnBrk="1" latinLnBrk="0" hangingPunct="1">
              <a:lnSpc>
                <a:spcPct val="90000"/>
              </a:lnSpc>
              <a:spcBef>
                <a:spcPct val="0"/>
              </a:spcBef>
              <a:buNone/>
              <a:defRPr sz="3100" kern="1200">
                <a:solidFill>
                  <a:srgbClr val="0078D7"/>
                </a:solidFill>
                <a:latin typeface="Segoe UI Light" panose="020B0502040204020203" pitchFamily="34" charset="0"/>
                <a:ea typeface="+mj-ea"/>
                <a:cs typeface="Segoe UI Light" panose="020B0502040204020203" pitchFamily="34" charset="0"/>
              </a:defRPr>
            </a:lvl1pPr>
          </a:lstStyle>
          <a:p>
            <a:pPr marL="0" marR="0" lvl="0" indent="0" algn="ctr" defTabSz="914224" rtl="0" eaLnBrk="1" fontAlgn="auto" latinLnBrk="0" hangingPunct="1">
              <a:lnSpc>
                <a:spcPct val="90000"/>
              </a:lnSpc>
              <a:spcBef>
                <a:spcPct val="0"/>
              </a:spcBef>
              <a:spcAft>
                <a:spcPts val="0"/>
              </a:spcAft>
              <a:buClrTx/>
              <a:buSzTx/>
              <a:buFontTx/>
              <a:buNone/>
              <a:tabLst/>
              <a:defRPr/>
            </a:pPr>
            <a:r>
              <a:rPr kumimoji="0" lang="en-US" sz="3999" b="0" i="0" u="none" strike="noStrike" kern="1200" cap="none" spc="-100" normalizeH="0" baseline="0" noProof="0" dirty="0">
                <a:ln>
                  <a:noFill/>
                </a:ln>
                <a:solidFill>
                  <a:srgbClr val="0072C6"/>
                </a:solidFill>
                <a:effectLst/>
                <a:uLnTx/>
                <a:uFillTx/>
                <a:latin typeface="Segoe UI Semibold" panose="020B0702040204020203" pitchFamily="34" charset="0"/>
                <a:ea typeface="Segoe UI" pitchFamily="34" charset="0"/>
                <a:cs typeface="Segoe UI Semibold" panose="020B0702040204020203" pitchFamily="34" charset="0"/>
              </a:rPr>
              <a:t>Dynamics AX Cloud Platform </a:t>
            </a:r>
            <a:r>
              <a:rPr kumimoji="0" lang="en-US" sz="3999" b="0" i="0" u="none" strike="noStrike" kern="1200" cap="none" spc="-100" normalizeH="0" baseline="0" noProof="0" dirty="0">
                <a:ln>
                  <a:noFill/>
                </a:ln>
                <a:solidFill>
                  <a:srgbClr val="0072C6"/>
                </a:solidFill>
                <a:effectLst/>
                <a:uLnTx/>
                <a:uFillTx/>
                <a:latin typeface="Segoe UI Light"/>
                <a:ea typeface="Segoe UI" pitchFamily="34" charset="0"/>
                <a:cs typeface="Segoe UI" pitchFamily="34" charset="0"/>
              </a:rPr>
              <a:t>Investments</a:t>
            </a:r>
          </a:p>
        </p:txBody>
      </p:sp>
    </p:spTree>
    <p:extLst>
      <p:ext uri="{BB962C8B-B14F-4D97-AF65-F5344CB8AC3E}">
        <p14:creationId xmlns:p14="http://schemas.microsoft.com/office/powerpoint/2010/main" val="2196172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10" presetClass="entr" presetSubtype="0" fill="hold"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500"/>
                                        <p:tgtEl>
                                          <p:spTgt spid="44"/>
                                        </p:tgtEl>
                                      </p:cBhvr>
                                    </p:animEffect>
                                  </p:childTnLst>
                                </p:cTn>
                              </p:par>
                              <p:par>
                                <p:cTn id="21" presetID="10" presetClass="entr" presetSubtype="0"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par>
                                <p:cTn id="34" presetID="10" presetClass="entr" presetSubtype="0"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par>
                          <p:cTn id="37" fill="hold">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par>
                                <p:cTn id="44" presetID="10" presetClass="entr" presetSubtype="0" fill="hold"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22"/>
                                        </p:tgtEl>
                                      </p:cBhvr>
                                    </p:animEffect>
                                    <p:set>
                                      <p:cBhvr>
                                        <p:cTn id="51" dur="1" fill="hold">
                                          <p:stCondLst>
                                            <p:cond delay="499"/>
                                          </p:stCondLst>
                                        </p:cTn>
                                        <p:tgtEl>
                                          <p:spTgt spid="22"/>
                                        </p:tgtEl>
                                        <p:attrNameLst>
                                          <p:attrName>style.visibility</p:attrName>
                                        </p:attrNameLst>
                                      </p:cBhvr>
                                      <p:to>
                                        <p:strVal val="hidden"/>
                                      </p:to>
                                    </p:set>
                                  </p:childTnLst>
                                </p:cTn>
                              </p:par>
                            </p:childTnLst>
                          </p:cTn>
                        </p:par>
                        <p:par>
                          <p:cTn id="52" fill="hold">
                            <p:stCondLst>
                              <p:cond delay="500"/>
                            </p:stCondLst>
                            <p:childTnLst>
                              <p:par>
                                <p:cTn id="53" presetID="53" presetClass="entr" presetSubtype="16" fill="hold" grpId="0" nodeType="afterEffect">
                                  <p:stCondLst>
                                    <p:cond delay="0"/>
                                  </p:stCondLst>
                                  <p:childTnLst>
                                    <p:set>
                                      <p:cBhvr>
                                        <p:cTn id="54" dur="1" fill="hold">
                                          <p:stCondLst>
                                            <p:cond delay="0"/>
                                          </p:stCondLst>
                                        </p:cTn>
                                        <p:tgtEl>
                                          <p:spTgt spid="29"/>
                                        </p:tgtEl>
                                        <p:attrNameLst>
                                          <p:attrName>style.visibility</p:attrName>
                                        </p:attrNameLst>
                                      </p:cBhvr>
                                      <p:to>
                                        <p:strVal val="visible"/>
                                      </p:to>
                                    </p:set>
                                    <p:anim calcmode="lin" valueType="num">
                                      <p:cBhvr>
                                        <p:cTn id="55" dur="500" fill="hold"/>
                                        <p:tgtEl>
                                          <p:spTgt spid="29"/>
                                        </p:tgtEl>
                                        <p:attrNameLst>
                                          <p:attrName>ppt_w</p:attrName>
                                        </p:attrNameLst>
                                      </p:cBhvr>
                                      <p:tavLst>
                                        <p:tav tm="0">
                                          <p:val>
                                            <p:fltVal val="0"/>
                                          </p:val>
                                        </p:tav>
                                        <p:tav tm="100000">
                                          <p:val>
                                            <p:strVal val="#ppt_w"/>
                                          </p:val>
                                        </p:tav>
                                      </p:tavLst>
                                    </p:anim>
                                    <p:anim calcmode="lin" valueType="num">
                                      <p:cBhvr>
                                        <p:cTn id="56" dur="500" fill="hold"/>
                                        <p:tgtEl>
                                          <p:spTgt spid="29"/>
                                        </p:tgtEl>
                                        <p:attrNameLst>
                                          <p:attrName>ppt_h</p:attrName>
                                        </p:attrNameLst>
                                      </p:cBhvr>
                                      <p:tavLst>
                                        <p:tav tm="0">
                                          <p:val>
                                            <p:fltVal val="0"/>
                                          </p:val>
                                        </p:tav>
                                        <p:tav tm="100000">
                                          <p:val>
                                            <p:strVal val="#ppt_h"/>
                                          </p:val>
                                        </p:tav>
                                      </p:tavLst>
                                    </p:anim>
                                    <p:animEffect transition="in" filter="fade">
                                      <p:cBhvr>
                                        <p:cTn id="57" dur="50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childTnLst>
                          </p:cTn>
                        </p:par>
                        <p:par>
                          <p:cTn id="63" fill="hold">
                            <p:stCondLst>
                              <p:cond delay="500"/>
                            </p:stCondLst>
                            <p:childTnLst>
                              <p:par>
                                <p:cTn id="64" presetID="53" presetClass="entr" presetSubtype="16" fill="hold" grpId="0" nodeType="afterEffect">
                                  <p:stCondLst>
                                    <p:cond delay="0"/>
                                  </p:stCondLst>
                                  <p:childTnLst>
                                    <p:set>
                                      <p:cBhvr>
                                        <p:cTn id="65" dur="1" fill="hold">
                                          <p:stCondLst>
                                            <p:cond delay="0"/>
                                          </p:stCondLst>
                                        </p:cTn>
                                        <p:tgtEl>
                                          <p:spTgt spid="30"/>
                                        </p:tgtEl>
                                        <p:attrNameLst>
                                          <p:attrName>style.visibility</p:attrName>
                                        </p:attrNameLst>
                                      </p:cBhvr>
                                      <p:to>
                                        <p:strVal val="visible"/>
                                      </p:to>
                                    </p:set>
                                    <p:anim calcmode="lin" valueType="num">
                                      <p:cBhvr>
                                        <p:cTn id="66" dur="500" fill="hold"/>
                                        <p:tgtEl>
                                          <p:spTgt spid="30"/>
                                        </p:tgtEl>
                                        <p:attrNameLst>
                                          <p:attrName>ppt_w</p:attrName>
                                        </p:attrNameLst>
                                      </p:cBhvr>
                                      <p:tavLst>
                                        <p:tav tm="0">
                                          <p:val>
                                            <p:fltVal val="0"/>
                                          </p:val>
                                        </p:tav>
                                        <p:tav tm="100000">
                                          <p:val>
                                            <p:strVal val="#ppt_w"/>
                                          </p:val>
                                        </p:tav>
                                      </p:tavLst>
                                    </p:anim>
                                    <p:anim calcmode="lin" valueType="num">
                                      <p:cBhvr>
                                        <p:cTn id="67" dur="500" fill="hold"/>
                                        <p:tgtEl>
                                          <p:spTgt spid="30"/>
                                        </p:tgtEl>
                                        <p:attrNameLst>
                                          <p:attrName>ppt_h</p:attrName>
                                        </p:attrNameLst>
                                      </p:cBhvr>
                                      <p:tavLst>
                                        <p:tav tm="0">
                                          <p:val>
                                            <p:fltVal val="0"/>
                                          </p:val>
                                        </p:tav>
                                        <p:tav tm="100000">
                                          <p:val>
                                            <p:strVal val="#ppt_h"/>
                                          </p:val>
                                        </p:tav>
                                      </p:tavLst>
                                    </p:anim>
                                    <p:animEffect transition="in" filter="fade">
                                      <p:cBhvr>
                                        <p:cTn id="68" dur="500"/>
                                        <p:tgtEl>
                                          <p:spTgt spid="30"/>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1" nodeType="clickEffect">
                                  <p:stCondLst>
                                    <p:cond delay="0"/>
                                  </p:stCondLst>
                                  <p:childTnLst>
                                    <p:animEffect transition="out" filter="fade">
                                      <p:cBhvr>
                                        <p:cTn id="72" dur="500"/>
                                        <p:tgtEl>
                                          <p:spTgt spid="25"/>
                                        </p:tgtEl>
                                      </p:cBhvr>
                                    </p:animEffect>
                                    <p:set>
                                      <p:cBhvr>
                                        <p:cTn id="73" dur="1" fill="hold">
                                          <p:stCondLst>
                                            <p:cond delay="499"/>
                                          </p:stCondLst>
                                        </p:cTn>
                                        <p:tgtEl>
                                          <p:spTgt spid="25"/>
                                        </p:tgtEl>
                                        <p:attrNameLst>
                                          <p:attrName>style.visibility</p:attrName>
                                        </p:attrNameLst>
                                      </p:cBhvr>
                                      <p:to>
                                        <p:strVal val="hidden"/>
                                      </p:to>
                                    </p:set>
                                  </p:childTnLst>
                                </p:cTn>
                              </p:par>
                            </p:childTnLst>
                          </p:cTn>
                        </p:par>
                        <p:par>
                          <p:cTn id="74" fill="hold">
                            <p:stCondLst>
                              <p:cond delay="500"/>
                            </p:stCondLst>
                            <p:childTnLst>
                              <p:par>
                                <p:cTn id="75" presetID="53" presetClass="entr" presetSubtype="16" fill="hold" grpId="0" nodeType="afterEffect">
                                  <p:stCondLst>
                                    <p:cond delay="0"/>
                                  </p:stCondLst>
                                  <p:childTnLst>
                                    <p:set>
                                      <p:cBhvr>
                                        <p:cTn id="76" dur="1" fill="hold">
                                          <p:stCondLst>
                                            <p:cond delay="0"/>
                                          </p:stCondLst>
                                        </p:cTn>
                                        <p:tgtEl>
                                          <p:spTgt spid="32"/>
                                        </p:tgtEl>
                                        <p:attrNameLst>
                                          <p:attrName>style.visibility</p:attrName>
                                        </p:attrNameLst>
                                      </p:cBhvr>
                                      <p:to>
                                        <p:strVal val="visible"/>
                                      </p:to>
                                    </p:set>
                                    <p:anim calcmode="lin" valueType="num">
                                      <p:cBhvr>
                                        <p:cTn id="77" dur="500" fill="hold"/>
                                        <p:tgtEl>
                                          <p:spTgt spid="32"/>
                                        </p:tgtEl>
                                        <p:attrNameLst>
                                          <p:attrName>ppt_w</p:attrName>
                                        </p:attrNameLst>
                                      </p:cBhvr>
                                      <p:tavLst>
                                        <p:tav tm="0">
                                          <p:val>
                                            <p:fltVal val="0"/>
                                          </p:val>
                                        </p:tav>
                                        <p:tav tm="100000">
                                          <p:val>
                                            <p:strVal val="#ppt_w"/>
                                          </p:val>
                                        </p:tav>
                                      </p:tavLst>
                                    </p:anim>
                                    <p:anim calcmode="lin" valueType="num">
                                      <p:cBhvr>
                                        <p:cTn id="78" dur="500" fill="hold"/>
                                        <p:tgtEl>
                                          <p:spTgt spid="32"/>
                                        </p:tgtEl>
                                        <p:attrNameLst>
                                          <p:attrName>ppt_h</p:attrName>
                                        </p:attrNameLst>
                                      </p:cBhvr>
                                      <p:tavLst>
                                        <p:tav tm="0">
                                          <p:val>
                                            <p:fltVal val="0"/>
                                          </p:val>
                                        </p:tav>
                                        <p:tav tm="100000">
                                          <p:val>
                                            <p:strVal val="#ppt_h"/>
                                          </p:val>
                                        </p:tav>
                                      </p:tavLst>
                                    </p:anim>
                                    <p:animEffect transition="in" filter="fade">
                                      <p:cBhvr>
                                        <p:cTn id="79" dur="500"/>
                                        <p:tgtEl>
                                          <p:spTgt spid="32"/>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1" nodeType="clickEffect">
                                  <p:stCondLst>
                                    <p:cond delay="0"/>
                                  </p:stCondLst>
                                  <p:childTnLst>
                                    <p:animEffect transition="out" filter="fade">
                                      <p:cBhvr>
                                        <p:cTn id="83" dur="500"/>
                                        <p:tgtEl>
                                          <p:spTgt spid="27"/>
                                        </p:tgtEl>
                                      </p:cBhvr>
                                    </p:animEffect>
                                    <p:set>
                                      <p:cBhvr>
                                        <p:cTn id="84" dur="1" fill="hold">
                                          <p:stCondLst>
                                            <p:cond delay="499"/>
                                          </p:stCondLst>
                                        </p:cTn>
                                        <p:tgtEl>
                                          <p:spTgt spid="27"/>
                                        </p:tgtEl>
                                        <p:attrNameLst>
                                          <p:attrName>style.visibility</p:attrName>
                                        </p:attrNameLst>
                                      </p:cBhvr>
                                      <p:to>
                                        <p:strVal val="hidden"/>
                                      </p:to>
                                    </p:set>
                                  </p:childTnLst>
                                </p:cTn>
                              </p:par>
                            </p:childTnLst>
                          </p:cTn>
                        </p:par>
                        <p:par>
                          <p:cTn id="85" fill="hold">
                            <p:stCondLst>
                              <p:cond delay="500"/>
                            </p:stCondLst>
                            <p:childTnLst>
                              <p:par>
                                <p:cTn id="86" presetID="53" presetClass="entr" presetSubtype="16" fill="hold" grpId="0" nodeType="afterEffect">
                                  <p:stCondLst>
                                    <p:cond delay="0"/>
                                  </p:stCondLst>
                                  <p:childTnLst>
                                    <p:set>
                                      <p:cBhvr>
                                        <p:cTn id="87" dur="1" fill="hold">
                                          <p:stCondLst>
                                            <p:cond delay="0"/>
                                          </p:stCondLst>
                                        </p:cTn>
                                        <p:tgtEl>
                                          <p:spTgt spid="34"/>
                                        </p:tgtEl>
                                        <p:attrNameLst>
                                          <p:attrName>style.visibility</p:attrName>
                                        </p:attrNameLst>
                                      </p:cBhvr>
                                      <p:to>
                                        <p:strVal val="visible"/>
                                      </p:to>
                                    </p:set>
                                    <p:anim calcmode="lin" valueType="num">
                                      <p:cBhvr>
                                        <p:cTn id="88" dur="500" fill="hold"/>
                                        <p:tgtEl>
                                          <p:spTgt spid="34"/>
                                        </p:tgtEl>
                                        <p:attrNameLst>
                                          <p:attrName>ppt_w</p:attrName>
                                        </p:attrNameLst>
                                      </p:cBhvr>
                                      <p:tavLst>
                                        <p:tav tm="0">
                                          <p:val>
                                            <p:fltVal val="0"/>
                                          </p:val>
                                        </p:tav>
                                        <p:tav tm="100000">
                                          <p:val>
                                            <p:strVal val="#ppt_w"/>
                                          </p:val>
                                        </p:tav>
                                      </p:tavLst>
                                    </p:anim>
                                    <p:anim calcmode="lin" valueType="num">
                                      <p:cBhvr>
                                        <p:cTn id="89" dur="500" fill="hold"/>
                                        <p:tgtEl>
                                          <p:spTgt spid="34"/>
                                        </p:tgtEl>
                                        <p:attrNameLst>
                                          <p:attrName>ppt_h</p:attrName>
                                        </p:attrNameLst>
                                      </p:cBhvr>
                                      <p:tavLst>
                                        <p:tav tm="0">
                                          <p:val>
                                            <p:fltVal val="0"/>
                                          </p:val>
                                        </p:tav>
                                        <p:tav tm="100000">
                                          <p:val>
                                            <p:strVal val="#ppt_h"/>
                                          </p:val>
                                        </p:tav>
                                      </p:tavLst>
                                    </p:anim>
                                    <p:animEffect transition="in" filter="fade">
                                      <p:cBhvr>
                                        <p:cTn id="90" dur="500"/>
                                        <p:tgtEl>
                                          <p:spTgt spid="34"/>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grpId="0" nodeType="clickEffect">
                                  <p:stCondLst>
                                    <p:cond delay="0"/>
                                  </p:stCondLst>
                                  <p:childTnLst>
                                    <p:set>
                                      <p:cBhvr>
                                        <p:cTn id="94" dur="1" fill="hold">
                                          <p:stCondLst>
                                            <p:cond delay="0"/>
                                          </p:stCondLst>
                                        </p:cTn>
                                        <p:tgtEl>
                                          <p:spTgt spid="6"/>
                                        </p:tgtEl>
                                        <p:attrNameLst>
                                          <p:attrName>style.visibility</p:attrName>
                                        </p:attrNameLst>
                                      </p:cBhvr>
                                      <p:to>
                                        <p:strVal val="visible"/>
                                      </p:to>
                                    </p:set>
                                    <p:anim calcmode="lin" valueType="num">
                                      <p:cBhvr>
                                        <p:cTn id="95" dur="500" fill="hold"/>
                                        <p:tgtEl>
                                          <p:spTgt spid="6"/>
                                        </p:tgtEl>
                                        <p:attrNameLst>
                                          <p:attrName>ppt_w</p:attrName>
                                        </p:attrNameLst>
                                      </p:cBhvr>
                                      <p:tavLst>
                                        <p:tav tm="0">
                                          <p:val>
                                            <p:fltVal val="0"/>
                                          </p:val>
                                        </p:tav>
                                        <p:tav tm="100000">
                                          <p:val>
                                            <p:strVal val="#ppt_w"/>
                                          </p:val>
                                        </p:tav>
                                      </p:tavLst>
                                    </p:anim>
                                    <p:anim calcmode="lin" valueType="num">
                                      <p:cBhvr>
                                        <p:cTn id="96" dur="500" fill="hold"/>
                                        <p:tgtEl>
                                          <p:spTgt spid="6"/>
                                        </p:tgtEl>
                                        <p:attrNameLst>
                                          <p:attrName>ppt_h</p:attrName>
                                        </p:attrNameLst>
                                      </p:cBhvr>
                                      <p:tavLst>
                                        <p:tav tm="0">
                                          <p:val>
                                            <p:fltVal val="0"/>
                                          </p:val>
                                        </p:tav>
                                        <p:tav tm="100000">
                                          <p:val>
                                            <p:strVal val="#ppt_h"/>
                                          </p:val>
                                        </p:tav>
                                      </p:tavLst>
                                    </p:anim>
                                    <p:animEffect transition="in" filter="fade">
                                      <p:cBhvr>
                                        <p:cTn id="97" dur="500"/>
                                        <p:tgtEl>
                                          <p:spTgt spid="6"/>
                                        </p:tgtEl>
                                      </p:cBhvr>
                                    </p:animEffect>
                                  </p:childTnLst>
                                </p:cTn>
                              </p:par>
                            </p:childTnLst>
                          </p:cTn>
                        </p:par>
                        <p:par>
                          <p:cTn id="98" fill="hold">
                            <p:stCondLst>
                              <p:cond delay="500"/>
                            </p:stCondLst>
                            <p:childTnLst>
                              <p:par>
                                <p:cTn id="99" presetID="10" presetClass="exit" presetSubtype="0" fill="hold" grpId="1" nodeType="afterEffect">
                                  <p:stCondLst>
                                    <p:cond delay="0"/>
                                  </p:stCondLst>
                                  <p:childTnLst>
                                    <p:animEffect transition="out" filter="fade">
                                      <p:cBhvr>
                                        <p:cTn id="100" dur="500"/>
                                        <p:tgtEl>
                                          <p:spTgt spid="23"/>
                                        </p:tgtEl>
                                      </p:cBhvr>
                                    </p:animEffect>
                                    <p:set>
                                      <p:cBhvr>
                                        <p:cTn id="101" dur="1" fill="hold">
                                          <p:stCondLst>
                                            <p:cond delay="499"/>
                                          </p:stCondLst>
                                        </p:cTn>
                                        <p:tgtEl>
                                          <p:spTgt spid="23"/>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44"/>
                                        </p:tgtEl>
                                      </p:cBhvr>
                                    </p:animEffect>
                                    <p:set>
                                      <p:cBhvr>
                                        <p:cTn id="104" dur="1" fill="hold">
                                          <p:stCondLst>
                                            <p:cond delay="499"/>
                                          </p:stCondLst>
                                        </p:cTn>
                                        <p:tgtEl>
                                          <p:spTgt spid="44"/>
                                        </p:tgtEl>
                                        <p:attrNameLst>
                                          <p:attrName>style.visibility</p:attrName>
                                        </p:attrNameLst>
                                      </p:cBhvr>
                                      <p:to>
                                        <p:strVal val="hidden"/>
                                      </p:to>
                                    </p:set>
                                  </p:childTnLst>
                                </p:cTn>
                              </p:par>
                              <p:par>
                                <p:cTn id="105" presetID="10" presetClass="exit" presetSubtype="0" fill="hold" grpId="2" nodeType="withEffect">
                                  <p:stCondLst>
                                    <p:cond delay="0"/>
                                  </p:stCondLst>
                                  <p:childTnLst>
                                    <p:animEffect transition="out" filter="fade">
                                      <p:cBhvr>
                                        <p:cTn id="106" dur="500"/>
                                        <p:tgtEl>
                                          <p:spTgt spid="20"/>
                                        </p:tgtEl>
                                      </p:cBhvr>
                                    </p:animEffect>
                                    <p:set>
                                      <p:cBhvr>
                                        <p:cTn id="107" dur="1" fill="hold">
                                          <p:stCondLst>
                                            <p:cond delay="499"/>
                                          </p:stCondLst>
                                        </p:cTn>
                                        <p:tgtEl>
                                          <p:spTgt spid="20"/>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26"/>
                                        </p:tgtEl>
                                      </p:cBhvr>
                                    </p:animEffect>
                                    <p:set>
                                      <p:cBhvr>
                                        <p:cTn id="110" dur="1" fill="hold">
                                          <p:stCondLst>
                                            <p:cond delay="499"/>
                                          </p:stCondLst>
                                        </p:cTn>
                                        <p:tgtEl>
                                          <p:spTgt spid="26"/>
                                        </p:tgtEl>
                                        <p:attrNameLst>
                                          <p:attrName>style.visibility</p:attrName>
                                        </p:attrNameLst>
                                      </p:cBhvr>
                                      <p:to>
                                        <p:strVal val="hidden"/>
                                      </p:to>
                                    </p:set>
                                  </p:childTnLst>
                                </p:cTn>
                              </p:par>
                              <p:par>
                                <p:cTn id="111" presetID="10" presetClass="exit" presetSubtype="0" fill="hold" grpId="2" nodeType="withEffect">
                                  <p:stCondLst>
                                    <p:cond delay="0"/>
                                  </p:stCondLst>
                                  <p:childTnLst>
                                    <p:animEffect transition="out" filter="fade">
                                      <p:cBhvr>
                                        <p:cTn id="112" dur="500"/>
                                        <p:tgtEl>
                                          <p:spTgt spid="25"/>
                                        </p:tgtEl>
                                      </p:cBhvr>
                                    </p:animEffect>
                                    <p:set>
                                      <p:cBhvr>
                                        <p:cTn id="113" dur="1" fill="hold">
                                          <p:stCondLst>
                                            <p:cond delay="499"/>
                                          </p:stCondLst>
                                        </p:cTn>
                                        <p:tgtEl>
                                          <p:spTgt spid="25"/>
                                        </p:tgtEl>
                                        <p:attrNameLst>
                                          <p:attrName>style.visibility</p:attrName>
                                        </p:attrNameLst>
                                      </p:cBhvr>
                                      <p:to>
                                        <p:strVal val="hidden"/>
                                      </p:to>
                                    </p:set>
                                  </p:childTnLst>
                                </p:cTn>
                              </p:par>
                              <p:par>
                                <p:cTn id="114" presetID="10" presetClass="exit" presetSubtype="0" fill="hold" nodeType="withEffect">
                                  <p:stCondLst>
                                    <p:cond delay="0"/>
                                  </p:stCondLst>
                                  <p:childTnLst>
                                    <p:animEffect transition="out" filter="fade">
                                      <p:cBhvr>
                                        <p:cTn id="115" dur="500"/>
                                        <p:tgtEl>
                                          <p:spTgt spid="4"/>
                                        </p:tgtEl>
                                      </p:cBhvr>
                                    </p:animEffect>
                                    <p:set>
                                      <p:cBhvr>
                                        <p:cTn id="116" dur="1" fill="hold">
                                          <p:stCondLst>
                                            <p:cond delay="499"/>
                                          </p:stCondLst>
                                        </p:cTn>
                                        <p:tgtEl>
                                          <p:spTgt spid="4"/>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28"/>
                                        </p:tgtEl>
                                      </p:cBhvr>
                                    </p:animEffect>
                                    <p:set>
                                      <p:cBhvr>
                                        <p:cTn id="119" dur="1" fill="hold">
                                          <p:stCondLst>
                                            <p:cond delay="499"/>
                                          </p:stCondLst>
                                        </p:cTn>
                                        <p:tgtEl>
                                          <p:spTgt spid="28"/>
                                        </p:tgtEl>
                                        <p:attrNameLst>
                                          <p:attrName>style.visibility</p:attrName>
                                        </p:attrNameLst>
                                      </p:cBhvr>
                                      <p:to>
                                        <p:strVal val="hidden"/>
                                      </p:to>
                                    </p:set>
                                  </p:childTnLst>
                                </p:cTn>
                              </p:par>
                              <p:par>
                                <p:cTn id="120" presetID="10" presetClass="exit" presetSubtype="0" fill="hold" grpId="2" nodeType="withEffect">
                                  <p:stCondLst>
                                    <p:cond delay="0"/>
                                  </p:stCondLst>
                                  <p:childTnLst>
                                    <p:animEffect transition="out" filter="fade">
                                      <p:cBhvr>
                                        <p:cTn id="121" dur="500"/>
                                        <p:tgtEl>
                                          <p:spTgt spid="27"/>
                                        </p:tgtEl>
                                      </p:cBhvr>
                                    </p:animEffect>
                                    <p:set>
                                      <p:cBhvr>
                                        <p:cTn id="122" dur="1" fill="hold">
                                          <p:stCondLst>
                                            <p:cond delay="499"/>
                                          </p:stCondLst>
                                        </p:cTn>
                                        <p:tgtEl>
                                          <p:spTgt spid="27"/>
                                        </p:tgtEl>
                                        <p:attrNameLst>
                                          <p:attrName>style.visibility</p:attrName>
                                        </p:attrNameLst>
                                      </p:cBhvr>
                                      <p:to>
                                        <p:strVal val="hidden"/>
                                      </p:to>
                                    </p:set>
                                  </p:childTnLst>
                                </p:cTn>
                              </p:par>
                              <p:par>
                                <p:cTn id="123" presetID="10" presetClass="exit" presetSubtype="0" fill="hold" nodeType="withEffect">
                                  <p:stCondLst>
                                    <p:cond delay="0"/>
                                  </p:stCondLst>
                                  <p:childTnLst>
                                    <p:animEffect transition="out" filter="fade">
                                      <p:cBhvr>
                                        <p:cTn id="124" dur="500"/>
                                        <p:tgtEl>
                                          <p:spTgt spid="3"/>
                                        </p:tgtEl>
                                      </p:cBhvr>
                                    </p:animEffect>
                                    <p:set>
                                      <p:cBhvr>
                                        <p:cTn id="125" dur="1" fill="hold">
                                          <p:stCondLst>
                                            <p:cond delay="499"/>
                                          </p:stCondLst>
                                        </p:cTn>
                                        <p:tgtEl>
                                          <p:spTgt spid="3"/>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30"/>
                                        </p:tgtEl>
                                      </p:cBhvr>
                                    </p:animEffect>
                                    <p:set>
                                      <p:cBhvr>
                                        <p:cTn id="128" dur="1" fill="hold">
                                          <p:stCondLst>
                                            <p:cond delay="499"/>
                                          </p:stCondLst>
                                        </p:cTn>
                                        <p:tgtEl>
                                          <p:spTgt spid="30"/>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32"/>
                                        </p:tgtEl>
                                      </p:cBhvr>
                                    </p:animEffect>
                                    <p:set>
                                      <p:cBhvr>
                                        <p:cTn id="131" dur="1" fill="hold">
                                          <p:stCondLst>
                                            <p:cond delay="499"/>
                                          </p:stCondLst>
                                        </p:cTn>
                                        <p:tgtEl>
                                          <p:spTgt spid="32"/>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500"/>
                                        <p:tgtEl>
                                          <p:spTgt spid="34"/>
                                        </p:tgtEl>
                                      </p:cBhvr>
                                    </p:animEffect>
                                    <p:set>
                                      <p:cBhvr>
                                        <p:cTn id="134" dur="1" fill="hold">
                                          <p:stCondLst>
                                            <p:cond delay="499"/>
                                          </p:stCondLst>
                                        </p:cTn>
                                        <p:tgtEl>
                                          <p:spTgt spid="34"/>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29"/>
                                        </p:tgtEl>
                                      </p:cBhvr>
                                    </p:animEffect>
                                    <p:set>
                                      <p:cBhvr>
                                        <p:cTn id="137" dur="1" fill="hold">
                                          <p:stCondLst>
                                            <p:cond delay="499"/>
                                          </p:stCondLst>
                                        </p:cTn>
                                        <p:tgtEl>
                                          <p:spTgt spid="29"/>
                                        </p:tgtEl>
                                        <p:attrNameLst>
                                          <p:attrName>style.visibility</p:attrName>
                                        </p:attrNameLst>
                                      </p:cBhvr>
                                      <p:to>
                                        <p:strVal val="hidden"/>
                                      </p:to>
                                    </p:set>
                                  </p:childTnLst>
                                </p:cTn>
                              </p:par>
                            </p:childTnLst>
                          </p:cTn>
                        </p:par>
                        <p:par>
                          <p:cTn id="138" fill="hold">
                            <p:stCondLst>
                              <p:cond delay="1000"/>
                            </p:stCondLst>
                            <p:childTnLst>
                              <p:par>
                                <p:cTn id="139" presetID="53" presetClass="entr" presetSubtype="16" fill="hold" grpId="0" nodeType="afterEffect">
                                  <p:stCondLst>
                                    <p:cond delay="0"/>
                                  </p:stCondLst>
                                  <p:childTnLst>
                                    <p:set>
                                      <p:cBhvr>
                                        <p:cTn id="140" dur="1" fill="hold">
                                          <p:stCondLst>
                                            <p:cond delay="0"/>
                                          </p:stCondLst>
                                        </p:cTn>
                                        <p:tgtEl>
                                          <p:spTgt spid="35"/>
                                        </p:tgtEl>
                                        <p:attrNameLst>
                                          <p:attrName>style.visibility</p:attrName>
                                        </p:attrNameLst>
                                      </p:cBhvr>
                                      <p:to>
                                        <p:strVal val="visible"/>
                                      </p:to>
                                    </p:set>
                                    <p:anim calcmode="lin" valueType="num">
                                      <p:cBhvr>
                                        <p:cTn id="141" dur="500" fill="hold"/>
                                        <p:tgtEl>
                                          <p:spTgt spid="35"/>
                                        </p:tgtEl>
                                        <p:attrNameLst>
                                          <p:attrName>ppt_w</p:attrName>
                                        </p:attrNameLst>
                                      </p:cBhvr>
                                      <p:tavLst>
                                        <p:tav tm="0">
                                          <p:val>
                                            <p:fltVal val="0"/>
                                          </p:val>
                                        </p:tav>
                                        <p:tav tm="100000">
                                          <p:val>
                                            <p:strVal val="#ppt_w"/>
                                          </p:val>
                                        </p:tav>
                                      </p:tavLst>
                                    </p:anim>
                                    <p:anim calcmode="lin" valueType="num">
                                      <p:cBhvr>
                                        <p:cTn id="142" dur="500" fill="hold"/>
                                        <p:tgtEl>
                                          <p:spTgt spid="35"/>
                                        </p:tgtEl>
                                        <p:attrNameLst>
                                          <p:attrName>ppt_h</p:attrName>
                                        </p:attrNameLst>
                                      </p:cBhvr>
                                      <p:tavLst>
                                        <p:tav tm="0">
                                          <p:val>
                                            <p:fltVal val="0"/>
                                          </p:val>
                                        </p:tav>
                                        <p:tav tm="100000">
                                          <p:val>
                                            <p:strVal val="#ppt_h"/>
                                          </p:val>
                                        </p:tav>
                                      </p:tavLst>
                                    </p:anim>
                                    <p:animEffect transition="in" filter="fade">
                                      <p:cBhvr>
                                        <p:cTn id="14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0" grpId="2"/>
      <p:bldP spid="22" grpId="0"/>
      <p:bldP spid="22" grpId="1"/>
      <p:bldP spid="23" grpId="0"/>
      <p:bldP spid="23" grpId="1"/>
      <p:bldP spid="24" grpId="0"/>
      <p:bldP spid="25" grpId="0"/>
      <p:bldP spid="25" grpId="1"/>
      <p:bldP spid="25" grpId="2"/>
      <p:bldP spid="26" grpId="0"/>
      <p:bldP spid="26" grpId="1"/>
      <p:bldP spid="27" grpId="0"/>
      <p:bldP spid="27" grpId="1"/>
      <p:bldP spid="27" grpId="2"/>
      <p:bldP spid="28" grpId="0"/>
      <p:bldP spid="28" grpId="1"/>
      <p:bldP spid="29" grpId="0"/>
      <p:bldP spid="29" grpId="1"/>
      <p:bldP spid="30" grpId="0"/>
      <p:bldP spid="30" grpId="1"/>
      <p:bldP spid="32" grpId="0"/>
      <p:bldP spid="32" grpId="1"/>
      <p:bldP spid="34" grpId="0"/>
      <p:bldP spid="34" grpId="1"/>
      <p:bldP spid="6" grpId="0" animBg="1"/>
      <p:bldP spid="3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764" y="-139271"/>
            <a:ext cx="12432948" cy="1317183"/>
          </a:xfrm>
          <a:prstGeom prst="rect">
            <a:avLst/>
          </a:prstGeom>
        </p:spPr>
        <p:txBody>
          <a:bodyPr vert="horz" lIns="93247" tIns="46623" rIns="93247" bIns="46623" rtlCol="0" anchor="ctr">
            <a:normAutofit/>
          </a:bodyPr>
          <a:lstStyle>
            <a:lvl1pPr algn="l" defTabSz="914400" rtl="0" eaLnBrk="1" latinLnBrk="0" hangingPunct="1">
              <a:lnSpc>
                <a:spcPct val="90000"/>
              </a:lnSpc>
              <a:spcBef>
                <a:spcPct val="0"/>
              </a:spcBef>
              <a:buNone/>
              <a:defRPr sz="3100" kern="1200">
                <a:solidFill>
                  <a:srgbClr val="0078D7"/>
                </a:solidFill>
                <a:latin typeface="Segoe UI Light" panose="020B0502040204020203" pitchFamily="34" charset="0"/>
                <a:ea typeface="+mj-ea"/>
                <a:cs typeface="Segoe UI Light" panose="020B0502040204020203" pitchFamily="34" charset="0"/>
              </a:defRPr>
            </a:lvl1pPr>
          </a:lstStyle>
          <a:p>
            <a:pPr marL="0" marR="0" lvl="0" indent="0" algn="ctr" defTabSz="914224" rtl="0" eaLnBrk="1" fontAlgn="auto" latinLnBrk="0" hangingPunct="1">
              <a:lnSpc>
                <a:spcPct val="90000"/>
              </a:lnSpc>
              <a:spcBef>
                <a:spcPct val="0"/>
              </a:spcBef>
              <a:spcAft>
                <a:spcPts val="0"/>
              </a:spcAft>
              <a:buClrTx/>
              <a:buSzTx/>
              <a:buFontTx/>
              <a:buNone/>
              <a:tabLst/>
              <a:defRPr/>
            </a:pPr>
            <a:r>
              <a:rPr kumimoji="0" lang="en-US" sz="3999" b="0" i="0" u="none" strike="noStrike" kern="1200" cap="none" spc="-100" normalizeH="0" baseline="0" noProof="0" dirty="0">
                <a:ln>
                  <a:noFill/>
                </a:ln>
                <a:solidFill>
                  <a:srgbClr val="0072C6"/>
                </a:solidFill>
                <a:effectLst/>
                <a:uLnTx/>
                <a:uFillTx/>
                <a:latin typeface="Segoe UI Semibold" panose="020B0702040204020203" pitchFamily="34" charset="0"/>
                <a:ea typeface="Segoe UI" pitchFamily="34" charset="0"/>
                <a:cs typeface="Segoe UI Semibold" panose="020B0702040204020203" pitchFamily="34" charset="0"/>
              </a:rPr>
              <a:t>Dynamics AX Cloud Platform </a:t>
            </a:r>
            <a:r>
              <a:rPr kumimoji="0" lang="en-US" sz="3999" b="0" i="0" u="none" strike="noStrike" kern="1200" cap="none" spc="-100" normalizeH="0" baseline="0" noProof="0" dirty="0">
                <a:ln>
                  <a:noFill/>
                </a:ln>
                <a:solidFill>
                  <a:srgbClr val="0072C6"/>
                </a:solidFill>
                <a:effectLst/>
                <a:uLnTx/>
                <a:uFillTx/>
                <a:latin typeface="Segoe UI Light"/>
                <a:ea typeface="Segoe UI" pitchFamily="34" charset="0"/>
                <a:cs typeface="Segoe UI" pitchFamily="34" charset="0"/>
              </a:rPr>
              <a:t>Investments</a:t>
            </a:r>
          </a:p>
        </p:txBody>
      </p:sp>
      <p:graphicFrame>
        <p:nvGraphicFramePr>
          <p:cNvPr id="3" name="Table 2"/>
          <p:cNvGraphicFramePr>
            <a:graphicFrameLocks noGrp="1"/>
          </p:cNvGraphicFramePr>
          <p:nvPr>
            <p:extLst/>
          </p:nvPr>
        </p:nvGraphicFramePr>
        <p:xfrm>
          <a:off x="273117" y="1484922"/>
          <a:ext cx="11887880" cy="5124575"/>
        </p:xfrm>
        <a:graphic>
          <a:graphicData uri="http://schemas.openxmlformats.org/drawingml/2006/table">
            <a:tbl>
              <a:tblPr>
                <a:tableStyleId>{9D7B26C5-4107-4FEC-AEDC-1716B250A1EF}</a:tableStyleId>
              </a:tblPr>
              <a:tblGrid>
                <a:gridCol w="2377576">
                  <a:extLst>
                    <a:ext uri="{9D8B030D-6E8A-4147-A177-3AD203B41FA5}">
                      <a16:colId xmlns:a16="http://schemas.microsoft.com/office/drawing/2014/main" val="235484745"/>
                    </a:ext>
                  </a:extLst>
                </a:gridCol>
                <a:gridCol w="2377576">
                  <a:extLst>
                    <a:ext uri="{9D8B030D-6E8A-4147-A177-3AD203B41FA5}">
                      <a16:colId xmlns:a16="http://schemas.microsoft.com/office/drawing/2014/main" val="2665076951"/>
                    </a:ext>
                  </a:extLst>
                </a:gridCol>
                <a:gridCol w="2377576">
                  <a:extLst>
                    <a:ext uri="{9D8B030D-6E8A-4147-A177-3AD203B41FA5}">
                      <a16:colId xmlns:a16="http://schemas.microsoft.com/office/drawing/2014/main" val="560837973"/>
                    </a:ext>
                  </a:extLst>
                </a:gridCol>
                <a:gridCol w="2377576">
                  <a:extLst>
                    <a:ext uri="{9D8B030D-6E8A-4147-A177-3AD203B41FA5}">
                      <a16:colId xmlns:a16="http://schemas.microsoft.com/office/drawing/2014/main" val="366849435"/>
                    </a:ext>
                  </a:extLst>
                </a:gridCol>
                <a:gridCol w="2377576">
                  <a:extLst>
                    <a:ext uri="{9D8B030D-6E8A-4147-A177-3AD203B41FA5}">
                      <a16:colId xmlns:a16="http://schemas.microsoft.com/office/drawing/2014/main" val="3953733606"/>
                    </a:ext>
                  </a:extLst>
                </a:gridCol>
              </a:tblGrid>
              <a:tr h="827157">
                <a:tc>
                  <a:txBody>
                    <a:bodyPr/>
                    <a:lstStyle/>
                    <a:p>
                      <a:pPr marL="0" lvl="0" algn="l" defTabSz="932742" rtl="0" eaLnBrk="1" latinLnBrk="0" hangingPunct="1">
                        <a:spcAft>
                          <a:spcPts val="1200"/>
                        </a:spcAft>
                      </a:pPr>
                      <a:r>
                        <a:rPr lang="en-US" sz="1400" b="1" kern="1200" spc="30" dirty="0">
                          <a:gradFill>
                            <a:gsLst>
                              <a:gs pos="806">
                                <a:schemeClr val="bg1"/>
                              </a:gs>
                              <a:gs pos="100000">
                                <a:schemeClr val="bg1"/>
                              </a:gs>
                            </a:gsLst>
                            <a:lin ang="5400000" scaled="0"/>
                          </a:gradFill>
                          <a:latin typeface="+mn-lt"/>
                          <a:ea typeface="+mn-ea"/>
                          <a:cs typeface="+mn-cs"/>
                        </a:rPr>
                        <a:t>EXISTING COMMITMENTS</a:t>
                      </a:r>
                    </a:p>
                  </a:txBody>
                  <a:tcPr marL="182854" marR="182854" marT="146283" marB="146283">
                    <a:lnR w="28575"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rgbClr val="002060">
                        <a:alpha val="85000"/>
                      </a:srgbClr>
                    </a:solidFill>
                  </a:tcPr>
                </a:tc>
                <a:tc>
                  <a:txBody>
                    <a:bodyPr/>
                    <a:lstStyle/>
                    <a:p>
                      <a:pPr marL="0" lvl="0" algn="l" defTabSz="932742" rtl="0" eaLnBrk="1" latinLnBrk="0" hangingPunct="1">
                        <a:spcAft>
                          <a:spcPts val="1200"/>
                        </a:spcAft>
                      </a:pPr>
                      <a:r>
                        <a:rPr lang="en-US" sz="1400" b="1" kern="1200" spc="30" dirty="0">
                          <a:gradFill>
                            <a:gsLst>
                              <a:gs pos="806">
                                <a:schemeClr val="bg1"/>
                              </a:gs>
                              <a:gs pos="100000">
                                <a:schemeClr val="bg1"/>
                              </a:gs>
                            </a:gsLst>
                            <a:lin ang="5400000" scaled="0"/>
                          </a:gradFill>
                          <a:latin typeface="+mn-lt"/>
                          <a:ea typeface="+mn-ea"/>
                          <a:cs typeface="+mn-cs"/>
                        </a:rPr>
                        <a:t>“MOST WANTED” SOLUTIONS</a:t>
                      </a:r>
                    </a:p>
                  </a:txBody>
                  <a:tcPr marL="182854" marR="91427" marT="146283" marB="146283">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rgbClr val="002060">
                        <a:alpha val="85000"/>
                      </a:srgbClr>
                    </a:solidFill>
                  </a:tcPr>
                </a:tc>
                <a:tc>
                  <a:txBody>
                    <a:bodyPr/>
                    <a:lstStyle/>
                    <a:p>
                      <a:pPr marL="0" lvl="0" algn="l" defTabSz="932742" rtl="0" eaLnBrk="1" latinLnBrk="0" hangingPunct="1">
                        <a:spcAft>
                          <a:spcPts val="1200"/>
                        </a:spcAft>
                      </a:pPr>
                      <a:r>
                        <a:rPr lang="en-US" sz="1400" b="1" kern="1200" spc="30" dirty="0">
                          <a:gradFill>
                            <a:gsLst>
                              <a:gs pos="806">
                                <a:schemeClr val="bg1"/>
                              </a:gs>
                              <a:gs pos="100000">
                                <a:schemeClr val="bg1"/>
                              </a:gs>
                            </a:gsLst>
                            <a:lin ang="5400000" scaled="0"/>
                          </a:gradFill>
                          <a:latin typeface="+mn-lt"/>
                          <a:ea typeface="+mn-ea"/>
                          <a:cs typeface="+mn-cs"/>
                        </a:rPr>
                        <a:t>MARKET-FOCUSED INNOVATION</a:t>
                      </a:r>
                    </a:p>
                  </a:txBody>
                  <a:tcPr marL="182854" marR="182854" marT="146283" marB="146283">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rgbClr val="002060">
                        <a:alpha val="85000"/>
                      </a:srgbClr>
                    </a:solidFill>
                  </a:tcPr>
                </a:tc>
                <a:tc>
                  <a:txBody>
                    <a:bodyPr/>
                    <a:lstStyle/>
                    <a:p>
                      <a:pPr marL="0" lvl="0" algn="l" defTabSz="932742" rtl="0" eaLnBrk="1" latinLnBrk="0" hangingPunct="1">
                        <a:spcAft>
                          <a:spcPts val="1200"/>
                        </a:spcAft>
                      </a:pPr>
                      <a:r>
                        <a:rPr lang="en-US" sz="1400" b="1" kern="1200" spc="30" dirty="0">
                          <a:gradFill>
                            <a:gsLst>
                              <a:gs pos="806">
                                <a:schemeClr val="bg1"/>
                              </a:gs>
                              <a:gs pos="100000">
                                <a:schemeClr val="bg1"/>
                              </a:gs>
                            </a:gsLst>
                            <a:lin ang="5400000" scaled="0"/>
                          </a:gradFill>
                          <a:latin typeface="+mn-lt"/>
                          <a:ea typeface="+mn-ea"/>
                          <a:cs typeface="+mn-cs"/>
                        </a:rPr>
                        <a:t>INTELLIGENT</a:t>
                      </a:r>
                      <a:r>
                        <a:rPr lang="en-US" sz="1400" b="1" kern="1200" spc="30" baseline="0" dirty="0">
                          <a:gradFill>
                            <a:gsLst>
                              <a:gs pos="806">
                                <a:schemeClr val="bg1"/>
                              </a:gs>
                              <a:gs pos="100000">
                                <a:schemeClr val="bg1"/>
                              </a:gs>
                            </a:gsLst>
                            <a:lin ang="5400000" scaled="0"/>
                          </a:gradFill>
                          <a:latin typeface="+mn-lt"/>
                          <a:ea typeface="+mn-ea"/>
                          <a:cs typeface="+mn-cs"/>
                        </a:rPr>
                        <a:t> BUSINESS CLOUD</a:t>
                      </a:r>
                      <a:endParaRPr lang="en-US" sz="1400" b="1" kern="1200" spc="30" dirty="0">
                        <a:gradFill>
                          <a:gsLst>
                            <a:gs pos="806">
                              <a:schemeClr val="bg1"/>
                            </a:gs>
                            <a:gs pos="100000">
                              <a:schemeClr val="bg1"/>
                            </a:gs>
                          </a:gsLst>
                          <a:lin ang="5400000" scaled="0"/>
                        </a:gradFill>
                        <a:latin typeface="+mn-lt"/>
                        <a:ea typeface="+mn-ea"/>
                        <a:cs typeface="+mn-cs"/>
                      </a:endParaRPr>
                    </a:p>
                  </a:txBody>
                  <a:tcPr marL="182854" marR="182854" marT="146283" marB="146283">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rgbClr val="002060">
                        <a:alpha val="85000"/>
                      </a:srgbClr>
                    </a:solidFill>
                  </a:tcPr>
                </a:tc>
                <a:tc>
                  <a:txBody>
                    <a:bodyPr/>
                    <a:lstStyle/>
                    <a:p>
                      <a:pPr marL="0" lvl="0" algn="l" defTabSz="932742" rtl="0" eaLnBrk="1" latinLnBrk="0" hangingPunct="1">
                        <a:spcAft>
                          <a:spcPts val="1200"/>
                        </a:spcAft>
                      </a:pPr>
                      <a:r>
                        <a:rPr lang="en-US" sz="1400" b="1" kern="1200" spc="30" dirty="0">
                          <a:gradFill>
                            <a:gsLst>
                              <a:gs pos="806">
                                <a:schemeClr val="bg1"/>
                              </a:gs>
                              <a:gs pos="100000">
                                <a:schemeClr val="bg1"/>
                              </a:gs>
                            </a:gsLst>
                            <a:lin ang="5400000" scaled="0"/>
                          </a:gradFill>
                          <a:latin typeface="+mn-lt"/>
                          <a:ea typeface="+mn-ea"/>
                          <a:cs typeface="+mn-cs"/>
                        </a:rPr>
                        <a:t>REFINING THE SAAS OFFERING</a:t>
                      </a:r>
                    </a:p>
                  </a:txBody>
                  <a:tcPr marL="182854" marR="182854" marT="146283" marB="146283">
                    <a:lnL w="28575" cap="flat" cmpd="sng" algn="ctr">
                      <a:solidFill>
                        <a:schemeClr val="bg1"/>
                      </a:solidFill>
                      <a:prstDash val="solid"/>
                      <a:round/>
                      <a:headEnd type="none" w="med" len="med"/>
                      <a:tailEnd type="none" w="med" len="med"/>
                    </a:lnL>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rgbClr val="002060">
                        <a:alpha val="85000"/>
                      </a:srgbClr>
                    </a:solidFill>
                  </a:tcPr>
                </a:tc>
                <a:extLst>
                  <a:ext uri="{0D108BD9-81ED-4DB2-BD59-A6C34878D82A}">
                    <a16:rowId xmlns:a16="http://schemas.microsoft.com/office/drawing/2014/main" val="3924810184"/>
                  </a:ext>
                </a:extLst>
              </a:tr>
              <a:tr h="897991">
                <a:tc>
                  <a:txBody>
                    <a:bodyPr/>
                    <a:lstStyle/>
                    <a:p>
                      <a:pPr algn="l">
                        <a:tabLst>
                          <a:tab pos="976313" algn="l"/>
                        </a:tabLst>
                      </a:pPr>
                      <a:r>
                        <a:rPr lang="en-US" sz="1200" dirty="0">
                          <a:solidFill>
                            <a:schemeClr val="tx1"/>
                          </a:solidFill>
                        </a:rPr>
                        <a:t>Complete our commitment </a:t>
                      </a:r>
                      <a:br>
                        <a:rPr lang="en-US" sz="1200" dirty="0">
                          <a:solidFill>
                            <a:schemeClr val="tx1"/>
                          </a:solidFill>
                        </a:rPr>
                      </a:br>
                      <a:r>
                        <a:rPr lang="en-US" sz="1200" dirty="0">
                          <a:solidFill>
                            <a:schemeClr val="tx1"/>
                          </a:solidFill>
                        </a:rPr>
                        <a:t>to migrating AX2012 R3 functionality to AX7, including localizations.</a:t>
                      </a:r>
                    </a:p>
                  </a:txBody>
                  <a:tcPr marL="182854" marR="182854" marT="146283" marB="146283">
                    <a:lnR w="28575"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bg1">
                        <a:alpha val="85000"/>
                      </a:schemeClr>
                    </a:solidFill>
                  </a:tcPr>
                </a:tc>
                <a:tc>
                  <a:txBody>
                    <a:bodyPr/>
                    <a:lstStyle/>
                    <a:p>
                      <a:r>
                        <a:rPr lang="en-US" sz="1200" dirty="0">
                          <a:solidFill>
                            <a:schemeClr val="tx1"/>
                          </a:solidFill>
                        </a:rPr>
                        <a:t>Eliminate gaps based on customer and partner demand.</a:t>
                      </a:r>
                    </a:p>
                  </a:txBody>
                  <a:tcPr marL="182854" marR="182854" marT="146283" marB="146283">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bg1">
                        <a:alpha val="85000"/>
                      </a:schemeClr>
                    </a:solidFill>
                  </a:tcPr>
                </a:tc>
                <a:tc>
                  <a:txBody>
                    <a:bodyPr/>
                    <a:lstStyle/>
                    <a:p>
                      <a:r>
                        <a:rPr lang="en-US" sz="1200" kern="1200" dirty="0">
                          <a:solidFill>
                            <a:schemeClr val="tx1"/>
                          </a:solidFill>
                          <a:latin typeface="+mn-lt"/>
                          <a:ea typeface="+mn-ea"/>
                          <a:cs typeface="+mn-cs"/>
                        </a:rPr>
                        <a:t>Functional enhancement based on market demands.</a:t>
                      </a:r>
                    </a:p>
                  </a:txBody>
                  <a:tcPr marL="182854" marR="182854" marT="146283" marB="146283">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bg1">
                        <a:alpha val="85000"/>
                      </a:schemeClr>
                    </a:solidFill>
                  </a:tcPr>
                </a:tc>
                <a:tc>
                  <a:txBody>
                    <a:bodyPr/>
                    <a:lstStyle/>
                    <a:p>
                      <a:r>
                        <a:rPr lang="en-US" sz="1200" dirty="0">
                          <a:solidFill>
                            <a:schemeClr val="tx1"/>
                          </a:solidFill>
                        </a:rPr>
                        <a:t>Incorporating process</a:t>
                      </a:r>
                      <a:r>
                        <a:rPr lang="en-US" sz="1200" baseline="0" dirty="0">
                          <a:solidFill>
                            <a:schemeClr val="tx1"/>
                          </a:solidFill>
                        </a:rPr>
                        <a:t> </a:t>
                      </a:r>
                      <a:r>
                        <a:rPr lang="en-US" sz="1200" dirty="0">
                          <a:solidFill>
                            <a:schemeClr val="tx1"/>
                          </a:solidFill>
                        </a:rPr>
                        <a:t>analytics for optimization</a:t>
                      </a:r>
                      <a:br>
                        <a:rPr lang="en-US" sz="1200" dirty="0">
                          <a:solidFill>
                            <a:schemeClr val="tx1"/>
                          </a:solidFill>
                        </a:rPr>
                      </a:br>
                      <a:r>
                        <a:rPr lang="en-US" sz="1200" dirty="0">
                          <a:solidFill>
                            <a:schemeClr val="tx1"/>
                          </a:solidFill>
                        </a:rPr>
                        <a:t>and learning.</a:t>
                      </a:r>
                    </a:p>
                  </a:txBody>
                  <a:tcPr marL="182854" marR="182854" marT="146283" marB="146283">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bg1">
                        <a:alpha val="85000"/>
                      </a:schemeClr>
                    </a:solidFill>
                  </a:tcPr>
                </a:tc>
                <a:tc>
                  <a:txBody>
                    <a:bodyPr/>
                    <a:lstStyle/>
                    <a:p>
                      <a:r>
                        <a:rPr lang="en-US" sz="1200" kern="1200" dirty="0">
                          <a:solidFill>
                            <a:schemeClr val="tx1"/>
                          </a:solidFill>
                          <a:latin typeface="+mn-lt"/>
                          <a:ea typeface="+mn-ea"/>
                          <a:cs typeface="+mn-cs"/>
                        </a:rPr>
                        <a:t>Continue to improve SaaS delivery with continuous updates and self service capabilities.</a:t>
                      </a:r>
                    </a:p>
                  </a:txBody>
                  <a:tcPr marL="182854" marR="182854" marT="146283" marB="146283">
                    <a:lnL w="28575" cap="flat" cmpd="sng" algn="ctr">
                      <a:solidFill>
                        <a:schemeClr val="bg1"/>
                      </a:solidFill>
                      <a:prstDash val="solid"/>
                      <a:round/>
                      <a:headEnd type="none" w="med" len="med"/>
                      <a:tailEnd type="none" w="med" len="med"/>
                    </a:lnL>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bg1">
                        <a:alpha val="85000"/>
                      </a:schemeClr>
                    </a:solidFill>
                  </a:tcPr>
                </a:tc>
                <a:extLst>
                  <a:ext uri="{0D108BD9-81ED-4DB2-BD59-A6C34878D82A}">
                    <a16:rowId xmlns:a16="http://schemas.microsoft.com/office/drawing/2014/main" val="1158674753"/>
                  </a:ext>
                </a:extLst>
              </a:tr>
              <a:tr h="1353120">
                <a:tc>
                  <a:txBody>
                    <a:bodyPr/>
                    <a:lstStyle/>
                    <a:p>
                      <a:endParaRPr lang="en-US" sz="1200" dirty="0">
                        <a:gradFill>
                          <a:gsLst>
                            <a:gs pos="100000">
                              <a:srgbClr val="505050"/>
                            </a:gs>
                            <a:gs pos="0">
                              <a:srgbClr val="505050"/>
                            </a:gs>
                          </a:gsLst>
                          <a:lin ang="5400000" scaled="0"/>
                        </a:gradFill>
                      </a:endParaRPr>
                    </a:p>
                  </a:txBody>
                  <a:tcPr marL="182854" marR="182854" marT="146283" marB="146283">
                    <a:lnR w="28575"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bg1">
                        <a:alpha val="85000"/>
                      </a:schemeClr>
                    </a:solidFill>
                  </a:tcPr>
                </a:tc>
                <a:tc>
                  <a:txBody>
                    <a:bodyPr/>
                    <a:lstStyle/>
                    <a:p>
                      <a:endParaRPr lang="en-US" sz="1200" dirty="0">
                        <a:gradFill>
                          <a:gsLst>
                            <a:gs pos="100000">
                              <a:srgbClr val="505050"/>
                            </a:gs>
                            <a:gs pos="0">
                              <a:srgbClr val="505050"/>
                            </a:gs>
                          </a:gsLst>
                          <a:lin ang="5400000" scaled="0"/>
                        </a:gradFill>
                      </a:endParaRPr>
                    </a:p>
                  </a:txBody>
                  <a:tcPr marL="182854" marR="182854" marT="146283" marB="146283">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bg1">
                        <a:alpha val="85000"/>
                      </a:schemeClr>
                    </a:solidFill>
                  </a:tcPr>
                </a:tc>
                <a:tc>
                  <a:txBody>
                    <a:bodyPr/>
                    <a:lstStyle/>
                    <a:p>
                      <a:endParaRPr lang="en-US" sz="1200" dirty="0">
                        <a:gradFill>
                          <a:gsLst>
                            <a:gs pos="100000">
                              <a:srgbClr val="505050"/>
                            </a:gs>
                            <a:gs pos="0">
                              <a:srgbClr val="505050"/>
                            </a:gs>
                          </a:gsLst>
                          <a:lin ang="5400000" scaled="0"/>
                        </a:gradFill>
                      </a:endParaRPr>
                    </a:p>
                  </a:txBody>
                  <a:tcPr marL="182854" marR="182854" marT="146283" marB="146283">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bg1">
                        <a:alpha val="85000"/>
                      </a:schemeClr>
                    </a:solidFill>
                  </a:tcPr>
                </a:tc>
                <a:tc>
                  <a:txBody>
                    <a:bodyPr/>
                    <a:lstStyle/>
                    <a:p>
                      <a:endParaRPr lang="en-US" sz="1200" dirty="0">
                        <a:gradFill>
                          <a:gsLst>
                            <a:gs pos="100000">
                              <a:srgbClr val="505050"/>
                            </a:gs>
                            <a:gs pos="0">
                              <a:srgbClr val="505050"/>
                            </a:gs>
                          </a:gsLst>
                          <a:lin ang="5400000" scaled="0"/>
                        </a:gradFill>
                      </a:endParaRPr>
                    </a:p>
                  </a:txBody>
                  <a:tcPr marL="182854" marR="182854" marT="146283" marB="146283">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bg1">
                        <a:alpha val="85000"/>
                      </a:schemeClr>
                    </a:solidFill>
                  </a:tcPr>
                </a:tc>
                <a:tc>
                  <a:txBody>
                    <a:bodyPr/>
                    <a:lstStyle/>
                    <a:p>
                      <a:endParaRPr lang="en-US" sz="1200" dirty="0">
                        <a:gradFill>
                          <a:gsLst>
                            <a:gs pos="100000">
                              <a:srgbClr val="505050"/>
                            </a:gs>
                            <a:gs pos="0">
                              <a:srgbClr val="505050"/>
                            </a:gs>
                          </a:gsLst>
                          <a:lin ang="5400000" scaled="0"/>
                        </a:gradFill>
                      </a:endParaRPr>
                    </a:p>
                  </a:txBody>
                  <a:tcPr marL="182854" marR="182854" marT="146283" marB="146283">
                    <a:lnL w="28575" cap="flat" cmpd="sng" algn="ctr">
                      <a:solidFill>
                        <a:schemeClr val="bg1"/>
                      </a:solidFill>
                      <a:prstDash val="solid"/>
                      <a:round/>
                      <a:headEnd type="none" w="med" len="med"/>
                      <a:tailEnd type="none" w="med" len="med"/>
                    </a:lnL>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bg1">
                        <a:alpha val="85000"/>
                      </a:schemeClr>
                    </a:solidFill>
                  </a:tcPr>
                </a:tc>
                <a:extLst>
                  <a:ext uri="{0D108BD9-81ED-4DB2-BD59-A6C34878D82A}">
                    <a16:rowId xmlns:a16="http://schemas.microsoft.com/office/drawing/2014/main" val="1388354646"/>
                  </a:ext>
                </a:extLst>
              </a:tr>
              <a:tr h="1770098">
                <a:tc>
                  <a:txBody>
                    <a:bodyPr/>
                    <a:lstStyle/>
                    <a:p>
                      <a:pPr marL="285750" indent="-285750" algn="l">
                        <a:buFont typeface="Arial" panose="020B0604020202020204" pitchFamily="34" charset="0"/>
                        <a:buChar char="•"/>
                      </a:pPr>
                      <a:endParaRPr lang="en-US" sz="1200" b="0" dirty="0">
                        <a:solidFill>
                          <a:schemeClr val="tx1"/>
                        </a:solidFill>
                        <a:latin typeface="+mj-lt"/>
                      </a:endParaRPr>
                    </a:p>
                    <a:p>
                      <a:pPr marL="285750" indent="-285750" algn="l">
                        <a:buFont typeface="Arial" panose="020B0604020202020204" pitchFamily="34" charset="0"/>
                        <a:buChar char="•"/>
                      </a:pPr>
                      <a:endParaRPr lang="en-US" sz="1200" b="0" dirty="0">
                        <a:solidFill>
                          <a:schemeClr val="tx1"/>
                        </a:solidFill>
                        <a:latin typeface="+mj-lt"/>
                      </a:endParaRPr>
                    </a:p>
                    <a:p>
                      <a:pPr marL="285750" indent="-285750" algn="l">
                        <a:buFont typeface="Arial" panose="020B0604020202020204" pitchFamily="34" charset="0"/>
                        <a:buChar char="•"/>
                      </a:pPr>
                      <a:r>
                        <a:rPr lang="en-US" sz="1200" b="0" dirty="0">
                          <a:solidFill>
                            <a:schemeClr val="tx1"/>
                          </a:solidFill>
                          <a:latin typeface="+mn-lt"/>
                        </a:rPr>
                        <a:t>Migrate</a:t>
                      </a:r>
                      <a:r>
                        <a:rPr lang="en-US" sz="1200" b="0" baseline="0" dirty="0">
                          <a:solidFill>
                            <a:schemeClr val="tx1"/>
                          </a:solidFill>
                          <a:latin typeface="+mn-lt"/>
                        </a:rPr>
                        <a:t> from AX 2009 &amp; Upgrade from AX 2012</a:t>
                      </a:r>
                    </a:p>
                    <a:p>
                      <a:pPr marL="285750" indent="-285750" algn="l">
                        <a:buFont typeface="Arial" panose="020B0604020202020204" pitchFamily="34" charset="0"/>
                        <a:buChar char="•"/>
                      </a:pPr>
                      <a:r>
                        <a:rPr lang="en-US" sz="1200" b="0" baseline="0" dirty="0">
                          <a:solidFill>
                            <a:schemeClr val="tx1"/>
                          </a:solidFill>
                          <a:latin typeface="+mn-lt"/>
                        </a:rPr>
                        <a:t>Client Productivity</a:t>
                      </a:r>
                    </a:p>
                  </a:txBody>
                  <a:tcPr marL="91414" marR="91414" marT="45706" marB="45706">
                    <a:lnR w="28575"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alpha val="85000"/>
                      </a:schemeClr>
                    </a:solidFill>
                  </a:tcPr>
                </a:tc>
                <a:tc>
                  <a:txBody>
                    <a:bodyPr/>
                    <a:lstStyle/>
                    <a:p>
                      <a:pPr marL="285750" indent="-285750">
                        <a:buFont typeface="Arial" panose="020B0604020202020204" pitchFamily="34" charset="0"/>
                        <a:buChar char="•"/>
                      </a:pPr>
                      <a:endParaRPr lang="en-US" sz="1200" b="0" dirty="0">
                        <a:solidFill>
                          <a:schemeClr val="tx1"/>
                        </a:solidFill>
                        <a:latin typeface="+mj-lt"/>
                      </a:endParaRPr>
                    </a:p>
                    <a:p>
                      <a:pPr marL="285750" indent="-285750">
                        <a:buFont typeface="Arial" panose="020B0604020202020204" pitchFamily="34" charset="0"/>
                        <a:buChar char="•"/>
                      </a:pPr>
                      <a:endParaRPr lang="en-US" sz="1200" b="0" dirty="0">
                        <a:solidFill>
                          <a:schemeClr val="tx1"/>
                        </a:solidFill>
                        <a:latin typeface="+mj-lt"/>
                      </a:endParaRPr>
                    </a:p>
                    <a:p>
                      <a:pPr marL="285750" indent="-285750">
                        <a:buFont typeface="Arial" panose="020B0604020202020204" pitchFamily="34" charset="0"/>
                        <a:buChar char="•"/>
                      </a:pPr>
                      <a:r>
                        <a:rPr lang="en-US" sz="1200" b="0" dirty="0">
                          <a:solidFill>
                            <a:schemeClr val="tx1"/>
                          </a:solidFill>
                          <a:latin typeface="+mn-lt"/>
                        </a:rPr>
                        <a:t>LCS Solutions++ in </a:t>
                      </a:r>
                      <a:r>
                        <a:rPr lang="en-US" sz="1200" b="0" dirty="0" err="1">
                          <a:solidFill>
                            <a:schemeClr val="tx1"/>
                          </a:solidFill>
                          <a:latin typeface="+mn-lt"/>
                        </a:rPr>
                        <a:t>AppSource</a:t>
                      </a:r>
                      <a:endParaRPr lang="en-US" sz="1200" b="0" dirty="0">
                        <a:solidFill>
                          <a:schemeClr val="tx1"/>
                        </a:solidFill>
                        <a:latin typeface="+mn-lt"/>
                      </a:endParaRPr>
                    </a:p>
                    <a:p>
                      <a:pPr marL="285750" indent="-285750">
                        <a:buFont typeface="Arial" panose="020B0604020202020204" pitchFamily="34" charset="0"/>
                        <a:buChar char="•"/>
                      </a:pPr>
                      <a:r>
                        <a:rPr lang="en-US" sz="1200" b="0" dirty="0">
                          <a:solidFill>
                            <a:schemeClr val="tx1"/>
                          </a:solidFill>
                          <a:latin typeface="+mn-lt"/>
                        </a:rPr>
                        <a:t>Improved</a:t>
                      </a:r>
                      <a:r>
                        <a:rPr lang="en-US" sz="1200" b="0" baseline="0" dirty="0">
                          <a:solidFill>
                            <a:schemeClr val="tx1"/>
                          </a:solidFill>
                          <a:latin typeface="+mn-lt"/>
                        </a:rPr>
                        <a:t> BPM in LCS</a:t>
                      </a:r>
                    </a:p>
                  </a:txBody>
                  <a:tcPr marL="91414" marR="91414" marT="45706" marB="4570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alpha val="85000"/>
                      </a:schemeClr>
                    </a:solidFill>
                  </a:tcPr>
                </a:tc>
                <a:tc>
                  <a:txBody>
                    <a:bodyPr/>
                    <a:lstStyle/>
                    <a:p>
                      <a:pPr marL="285750" indent="-285750">
                        <a:buFont typeface="Arial" panose="020B0604020202020204" pitchFamily="34" charset="0"/>
                        <a:buChar char="•"/>
                      </a:pPr>
                      <a:endParaRPr lang="en-US" sz="1200" b="0" baseline="0" dirty="0">
                        <a:solidFill>
                          <a:schemeClr val="tx1"/>
                        </a:solidFill>
                        <a:latin typeface="+mj-lt"/>
                      </a:endParaRPr>
                    </a:p>
                    <a:p>
                      <a:pPr marL="285750" indent="-285750">
                        <a:buFont typeface="Arial" panose="020B0604020202020204" pitchFamily="34" charset="0"/>
                        <a:buChar char="•"/>
                      </a:pPr>
                      <a:endParaRPr lang="en-US" sz="1200" b="0" baseline="0" dirty="0">
                        <a:solidFill>
                          <a:schemeClr val="tx1"/>
                        </a:solidFill>
                        <a:latin typeface="+mj-lt"/>
                      </a:endParaRPr>
                    </a:p>
                    <a:p>
                      <a:pPr marL="285750" indent="-285750">
                        <a:buFont typeface="Arial" panose="020B0604020202020204" pitchFamily="34" charset="0"/>
                        <a:buChar char="•"/>
                      </a:pPr>
                      <a:r>
                        <a:rPr lang="en-US" sz="1200" b="0" baseline="0" dirty="0">
                          <a:solidFill>
                            <a:schemeClr val="tx1"/>
                          </a:solidFill>
                          <a:latin typeface="+mn-lt"/>
                        </a:rPr>
                        <a:t>Enhanced Integration capabilities – data quality, data packaging, bring your own database</a:t>
                      </a:r>
                    </a:p>
                    <a:p>
                      <a:pPr marL="285750" indent="-285750">
                        <a:buFont typeface="Arial" panose="020B0604020202020204" pitchFamily="34" charset="0"/>
                        <a:buChar char="•"/>
                      </a:pPr>
                      <a:r>
                        <a:rPr lang="en-US" sz="1200" b="0" baseline="0" dirty="0">
                          <a:solidFill>
                            <a:schemeClr val="tx1"/>
                          </a:solidFill>
                          <a:latin typeface="+mn-lt"/>
                        </a:rPr>
                        <a:t>Mobile capabilities</a:t>
                      </a:r>
                    </a:p>
                  </a:txBody>
                  <a:tcPr marL="91414" marR="91414" marT="45706" marB="4570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alpha val="85000"/>
                      </a:schemeClr>
                    </a:solidFill>
                  </a:tcPr>
                </a:tc>
                <a:tc>
                  <a:txBody>
                    <a:bodyPr/>
                    <a:lstStyle/>
                    <a:p>
                      <a:pPr marL="285750" indent="-285750">
                        <a:buFont typeface="Arial" panose="020B0604020202020204" pitchFamily="34" charset="0"/>
                        <a:buChar char="•"/>
                      </a:pPr>
                      <a:endParaRPr lang="en-US" sz="1200" b="0" baseline="0" dirty="0">
                        <a:solidFill>
                          <a:schemeClr val="tx1"/>
                        </a:solidFill>
                        <a:latin typeface="+mj-lt"/>
                      </a:endParaRPr>
                    </a:p>
                    <a:p>
                      <a:pPr marL="285750" indent="-285750">
                        <a:buFont typeface="Arial" panose="020B0604020202020204" pitchFamily="34" charset="0"/>
                        <a:buChar char="•"/>
                      </a:pPr>
                      <a:endParaRPr lang="en-US" sz="1200" b="0" baseline="0" dirty="0">
                        <a:solidFill>
                          <a:schemeClr val="tx1"/>
                        </a:solidFill>
                        <a:latin typeface="+mj-lt"/>
                      </a:endParaRPr>
                    </a:p>
                    <a:p>
                      <a:pPr marL="285750" indent="-285750">
                        <a:buFont typeface="Arial" panose="020B0604020202020204" pitchFamily="34" charset="0"/>
                        <a:buChar char="•"/>
                      </a:pPr>
                      <a:r>
                        <a:rPr lang="en-US" sz="1200" b="0" baseline="0" dirty="0">
                          <a:solidFill>
                            <a:schemeClr val="tx1"/>
                          </a:solidFill>
                          <a:latin typeface="+mn-lt"/>
                        </a:rPr>
                        <a:t>Real Time Entity Store</a:t>
                      </a:r>
                    </a:p>
                    <a:p>
                      <a:pPr marL="285750" indent="-285750">
                        <a:buFont typeface="Arial" panose="020B0604020202020204" pitchFamily="34" charset="0"/>
                        <a:buChar char="•"/>
                      </a:pPr>
                      <a:r>
                        <a:rPr lang="en-US" sz="1200" b="0" baseline="0" dirty="0">
                          <a:solidFill>
                            <a:schemeClr val="tx1"/>
                          </a:solidFill>
                          <a:latin typeface="+mn-lt"/>
                        </a:rPr>
                        <a:t>Enhanced BI Capabilities</a:t>
                      </a:r>
                    </a:p>
                    <a:p>
                      <a:pPr marL="285750" indent="-285750">
                        <a:buFont typeface="Arial" panose="020B0604020202020204" pitchFamily="34" charset="0"/>
                        <a:buChar char="•"/>
                      </a:pPr>
                      <a:r>
                        <a:rPr lang="en-US" sz="1200" b="0" baseline="0" dirty="0">
                          <a:solidFill>
                            <a:schemeClr val="tx1"/>
                          </a:solidFill>
                          <a:latin typeface="+mn-lt"/>
                        </a:rPr>
                        <a:t>Cortana Intelligence Integration</a:t>
                      </a:r>
                    </a:p>
                  </a:txBody>
                  <a:tcPr marL="91414" marR="91414" marT="45706" marB="45706">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alpha val="85000"/>
                      </a:schemeClr>
                    </a:solidFill>
                  </a:tcPr>
                </a:tc>
                <a:tc>
                  <a:txBody>
                    <a:bodyPr/>
                    <a:lstStyle/>
                    <a:p>
                      <a:pPr marL="285750" indent="-285750">
                        <a:buFont typeface="Arial" panose="020B0604020202020204" pitchFamily="34" charset="0"/>
                        <a:buChar char="•"/>
                      </a:pPr>
                      <a:endParaRPr lang="en-US" sz="1200" b="0" dirty="0">
                        <a:solidFill>
                          <a:schemeClr val="tx1"/>
                        </a:solidFill>
                        <a:latin typeface="+mj-lt"/>
                      </a:endParaRPr>
                    </a:p>
                    <a:p>
                      <a:pPr marL="285750" indent="-285750">
                        <a:buFont typeface="Arial" panose="020B0604020202020204" pitchFamily="34" charset="0"/>
                        <a:buChar char="•"/>
                      </a:pPr>
                      <a:endParaRPr lang="en-US" sz="1200" b="0" dirty="0">
                        <a:solidFill>
                          <a:schemeClr val="tx1"/>
                        </a:solidFill>
                        <a:latin typeface="+mj-lt"/>
                      </a:endParaRPr>
                    </a:p>
                    <a:p>
                      <a:pPr marL="285750" marR="0" lvl="0" indent="-2857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baseline="0" dirty="0">
                          <a:solidFill>
                            <a:schemeClr val="tx1"/>
                          </a:solidFill>
                          <a:latin typeface="+mn-lt"/>
                        </a:rPr>
                        <a:t>Trial as a Service</a:t>
                      </a:r>
                    </a:p>
                    <a:p>
                      <a:pPr marL="285750" indent="-285750">
                        <a:buFont typeface="Arial" panose="020B0604020202020204" pitchFamily="34" charset="0"/>
                        <a:buChar char="•"/>
                      </a:pPr>
                      <a:r>
                        <a:rPr lang="en-US" sz="1200" b="0" dirty="0">
                          <a:solidFill>
                            <a:schemeClr val="tx1"/>
                          </a:solidFill>
                          <a:latin typeface="+mn-lt"/>
                        </a:rPr>
                        <a:t>Sealed platform to enable continuous delivery of the platform</a:t>
                      </a:r>
                      <a:endParaRPr lang="en-US" sz="1200" b="0" baseline="0" dirty="0">
                        <a:solidFill>
                          <a:schemeClr val="tx1"/>
                        </a:solidFill>
                        <a:latin typeface="+mn-lt"/>
                      </a:endParaRPr>
                    </a:p>
                    <a:p>
                      <a:pPr marL="285750" indent="-285750">
                        <a:buFont typeface="Arial" panose="020B0604020202020204" pitchFamily="34" charset="0"/>
                        <a:buChar char="•"/>
                      </a:pPr>
                      <a:r>
                        <a:rPr lang="en-US" sz="1200" b="0" baseline="0" dirty="0">
                          <a:solidFill>
                            <a:schemeClr val="tx1"/>
                          </a:solidFill>
                          <a:latin typeface="+mn-lt"/>
                        </a:rPr>
                        <a:t>Increased capabilities in diagnostics/telemetry</a:t>
                      </a:r>
                    </a:p>
                    <a:p>
                      <a:pPr marL="285750" indent="-285750">
                        <a:buFont typeface="Arial" panose="020B0604020202020204" pitchFamily="34" charset="0"/>
                        <a:buChar char="•"/>
                      </a:pPr>
                      <a:r>
                        <a:rPr lang="en-US" sz="1200" b="0" baseline="0" dirty="0">
                          <a:solidFill>
                            <a:schemeClr val="tx1"/>
                          </a:solidFill>
                          <a:latin typeface="+mn-lt"/>
                        </a:rPr>
                        <a:t>Continual improvements to Servicing Experience</a:t>
                      </a:r>
                      <a:endParaRPr lang="en-US" sz="1200" b="0" dirty="0">
                        <a:solidFill>
                          <a:schemeClr val="tx1"/>
                        </a:solidFill>
                        <a:latin typeface="+mn-lt"/>
                      </a:endParaRPr>
                    </a:p>
                  </a:txBody>
                  <a:tcPr marL="91414" marR="91414" marT="45706" marB="45706">
                    <a:lnL w="28575" cap="flat" cmpd="sng" algn="ctr">
                      <a:solidFill>
                        <a:schemeClr val="bg1"/>
                      </a:solidFill>
                      <a:prstDash val="solid"/>
                      <a:round/>
                      <a:headEnd type="none" w="med" len="med"/>
                      <a:tailEnd type="none" w="med" len="med"/>
                    </a:lnL>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alpha val="85000"/>
                      </a:schemeClr>
                    </a:solidFill>
                  </a:tcPr>
                </a:tc>
                <a:extLst>
                  <a:ext uri="{0D108BD9-81ED-4DB2-BD59-A6C34878D82A}">
                    <a16:rowId xmlns:a16="http://schemas.microsoft.com/office/drawing/2014/main" val="2340765322"/>
                  </a:ext>
                </a:extLst>
              </a:tr>
            </a:tbl>
          </a:graphicData>
        </a:graphic>
      </p:graphicFrame>
      <p:sp>
        <p:nvSpPr>
          <p:cNvPr id="4" name="Freeform 3"/>
          <p:cNvSpPr/>
          <p:nvPr/>
        </p:nvSpPr>
        <p:spPr bwMode="auto">
          <a:xfrm>
            <a:off x="2647453" y="2001760"/>
            <a:ext cx="0" cy="4523232"/>
          </a:xfrm>
          <a:custGeom>
            <a:avLst/>
            <a:gdLst>
              <a:gd name="connsiteX0" fmla="*/ 0 w 0"/>
              <a:gd name="connsiteY0" fmla="*/ 0 h 4523874"/>
              <a:gd name="connsiteX1" fmla="*/ 0 w 0"/>
              <a:gd name="connsiteY1" fmla="*/ 4523874 h 4523874"/>
            </a:gdLst>
            <a:ahLst/>
            <a:cxnLst>
              <a:cxn ang="0">
                <a:pos x="connsiteX0" y="connsiteY0"/>
              </a:cxn>
              <a:cxn ang="0">
                <a:pos x="connsiteX1" y="connsiteY1"/>
              </a:cxn>
            </a:cxnLst>
            <a:rect l="l" t="t" r="r" b="b"/>
            <a:pathLst>
              <a:path h="4523874">
                <a:moveTo>
                  <a:pt x="0" y="0"/>
                </a:moveTo>
                <a:lnTo>
                  <a:pt x="0" y="4523874"/>
                </a:lnTo>
              </a:path>
            </a:pathLst>
          </a:custGeom>
          <a:no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reeform 4"/>
          <p:cNvSpPr/>
          <p:nvPr/>
        </p:nvSpPr>
        <p:spPr bwMode="auto">
          <a:xfrm>
            <a:off x="5025373" y="2001760"/>
            <a:ext cx="0" cy="4523232"/>
          </a:xfrm>
          <a:custGeom>
            <a:avLst/>
            <a:gdLst>
              <a:gd name="connsiteX0" fmla="*/ 0 w 0"/>
              <a:gd name="connsiteY0" fmla="*/ 0 h 4523874"/>
              <a:gd name="connsiteX1" fmla="*/ 0 w 0"/>
              <a:gd name="connsiteY1" fmla="*/ 4523874 h 4523874"/>
            </a:gdLst>
            <a:ahLst/>
            <a:cxnLst>
              <a:cxn ang="0">
                <a:pos x="connsiteX0" y="connsiteY0"/>
              </a:cxn>
              <a:cxn ang="0">
                <a:pos x="connsiteX1" y="connsiteY1"/>
              </a:cxn>
            </a:cxnLst>
            <a:rect l="l" t="t" r="r" b="b"/>
            <a:pathLst>
              <a:path h="4523874">
                <a:moveTo>
                  <a:pt x="0" y="0"/>
                </a:moveTo>
                <a:lnTo>
                  <a:pt x="0" y="4523874"/>
                </a:lnTo>
              </a:path>
            </a:pathLst>
          </a:custGeom>
          <a:no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 name="Freeform 5"/>
          <p:cNvSpPr/>
          <p:nvPr/>
        </p:nvSpPr>
        <p:spPr bwMode="auto">
          <a:xfrm>
            <a:off x="7403291" y="2001760"/>
            <a:ext cx="0" cy="4523232"/>
          </a:xfrm>
          <a:custGeom>
            <a:avLst/>
            <a:gdLst>
              <a:gd name="connsiteX0" fmla="*/ 0 w 0"/>
              <a:gd name="connsiteY0" fmla="*/ 0 h 4523874"/>
              <a:gd name="connsiteX1" fmla="*/ 0 w 0"/>
              <a:gd name="connsiteY1" fmla="*/ 4523874 h 4523874"/>
            </a:gdLst>
            <a:ahLst/>
            <a:cxnLst>
              <a:cxn ang="0">
                <a:pos x="connsiteX0" y="connsiteY0"/>
              </a:cxn>
              <a:cxn ang="0">
                <a:pos x="connsiteX1" y="connsiteY1"/>
              </a:cxn>
            </a:cxnLst>
            <a:rect l="l" t="t" r="r" b="b"/>
            <a:pathLst>
              <a:path h="4523874">
                <a:moveTo>
                  <a:pt x="0" y="0"/>
                </a:moveTo>
                <a:lnTo>
                  <a:pt x="0" y="4523874"/>
                </a:lnTo>
              </a:path>
            </a:pathLst>
          </a:custGeom>
          <a:no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 name="Freeform 6"/>
          <p:cNvSpPr/>
          <p:nvPr/>
        </p:nvSpPr>
        <p:spPr bwMode="auto">
          <a:xfrm>
            <a:off x="9781210" y="2001760"/>
            <a:ext cx="0" cy="4523232"/>
          </a:xfrm>
          <a:custGeom>
            <a:avLst/>
            <a:gdLst>
              <a:gd name="connsiteX0" fmla="*/ 0 w 0"/>
              <a:gd name="connsiteY0" fmla="*/ 0 h 4523874"/>
              <a:gd name="connsiteX1" fmla="*/ 0 w 0"/>
              <a:gd name="connsiteY1" fmla="*/ 4523874 h 4523874"/>
            </a:gdLst>
            <a:ahLst/>
            <a:cxnLst>
              <a:cxn ang="0">
                <a:pos x="connsiteX0" y="connsiteY0"/>
              </a:cxn>
              <a:cxn ang="0">
                <a:pos x="connsiteX1" y="connsiteY1"/>
              </a:cxn>
            </a:cxnLst>
            <a:rect l="l" t="t" r="r" b="b"/>
            <a:pathLst>
              <a:path h="4523874">
                <a:moveTo>
                  <a:pt x="0" y="0"/>
                </a:moveTo>
                <a:lnTo>
                  <a:pt x="0" y="4523874"/>
                </a:lnTo>
              </a:path>
            </a:pathLst>
          </a:custGeom>
          <a:no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8" name="Picture 7"/>
          <p:cNvPicPr>
            <a:picLocks noChangeAspect="1"/>
          </p:cNvPicPr>
          <p:nvPr/>
        </p:nvPicPr>
        <p:blipFill rotWithShape="1">
          <a:blip r:embed="rId2"/>
          <a:srcRect t="7744" b="6056"/>
          <a:stretch/>
        </p:blipFill>
        <p:spPr>
          <a:xfrm>
            <a:off x="308131" y="3507091"/>
            <a:ext cx="2295050" cy="1336754"/>
          </a:xfrm>
          <a:prstGeom prst="rect">
            <a:avLst/>
          </a:prstGeom>
          <a:solidFill>
            <a:srgbClr val="0070C0"/>
          </a:solidFill>
          <a:ln>
            <a:noFill/>
          </a:ln>
        </p:spPr>
      </p:pic>
      <p:grpSp>
        <p:nvGrpSpPr>
          <p:cNvPr id="9" name="Group 612"/>
          <p:cNvGrpSpPr/>
          <p:nvPr/>
        </p:nvGrpSpPr>
        <p:grpSpPr>
          <a:xfrm>
            <a:off x="2737626" y="3507091"/>
            <a:ext cx="2213138" cy="1285327"/>
            <a:chOff x="1653160" y="1601007"/>
            <a:chExt cx="8950152" cy="4838065"/>
          </a:xfrm>
          <a:solidFill>
            <a:schemeClr val="bg1"/>
          </a:solidFill>
        </p:grpSpPr>
        <p:pic>
          <p:nvPicPr>
            <p:cNvPr id="10" name="Picture 12" descr="http://www.technosoft.co.id/images/logo.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46344" y="5502857"/>
              <a:ext cx="1079920" cy="537426"/>
            </a:xfrm>
            <a:prstGeom prst="rect">
              <a:avLst/>
            </a:prstGeom>
            <a:grpFill/>
            <a:extLst/>
          </p:spPr>
        </p:pic>
        <p:pic>
          <p:nvPicPr>
            <p:cNvPr id="11" name="Picture 614"/>
            <p:cNvPicPr>
              <a:picLocks noChangeAspect="1"/>
            </p:cNvPicPr>
            <p:nvPr/>
          </p:nvPicPr>
          <p:blipFill rotWithShape="1">
            <a:blip r:embed="rId4" cstate="print">
              <a:extLst>
                <a:ext uri="{28A0092B-C50C-407E-A947-70E740481C1C}">
                  <a14:useLocalDpi xmlns:a14="http://schemas.microsoft.com/office/drawing/2010/main" val="0"/>
                </a:ext>
              </a:extLst>
            </a:blip>
            <a:srcRect l="19103" t="29248" r="23629" b="37328"/>
            <a:stretch/>
          </p:blipFill>
          <p:spPr>
            <a:xfrm>
              <a:off x="6633236" y="6072932"/>
              <a:ext cx="962865" cy="298731"/>
            </a:xfrm>
            <a:prstGeom prst="rect">
              <a:avLst/>
            </a:prstGeom>
            <a:grpFill/>
          </p:spPr>
        </p:pic>
        <p:pic>
          <p:nvPicPr>
            <p:cNvPr id="12" name="Picture 6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2315" y="4834822"/>
              <a:ext cx="1133749" cy="1051220"/>
            </a:xfrm>
            <a:prstGeom prst="rect">
              <a:avLst/>
            </a:prstGeom>
            <a:grpFill/>
          </p:spPr>
        </p:pic>
        <p:pic>
          <p:nvPicPr>
            <p:cNvPr id="13" name="Picture 6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11469" y="4500804"/>
              <a:ext cx="935944" cy="867814"/>
            </a:xfrm>
            <a:prstGeom prst="rect">
              <a:avLst/>
            </a:prstGeom>
            <a:grpFill/>
          </p:spPr>
        </p:pic>
        <p:pic>
          <p:nvPicPr>
            <p:cNvPr id="14" name="Picture 6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00121" y="3966024"/>
              <a:ext cx="818850" cy="759244"/>
            </a:xfrm>
            <a:prstGeom prst="rect">
              <a:avLst/>
            </a:prstGeom>
            <a:grpFill/>
          </p:spPr>
        </p:pic>
        <p:pic>
          <p:nvPicPr>
            <p:cNvPr id="15" name="Picture 6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50027" y="2772104"/>
              <a:ext cx="999838" cy="927058"/>
            </a:xfrm>
            <a:prstGeom prst="rect">
              <a:avLst/>
            </a:prstGeom>
            <a:grpFill/>
          </p:spPr>
        </p:pic>
        <p:pic>
          <p:nvPicPr>
            <p:cNvPr id="16" name="Picture 10" descr="http://www.complianceethicsinstitute.org/Portals/4/Images/Exhibitors2011/LexisNexis_logo.jp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235958" y="4512635"/>
              <a:ext cx="1367354" cy="484338"/>
            </a:xfrm>
            <a:prstGeom prst="rect">
              <a:avLst/>
            </a:prstGeom>
            <a:grpFill/>
            <a:extLst/>
          </p:spPr>
        </p:pic>
        <p:pic>
          <p:nvPicPr>
            <p:cNvPr id="17" name="Picture 6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32234" y="1676691"/>
              <a:ext cx="1296654" cy="257629"/>
            </a:xfrm>
            <a:prstGeom prst="rect">
              <a:avLst/>
            </a:prstGeom>
            <a:grpFill/>
          </p:spPr>
        </p:pic>
        <p:pic>
          <p:nvPicPr>
            <p:cNvPr id="18" name="Picture 621"/>
            <p:cNvPicPr>
              <a:picLocks noChangeAspect="1"/>
            </p:cNvPicPr>
            <p:nvPr/>
          </p:nvPicPr>
          <p:blipFill rotWithShape="1">
            <a:blip r:embed="rId12" cstate="print">
              <a:extLst>
                <a:ext uri="{28A0092B-C50C-407E-A947-70E740481C1C}">
                  <a14:useLocalDpi xmlns:a14="http://schemas.microsoft.com/office/drawing/2010/main" val="0"/>
                </a:ext>
              </a:extLst>
            </a:blip>
            <a:srcRect l="3143" t="-15148" r="1787"/>
            <a:stretch/>
          </p:blipFill>
          <p:spPr>
            <a:xfrm>
              <a:off x="7724479" y="2540304"/>
              <a:ext cx="1129765" cy="349196"/>
            </a:xfrm>
            <a:prstGeom prst="rect">
              <a:avLst/>
            </a:prstGeom>
            <a:grpFill/>
          </p:spPr>
        </p:pic>
        <p:pic>
          <p:nvPicPr>
            <p:cNvPr id="19" name="Picture 2" descr="https://www.scss.tcd.ie/internships/accenture/logo.jpg">
              <a:hlinkClick r:id="rId13"/>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808459" y="1673975"/>
              <a:ext cx="970143" cy="394174"/>
            </a:xfrm>
            <a:prstGeom prst="rect">
              <a:avLst/>
            </a:prstGeom>
            <a:grpFill/>
            <a:extLst/>
          </p:spPr>
        </p:pic>
        <p:pic>
          <p:nvPicPr>
            <p:cNvPr id="20" name="Picture 4" descr="http://hospitalitytechnology.edgl.com/buyers-guide/Images/Company_Logos/21-Nov-2011_10_20_53_logo_cenium_2c%20(2).jpg">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624156" y="2210175"/>
              <a:ext cx="1297782" cy="191990"/>
            </a:xfrm>
            <a:prstGeom prst="rect">
              <a:avLst/>
            </a:prstGeom>
            <a:grpFill/>
            <a:extLst/>
          </p:spPr>
        </p:pic>
        <p:pic>
          <p:nvPicPr>
            <p:cNvPr id="21" name="Picture 8" descr="Home">
              <a:hlinkClick r:id="rId17"/>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877435" y="3107328"/>
              <a:ext cx="1148162" cy="281051"/>
            </a:xfrm>
            <a:prstGeom prst="rect">
              <a:avLst/>
            </a:prstGeom>
            <a:grpFill/>
            <a:extLst/>
          </p:spPr>
        </p:pic>
        <p:pic>
          <p:nvPicPr>
            <p:cNvPr id="22" name="Picture 14" descr="Xapt-Logo"/>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077685" y="6085879"/>
              <a:ext cx="867999" cy="353193"/>
            </a:xfrm>
            <a:prstGeom prst="rect">
              <a:avLst/>
            </a:prstGeom>
            <a:grpFill/>
            <a:extLst/>
          </p:spPr>
        </p:pic>
        <p:pic>
          <p:nvPicPr>
            <p:cNvPr id="23" name="Picture 24"/>
            <p:cNvPicPr>
              <a:picLocks noChangeAspect="1"/>
            </p:cNvPicPr>
            <p:nvPr/>
          </p:nvPicPr>
          <p:blipFill>
            <a:blip r:embed="rId20"/>
            <a:srcRect/>
            <a:stretch>
              <a:fillRect/>
            </a:stretch>
          </p:blipFill>
          <p:spPr bwMode="auto">
            <a:xfrm>
              <a:off x="9081740" y="2128884"/>
              <a:ext cx="1128586" cy="257771"/>
            </a:xfrm>
            <a:prstGeom prst="rect">
              <a:avLst/>
            </a:prstGeom>
            <a:grpFill/>
            <a:ln w="9525">
              <a:noFill/>
              <a:miter lim="800000"/>
              <a:headEnd/>
              <a:tailEnd/>
            </a:ln>
          </p:spPr>
        </p:pic>
        <p:pic>
          <p:nvPicPr>
            <p:cNvPr id="24" name="Picture 2" descr="PROS Pricing Software">
              <a:hlinkClick r:id=""/>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673168" y="5136947"/>
              <a:ext cx="683677" cy="223734"/>
            </a:xfrm>
            <a:prstGeom prst="rect">
              <a:avLst/>
            </a:prstGeom>
            <a:grpFill/>
            <a:extLst/>
          </p:spPr>
        </p:pic>
        <p:pic>
          <p:nvPicPr>
            <p:cNvPr id="25" name="Picture 4" descr="http://www.flintfox.com/images/logo.png">
              <a:hlinkClick r:id="rId22"/>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9144784" y="2503564"/>
              <a:ext cx="913161" cy="349335"/>
            </a:xfrm>
            <a:prstGeom prst="rect">
              <a:avLst/>
            </a:prstGeom>
            <a:grpFill/>
            <a:extLst/>
          </p:spPr>
        </p:pic>
        <p:pic>
          <p:nvPicPr>
            <p:cNvPr id="26" name="Picture 4" descr="http://www.software4manufacturers.com/images/vendor%20logos/IBIS-Logo-eps.gif">
              <a:hlinkClick r:id="rId24"/>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7839310" y="3606209"/>
              <a:ext cx="1252828" cy="373743"/>
            </a:xfrm>
            <a:prstGeom prst="rect">
              <a:avLst/>
            </a:prstGeom>
            <a:grpFill/>
            <a:extLst/>
          </p:spPr>
        </p:pic>
        <p:pic>
          <p:nvPicPr>
            <p:cNvPr id="27" name="Picture 26" descr="http://t1.gstatic.com/images?q=tbn:ANd9GcQiMkC3RsGyqxfph5OTOn9JbwUxNne_Og51VfxT_zfXPCO42y6j8w"/>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9404685" y="3499070"/>
              <a:ext cx="1081998" cy="537448"/>
            </a:xfrm>
            <a:prstGeom prst="rect">
              <a:avLst/>
            </a:prstGeom>
            <a:grpFill/>
            <a:extLst/>
          </p:spPr>
        </p:pic>
        <p:pic>
          <p:nvPicPr>
            <p:cNvPr id="28" name="Picture 631"/>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710184" y="5010945"/>
              <a:ext cx="1310953" cy="413796"/>
            </a:xfrm>
            <a:prstGeom prst="rect">
              <a:avLst/>
            </a:prstGeom>
            <a:grpFill/>
          </p:spPr>
        </p:pic>
        <p:pic>
          <p:nvPicPr>
            <p:cNvPr id="29" name="Picture 632"/>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7841977" y="6141063"/>
              <a:ext cx="895447" cy="230241"/>
            </a:xfrm>
            <a:prstGeom prst="rect">
              <a:avLst/>
            </a:prstGeom>
            <a:grpFill/>
          </p:spPr>
        </p:pic>
        <p:pic>
          <p:nvPicPr>
            <p:cNvPr id="30" name="Picture 633"/>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7819192" y="4153979"/>
              <a:ext cx="1462127" cy="288085"/>
            </a:xfrm>
            <a:prstGeom prst="rect">
              <a:avLst/>
            </a:prstGeom>
            <a:grpFill/>
          </p:spPr>
        </p:pic>
        <p:pic>
          <p:nvPicPr>
            <p:cNvPr id="31" name="Picture 634"/>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9180066" y="2975402"/>
              <a:ext cx="1408447" cy="563033"/>
            </a:xfrm>
            <a:prstGeom prst="rect">
              <a:avLst/>
            </a:prstGeom>
            <a:grpFill/>
          </p:spPr>
        </p:pic>
        <p:pic>
          <p:nvPicPr>
            <p:cNvPr id="32" name="Picture 635"/>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4905690" y="1630185"/>
              <a:ext cx="1669223" cy="471998"/>
            </a:xfrm>
            <a:prstGeom prst="rect">
              <a:avLst/>
            </a:prstGeom>
            <a:grpFill/>
          </p:spPr>
        </p:pic>
        <p:pic>
          <p:nvPicPr>
            <p:cNvPr id="33" name="Picture 636"/>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3206874" y="2154771"/>
              <a:ext cx="1269848" cy="359069"/>
            </a:xfrm>
            <a:prstGeom prst="rect">
              <a:avLst/>
            </a:prstGeom>
            <a:grpFill/>
          </p:spPr>
        </p:pic>
        <p:pic>
          <p:nvPicPr>
            <p:cNvPr id="34" name="Picture 637"/>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6291257" y="2162681"/>
              <a:ext cx="1269848" cy="359069"/>
            </a:xfrm>
            <a:prstGeom prst="rect">
              <a:avLst/>
            </a:prstGeom>
            <a:grpFill/>
          </p:spPr>
        </p:pic>
        <p:pic>
          <p:nvPicPr>
            <p:cNvPr id="35" name="Picture 638"/>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1955784" y="2543990"/>
              <a:ext cx="922194" cy="451127"/>
            </a:xfrm>
            <a:prstGeom prst="rect">
              <a:avLst/>
            </a:prstGeom>
            <a:grpFill/>
          </p:spPr>
        </p:pic>
        <p:pic>
          <p:nvPicPr>
            <p:cNvPr id="36" name="Picture 639"/>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1653160" y="1619486"/>
              <a:ext cx="2443274" cy="513766"/>
            </a:xfrm>
            <a:prstGeom prst="rect">
              <a:avLst/>
            </a:prstGeom>
            <a:grpFill/>
          </p:spPr>
        </p:pic>
        <p:pic>
          <p:nvPicPr>
            <p:cNvPr id="37" name="Picture 640"/>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6451705" y="1601007"/>
              <a:ext cx="1139212" cy="428550"/>
            </a:xfrm>
            <a:prstGeom prst="rect">
              <a:avLst/>
            </a:prstGeom>
            <a:grpFill/>
          </p:spPr>
        </p:pic>
        <p:pic>
          <p:nvPicPr>
            <p:cNvPr id="38" name="Picture 641"/>
            <p:cNvPicPr>
              <a:picLocks noChangeAspect="1"/>
            </p:cNvPicPr>
            <p:nvPr/>
          </p:nvPicPr>
          <p:blipFill>
            <a:blip r:embed="rId37"/>
            <a:stretch>
              <a:fillRect/>
            </a:stretch>
          </p:blipFill>
          <p:spPr>
            <a:xfrm>
              <a:off x="4679180" y="2587158"/>
              <a:ext cx="1295442" cy="310362"/>
            </a:xfrm>
            <a:prstGeom prst="rect">
              <a:avLst/>
            </a:prstGeom>
            <a:grpFill/>
          </p:spPr>
        </p:pic>
        <p:pic>
          <p:nvPicPr>
            <p:cNvPr id="39" name="Picture 642"/>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1653161" y="3149359"/>
              <a:ext cx="1210433" cy="349393"/>
            </a:xfrm>
            <a:prstGeom prst="rect">
              <a:avLst/>
            </a:prstGeom>
            <a:grpFill/>
          </p:spPr>
        </p:pic>
        <p:pic>
          <p:nvPicPr>
            <p:cNvPr id="40" name="Picture 643"/>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4102796" y="3191834"/>
              <a:ext cx="1949012" cy="301190"/>
            </a:xfrm>
            <a:prstGeom prst="rect">
              <a:avLst/>
            </a:prstGeom>
            <a:grpFill/>
          </p:spPr>
        </p:pic>
        <p:pic>
          <p:nvPicPr>
            <p:cNvPr id="41" name="Picture 644"/>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1653161" y="3657842"/>
              <a:ext cx="1751590" cy="337809"/>
            </a:xfrm>
            <a:prstGeom prst="rect">
              <a:avLst/>
            </a:prstGeom>
            <a:grpFill/>
          </p:spPr>
        </p:pic>
        <p:pic>
          <p:nvPicPr>
            <p:cNvPr id="42" name="Picture 645"/>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3432407" y="3632359"/>
              <a:ext cx="1392431" cy="393731"/>
            </a:xfrm>
            <a:prstGeom prst="rect">
              <a:avLst/>
            </a:prstGeom>
            <a:grpFill/>
          </p:spPr>
        </p:pic>
        <p:pic>
          <p:nvPicPr>
            <p:cNvPr id="43" name="Picture 646"/>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3274125" y="5555258"/>
              <a:ext cx="1405056" cy="482029"/>
            </a:xfrm>
            <a:prstGeom prst="rect">
              <a:avLst/>
            </a:prstGeom>
            <a:grpFill/>
          </p:spPr>
        </p:pic>
        <p:pic>
          <p:nvPicPr>
            <p:cNvPr id="44" name="Picture 647"/>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4970593" y="3669658"/>
              <a:ext cx="1269848" cy="359069"/>
            </a:xfrm>
            <a:prstGeom prst="rect">
              <a:avLst/>
            </a:prstGeom>
            <a:grpFill/>
          </p:spPr>
        </p:pic>
        <p:pic>
          <p:nvPicPr>
            <p:cNvPr id="45" name="Picture 648"/>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4246893" y="4162030"/>
              <a:ext cx="910415" cy="419078"/>
            </a:xfrm>
            <a:prstGeom prst="rect">
              <a:avLst/>
            </a:prstGeom>
            <a:grpFill/>
          </p:spPr>
        </p:pic>
        <p:pic>
          <p:nvPicPr>
            <p:cNvPr id="46" name="Picture 649"/>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6376700" y="5137997"/>
              <a:ext cx="1112356" cy="294681"/>
            </a:xfrm>
            <a:prstGeom prst="rect">
              <a:avLst/>
            </a:prstGeom>
            <a:grpFill/>
          </p:spPr>
        </p:pic>
        <p:pic>
          <p:nvPicPr>
            <p:cNvPr id="47" name="Picture 650"/>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6868903" y="4141990"/>
              <a:ext cx="775739" cy="719271"/>
            </a:xfrm>
            <a:prstGeom prst="rect">
              <a:avLst/>
            </a:prstGeom>
            <a:grpFill/>
          </p:spPr>
        </p:pic>
        <p:pic>
          <p:nvPicPr>
            <p:cNvPr id="48" name="Picture 651"/>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1829201" y="4563212"/>
              <a:ext cx="1264922" cy="672431"/>
            </a:xfrm>
            <a:prstGeom prst="rect">
              <a:avLst/>
            </a:prstGeom>
            <a:grpFill/>
          </p:spPr>
        </p:pic>
        <p:pic>
          <p:nvPicPr>
            <p:cNvPr id="49" name="Picture 652"/>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3550850" y="4567608"/>
              <a:ext cx="1128331" cy="443588"/>
            </a:xfrm>
            <a:prstGeom prst="rect">
              <a:avLst/>
            </a:prstGeom>
            <a:grpFill/>
          </p:spPr>
        </p:pic>
        <p:pic>
          <p:nvPicPr>
            <p:cNvPr id="50" name="Picture 653"/>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6336287" y="4669638"/>
              <a:ext cx="1229906" cy="335778"/>
            </a:xfrm>
            <a:prstGeom prst="rect">
              <a:avLst/>
            </a:prstGeom>
            <a:grpFill/>
          </p:spPr>
        </p:pic>
        <p:pic>
          <p:nvPicPr>
            <p:cNvPr id="51" name="Picture 654"/>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1863246" y="5143788"/>
              <a:ext cx="1269848" cy="359069"/>
            </a:xfrm>
            <a:prstGeom prst="rect">
              <a:avLst/>
            </a:prstGeom>
            <a:grpFill/>
          </p:spPr>
        </p:pic>
        <p:pic>
          <p:nvPicPr>
            <p:cNvPr id="52" name="Picture 655"/>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4621921" y="2268588"/>
              <a:ext cx="1498222" cy="161306"/>
            </a:xfrm>
            <a:prstGeom prst="rect">
              <a:avLst/>
            </a:prstGeom>
            <a:grpFill/>
          </p:spPr>
        </p:pic>
        <p:pic>
          <p:nvPicPr>
            <p:cNvPr id="53" name="Picture 656"/>
            <p:cNvPicPr>
              <a:picLocks noChangeAspect="1"/>
            </p:cNvPicPr>
            <p:nvPr/>
          </p:nvPicPr>
          <p:blipFill rotWithShape="1">
            <a:blip r:embed="rId52" cstate="print">
              <a:extLst>
                <a:ext uri="{28A0092B-C50C-407E-A947-70E740481C1C}">
                  <a14:useLocalDpi xmlns:a14="http://schemas.microsoft.com/office/drawing/2010/main" val="0"/>
                </a:ext>
              </a:extLst>
            </a:blip>
            <a:srcRect l="4840" t="16451" r="5164" b="14986"/>
            <a:stretch/>
          </p:blipFill>
          <p:spPr>
            <a:xfrm>
              <a:off x="3808833" y="1656060"/>
              <a:ext cx="1232467" cy="394325"/>
            </a:xfrm>
            <a:prstGeom prst="rect">
              <a:avLst/>
            </a:prstGeom>
            <a:grpFill/>
            <a:ln>
              <a:noFill/>
            </a:ln>
          </p:spPr>
        </p:pic>
        <p:pic>
          <p:nvPicPr>
            <p:cNvPr id="54" name="Picture 657"/>
            <p:cNvPicPr>
              <a:picLocks noChangeAspect="1"/>
            </p:cNvPicPr>
            <p:nvPr/>
          </p:nvPicPr>
          <p:blipFill>
            <a:blip r:embed="rId53" cstate="print">
              <a:extLst>
                <a:ext uri="{28A0092B-C50C-407E-A947-70E740481C1C}">
                  <a14:useLocalDpi xmlns:a14="http://schemas.microsoft.com/office/drawing/2010/main" val="0"/>
                </a:ext>
              </a:extLst>
            </a:blip>
            <a:stretch>
              <a:fillRect/>
            </a:stretch>
          </p:blipFill>
          <p:spPr>
            <a:xfrm>
              <a:off x="5442936" y="5062691"/>
              <a:ext cx="461064" cy="525617"/>
            </a:xfrm>
            <a:prstGeom prst="rect">
              <a:avLst/>
            </a:prstGeom>
            <a:grpFill/>
          </p:spPr>
        </p:pic>
        <p:pic>
          <p:nvPicPr>
            <p:cNvPr id="55" name="Picture 658"/>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1653161" y="6021350"/>
              <a:ext cx="1473864" cy="416758"/>
            </a:xfrm>
            <a:prstGeom prst="rect">
              <a:avLst/>
            </a:prstGeom>
            <a:grpFill/>
          </p:spPr>
        </p:pic>
        <p:pic>
          <p:nvPicPr>
            <p:cNvPr id="56" name="Picture 659"/>
            <p:cNvPicPr>
              <a:picLocks noChangeAspect="1"/>
            </p:cNvPicPr>
            <p:nvPr/>
          </p:nvPicPr>
          <p:blipFill>
            <a:blip r:embed="rId55" cstate="print">
              <a:extLst>
                <a:ext uri="{28A0092B-C50C-407E-A947-70E740481C1C}">
                  <a14:useLocalDpi xmlns:a14="http://schemas.microsoft.com/office/drawing/2010/main" val="0"/>
                </a:ext>
              </a:extLst>
            </a:blip>
            <a:stretch>
              <a:fillRect/>
            </a:stretch>
          </p:blipFill>
          <p:spPr>
            <a:xfrm>
              <a:off x="1803755" y="5502857"/>
              <a:ext cx="1115997" cy="562220"/>
            </a:xfrm>
            <a:prstGeom prst="rect">
              <a:avLst/>
            </a:prstGeom>
            <a:grpFill/>
          </p:spPr>
        </p:pic>
        <p:pic>
          <p:nvPicPr>
            <p:cNvPr id="57" name="Picture 660"/>
            <p:cNvPicPr>
              <a:picLocks noChangeAspect="1"/>
            </p:cNvPicPr>
            <p:nvPr/>
          </p:nvPicPr>
          <p:blipFill>
            <a:blip r:embed="rId56" cstate="print">
              <a:extLst>
                <a:ext uri="{28A0092B-C50C-407E-A947-70E740481C1C}">
                  <a14:useLocalDpi xmlns:a14="http://schemas.microsoft.com/office/drawing/2010/main" val="0"/>
                </a:ext>
              </a:extLst>
            </a:blip>
            <a:stretch>
              <a:fillRect/>
            </a:stretch>
          </p:blipFill>
          <p:spPr>
            <a:xfrm>
              <a:off x="5235361" y="5684084"/>
              <a:ext cx="884782" cy="287852"/>
            </a:xfrm>
            <a:prstGeom prst="rect">
              <a:avLst/>
            </a:prstGeom>
            <a:grpFill/>
          </p:spPr>
        </p:pic>
        <p:pic>
          <p:nvPicPr>
            <p:cNvPr id="58" name="Picture 661"/>
            <p:cNvPicPr>
              <a:picLocks noChangeAspect="1"/>
            </p:cNvPicPr>
            <p:nvPr/>
          </p:nvPicPr>
          <p:blipFill>
            <a:blip r:embed="rId57" cstate="print">
              <a:extLst>
                <a:ext uri="{28A0092B-C50C-407E-A947-70E740481C1C}">
                  <a14:useLocalDpi xmlns:a14="http://schemas.microsoft.com/office/drawing/2010/main" val="0"/>
                </a:ext>
              </a:extLst>
            </a:blip>
            <a:stretch>
              <a:fillRect/>
            </a:stretch>
          </p:blipFill>
          <p:spPr>
            <a:xfrm>
              <a:off x="6343155" y="5723130"/>
              <a:ext cx="1145901" cy="247352"/>
            </a:xfrm>
            <a:prstGeom prst="rect">
              <a:avLst/>
            </a:prstGeom>
            <a:grpFill/>
          </p:spPr>
        </p:pic>
        <p:pic>
          <p:nvPicPr>
            <p:cNvPr id="59" name="Picture 662"/>
            <p:cNvPicPr>
              <a:picLocks noChangeAspect="1"/>
            </p:cNvPicPr>
            <p:nvPr/>
          </p:nvPicPr>
          <p:blipFill>
            <a:blip r:embed="rId58" cstate="print">
              <a:extLst>
                <a:ext uri="{28A0092B-C50C-407E-A947-70E740481C1C}">
                  <a14:useLocalDpi xmlns:a14="http://schemas.microsoft.com/office/drawing/2010/main" val="0"/>
                </a:ext>
              </a:extLst>
            </a:blip>
            <a:stretch>
              <a:fillRect/>
            </a:stretch>
          </p:blipFill>
          <p:spPr>
            <a:xfrm>
              <a:off x="3534293" y="2496699"/>
              <a:ext cx="640551" cy="496522"/>
            </a:xfrm>
            <a:prstGeom prst="rect">
              <a:avLst/>
            </a:prstGeom>
            <a:grpFill/>
          </p:spPr>
        </p:pic>
        <p:pic>
          <p:nvPicPr>
            <p:cNvPr id="60" name="Picture 663"/>
            <p:cNvPicPr>
              <a:picLocks noChangeAspect="1"/>
            </p:cNvPicPr>
            <p:nvPr/>
          </p:nvPicPr>
          <p:blipFill>
            <a:blip r:embed="rId59" cstate="print">
              <a:extLst>
                <a:ext uri="{28A0092B-C50C-407E-A947-70E740481C1C}">
                  <a14:useLocalDpi xmlns:a14="http://schemas.microsoft.com/office/drawing/2010/main" val="0"/>
                </a:ext>
              </a:extLst>
            </a:blip>
            <a:stretch>
              <a:fillRect/>
            </a:stretch>
          </p:blipFill>
          <p:spPr>
            <a:xfrm>
              <a:off x="6334088" y="2525594"/>
              <a:ext cx="1154968" cy="713930"/>
            </a:xfrm>
            <a:prstGeom prst="rect">
              <a:avLst/>
            </a:prstGeom>
            <a:grpFill/>
          </p:spPr>
        </p:pic>
        <p:pic>
          <p:nvPicPr>
            <p:cNvPr id="61" name="Picture 664"/>
            <p:cNvPicPr>
              <a:picLocks noChangeAspect="1"/>
            </p:cNvPicPr>
            <p:nvPr/>
          </p:nvPicPr>
          <p:blipFill>
            <a:blip r:embed="rId60" cstate="print">
              <a:extLst>
                <a:ext uri="{28A0092B-C50C-407E-A947-70E740481C1C}">
                  <a14:useLocalDpi xmlns:a14="http://schemas.microsoft.com/office/drawing/2010/main" val="0"/>
                </a:ext>
              </a:extLst>
            </a:blip>
            <a:stretch>
              <a:fillRect/>
            </a:stretch>
          </p:blipFill>
          <p:spPr>
            <a:xfrm>
              <a:off x="1722525" y="2045037"/>
              <a:ext cx="1341926" cy="384296"/>
            </a:xfrm>
            <a:prstGeom prst="rect">
              <a:avLst/>
            </a:prstGeom>
            <a:grpFill/>
          </p:spPr>
        </p:pic>
        <p:pic>
          <p:nvPicPr>
            <p:cNvPr id="62" name="Picture 665"/>
            <p:cNvPicPr>
              <a:picLocks noChangeAspect="1"/>
            </p:cNvPicPr>
            <p:nvPr/>
          </p:nvPicPr>
          <p:blipFill>
            <a:blip r:embed="rId61" cstate="print">
              <a:extLst>
                <a:ext uri="{28A0092B-C50C-407E-A947-70E740481C1C}">
                  <a14:useLocalDpi xmlns:a14="http://schemas.microsoft.com/office/drawing/2010/main" val="0"/>
                </a:ext>
              </a:extLst>
            </a:blip>
            <a:stretch>
              <a:fillRect/>
            </a:stretch>
          </p:blipFill>
          <p:spPr>
            <a:xfrm>
              <a:off x="4967373" y="6104089"/>
              <a:ext cx="1485992" cy="238357"/>
            </a:xfrm>
            <a:prstGeom prst="rect">
              <a:avLst/>
            </a:prstGeom>
            <a:grpFill/>
          </p:spPr>
        </p:pic>
        <p:pic>
          <p:nvPicPr>
            <p:cNvPr id="63" name="Picture 666"/>
            <p:cNvPicPr>
              <a:picLocks noChangeAspect="1"/>
            </p:cNvPicPr>
            <p:nvPr/>
          </p:nvPicPr>
          <p:blipFill>
            <a:blip r:embed="rId62" cstate="print">
              <a:extLst>
                <a:ext uri="{28A0092B-C50C-407E-A947-70E740481C1C}">
                  <a14:useLocalDpi xmlns:a14="http://schemas.microsoft.com/office/drawing/2010/main" val="0"/>
                </a:ext>
              </a:extLst>
            </a:blip>
            <a:stretch>
              <a:fillRect/>
            </a:stretch>
          </p:blipFill>
          <p:spPr>
            <a:xfrm>
              <a:off x="3443885" y="6104089"/>
              <a:ext cx="1163248" cy="287619"/>
            </a:xfrm>
            <a:prstGeom prst="rect">
              <a:avLst/>
            </a:prstGeom>
            <a:grpFill/>
          </p:spPr>
        </p:pic>
        <p:pic>
          <p:nvPicPr>
            <p:cNvPr id="64" name="Picture 667"/>
            <p:cNvPicPr>
              <a:picLocks noChangeAspect="1"/>
            </p:cNvPicPr>
            <p:nvPr/>
          </p:nvPicPr>
          <p:blipFill rotWithShape="1">
            <a:blip r:embed="rId63" cstate="print">
              <a:extLst>
                <a:ext uri="{28A0092B-C50C-407E-A947-70E740481C1C}">
                  <a14:useLocalDpi xmlns:a14="http://schemas.microsoft.com/office/drawing/2010/main" val="0"/>
                </a:ext>
              </a:extLst>
            </a:blip>
            <a:srcRect l="3554" t="-2189" r="3537" b="-2"/>
            <a:stretch/>
          </p:blipFill>
          <p:spPr>
            <a:xfrm>
              <a:off x="6414983" y="3723279"/>
              <a:ext cx="1104089" cy="309901"/>
            </a:xfrm>
            <a:prstGeom prst="rect">
              <a:avLst/>
            </a:prstGeom>
            <a:grpFill/>
          </p:spPr>
        </p:pic>
        <p:pic>
          <p:nvPicPr>
            <p:cNvPr id="65" name="Picture 4" descr="http://www.flintfox.com/images/logo.png">
              <a:hlinkClick r:id="rId22"/>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797258" y="4110045"/>
              <a:ext cx="913161" cy="349335"/>
            </a:xfrm>
            <a:prstGeom prst="rect">
              <a:avLst/>
            </a:prstGeom>
            <a:grpFill/>
            <a:extLst/>
          </p:spPr>
        </p:pic>
        <p:pic>
          <p:nvPicPr>
            <p:cNvPr id="66" name="Picture 4" descr="http://www.software4manufacturers.com/images/vendor%20logos/IBIS-Logo-eps.gif">
              <a:hlinkClick r:id="rId24"/>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5471712" y="4162028"/>
              <a:ext cx="1252829" cy="373742"/>
            </a:xfrm>
            <a:prstGeom prst="rect">
              <a:avLst/>
            </a:prstGeom>
            <a:grpFill/>
            <a:extLst/>
          </p:spPr>
        </p:pic>
        <p:pic>
          <p:nvPicPr>
            <p:cNvPr id="67" name="Picture 670"/>
            <p:cNvPicPr>
              <a:picLocks noChangeAspect="1"/>
            </p:cNvPicPr>
            <p:nvPr/>
          </p:nvPicPr>
          <p:blipFill>
            <a:blip r:embed="rId64" cstate="print">
              <a:extLst>
                <a:ext uri="{28A0092B-C50C-407E-A947-70E740481C1C}">
                  <a14:useLocalDpi xmlns:a14="http://schemas.microsoft.com/office/drawing/2010/main" val="0"/>
                </a:ext>
              </a:extLst>
            </a:blip>
            <a:stretch>
              <a:fillRect/>
            </a:stretch>
          </p:blipFill>
          <p:spPr>
            <a:xfrm>
              <a:off x="6278624" y="3114543"/>
              <a:ext cx="1282481" cy="422139"/>
            </a:xfrm>
            <a:prstGeom prst="rect">
              <a:avLst/>
            </a:prstGeom>
            <a:grpFill/>
          </p:spPr>
        </p:pic>
        <p:pic>
          <p:nvPicPr>
            <p:cNvPr id="68" name="Picture 671"/>
            <p:cNvPicPr>
              <a:picLocks noChangeAspect="1"/>
            </p:cNvPicPr>
            <p:nvPr/>
          </p:nvPicPr>
          <p:blipFill>
            <a:blip r:embed="rId65"/>
            <a:stretch>
              <a:fillRect/>
            </a:stretch>
          </p:blipFill>
          <p:spPr>
            <a:xfrm>
              <a:off x="9459557" y="4073925"/>
              <a:ext cx="442008" cy="468944"/>
            </a:xfrm>
            <a:prstGeom prst="rect">
              <a:avLst/>
            </a:prstGeom>
            <a:grpFill/>
          </p:spPr>
        </p:pic>
        <p:pic>
          <p:nvPicPr>
            <p:cNvPr id="69" name="Picture 672"/>
            <p:cNvPicPr>
              <a:picLocks noChangeAspect="1"/>
            </p:cNvPicPr>
            <p:nvPr/>
          </p:nvPicPr>
          <p:blipFill>
            <a:blip r:embed="rId66"/>
            <a:stretch>
              <a:fillRect/>
            </a:stretch>
          </p:blipFill>
          <p:spPr>
            <a:xfrm>
              <a:off x="7784511" y="5559350"/>
              <a:ext cx="525720" cy="487452"/>
            </a:xfrm>
            <a:prstGeom prst="rect">
              <a:avLst/>
            </a:prstGeom>
            <a:grpFill/>
          </p:spPr>
        </p:pic>
        <p:pic>
          <p:nvPicPr>
            <p:cNvPr id="70" name="Picture 673"/>
            <p:cNvPicPr>
              <a:picLocks noChangeAspect="1"/>
            </p:cNvPicPr>
            <p:nvPr/>
          </p:nvPicPr>
          <p:blipFill rotWithShape="1">
            <a:blip r:embed="rId67" cstate="print">
              <a:extLst>
                <a:ext uri="{28A0092B-C50C-407E-A947-70E740481C1C}">
                  <a14:useLocalDpi xmlns:a14="http://schemas.microsoft.com/office/drawing/2010/main" val="0"/>
                </a:ext>
              </a:extLst>
            </a:blip>
            <a:srcRect b="20101"/>
            <a:stretch/>
          </p:blipFill>
          <p:spPr>
            <a:xfrm>
              <a:off x="7778788" y="4533314"/>
              <a:ext cx="1586873" cy="463657"/>
            </a:xfrm>
            <a:prstGeom prst="rect">
              <a:avLst/>
            </a:prstGeom>
            <a:grpFill/>
          </p:spPr>
        </p:pic>
      </p:grpSp>
      <p:grpSp>
        <p:nvGrpSpPr>
          <p:cNvPr id="73" name="Group 72"/>
          <p:cNvGrpSpPr/>
          <p:nvPr/>
        </p:nvGrpSpPr>
        <p:grpSpPr>
          <a:xfrm>
            <a:off x="9989935" y="3844736"/>
            <a:ext cx="893966" cy="661465"/>
            <a:chOff x="9988551" y="3400425"/>
            <a:chExt cx="894093" cy="661559"/>
          </a:xfrm>
        </p:grpSpPr>
        <p:sp>
          <p:nvSpPr>
            <p:cNvPr id="74" name="Freeform 5"/>
            <p:cNvSpPr>
              <a:spLocks noEditPoints="1"/>
            </p:cNvSpPr>
            <p:nvPr/>
          </p:nvSpPr>
          <p:spPr bwMode="auto">
            <a:xfrm>
              <a:off x="9988551" y="3400425"/>
              <a:ext cx="800277" cy="554038"/>
            </a:xfrm>
            <a:custGeom>
              <a:avLst/>
              <a:gdLst>
                <a:gd name="T0" fmla="*/ 28 w 128"/>
                <a:gd name="T1" fmla="*/ 88 h 88"/>
                <a:gd name="T2" fmla="*/ 94 w 128"/>
                <a:gd name="T3" fmla="*/ 88 h 88"/>
                <a:gd name="T4" fmla="*/ 128 w 128"/>
                <a:gd name="T5" fmla="*/ 54 h 88"/>
                <a:gd name="T6" fmla="*/ 96 w 128"/>
                <a:gd name="T7" fmla="*/ 20 h 88"/>
                <a:gd name="T8" fmla="*/ 64 w 128"/>
                <a:gd name="T9" fmla="*/ 0 h 88"/>
                <a:gd name="T10" fmla="*/ 28 w 128"/>
                <a:gd name="T11" fmla="*/ 32 h 88"/>
                <a:gd name="T12" fmla="*/ 28 w 128"/>
                <a:gd name="T13" fmla="*/ 32 h 88"/>
                <a:gd name="T14" fmla="*/ 0 w 128"/>
                <a:gd name="T15" fmla="*/ 60 h 88"/>
                <a:gd name="T16" fmla="*/ 28 w 128"/>
                <a:gd name="T17" fmla="*/ 88 h 88"/>
                <a:gd name="T18" fmla="*/ 28 w 128"/>
                <a:gd name="T19" fmla="*/ 40 h 88"/>
                <a:gd name="T20" fmla="*/ 31 w 128"/>
                <a:gd name="T21" fmla="*/ 40 h 88"/>
                <a:gd name="T22" fmla="*/ 36 w 128"/>
                <a:gd name="T23" fmla="*/ 41 h 88"/>
                <a:gd name="T24" fmla="*/ 36 w 128"/>
                <a:gd name="T25" fmla="*/ 36 h 88"/>
                <a:gd name="T26" fmla="*/ 64 w 128"/>
                <a:gd name="T27" fmla="*/ 8 h 88"/>
                <a:gd name="T28" fmla="*/ 90 w 128"/>
                <a:gd name="T29" fmla="*/ 26 h 88"/>
                <a:gd name="T30" fmla="*/ 91 w 128"/>
                <a:gd name="T31" fmla="*/ 28 h 88"/>
                <a:gd name="T32" fmla="*/ 94 w 128"/>
                <a:gd name="T33" fmla="*/ 28 h 88"/>
                <a:gd name="T34" fmla="*/ 120 w 128"/>
                <a:gd name="T35" fmla="*/ 54 h 88"/>
                <a:gd name="T36" fmla="*/ 94 w 128"/>
                <a:gd name="T37" fmla="*/ 80 h 88"/>
                <a:gd name="T38" fmla="*/ 28 w 128"/>
                <a:gd name="T39" fmla="*/ 80 h 88"/>
                <a:gd name="T40" fmla="*/ 8 w 128"/>
                <a:gd name="T41" fmla="*/ 60 h 88"/>
                <a:gd name="T42" fmla="*/ 28 w 128"/>
                <a:gd name="T43" fmla="*/ 4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8" h="88">
                  <a:moveTo>
                    <a:pt x="28" y="88"/>
                  </a:moveTo>
                  <a:cubicBezTo>
                    <a:pt x="94" y="88"/>
                    <a:pt x="94" y="88"/>
                    <a:pt x="94" y="88"/>
                  </a:cubicBezTo>
                  <a:cubicBezTo>
                    <a:pt x="113" y="88"/>
                    <a:pt x="128" y="73"/>
                    <a:pt x="128" y="54"/>
                  </a:cubicBezTo>
                  <a:cubicBezTo>
                    <a:pt x="128" y="36"/>
                    <a:pt x="114" y="21"/>
                    <a:pt x="96" y="20"/>
                  </a:cubicBezTo>
                  <a:cubicBezTo>
                    <a:pt x="90" y="8"/>
                    <a:pt x="78" y="0"/>
                    <a:pt x="64" y="0"/>
                  </a:cubicBezTo>
                  <a:cubicBezTo>
                    <a:pt x="46" y="0"/>
                    <a:pt x="30" y="14"/>
                    <a:pt x="28" y="32"/>
                  </a:cubicBezTo>
                  <a:cubicBezTo>
                    <a:pt x="28" y="32"/>
                    <a:pt x="28" y="32"/>
                    <a:pt x="28" y="32"/>
                  </a:cubicBezTo>
                  <a:cubicBezTo>
                    <a:pt x="13" y="32"/>
                    <a:pt x="0" y="45"/>
                    <a:pt x="0" y="60"/>
                  </a:cubicBezTo>
                  <a:cubicBezTo>
                    <a:pt x="0" y="75"/>
                    <a:pt x="13" y="88"/>
                    <a:pt x="28" y="88"/>
                  </a:cubicBezTo>
                  <a:close/>
                  <a:moveTo>
                    <a:pt x="28" y="40"/>
                  </a:moveTo>
                  <a:cubicBezTo>
                    <a:pt x="29" y="40"/>
                    <a:pt x="30" y="40"/>
                    <a:pt x="31" y="40"/>
                  </a:cubicBezTo>
                  <a:cubicBezTo>
                    <a:pt x="36" y="41"/>
                    <a:pt x="36" y="41"/>
                    <a:pt x="36" y="41"/>
                  </a:cubicBezTo>
                  <a:cubicBezTo>
                    <a:pt x="36" y="36"/>
                    <a:pt x="36" y="36"/>
                    <a:pt x="36" y="36"/>
                  </a:cubicBezTo>
                  <a:cubicBezTo>
                    <a:pt x="36" y="21"/>
                    <a:pt x="49" y="8"/>
                    <a:pt x="64" y="8"/>
                  </a:cubicBezTo>
                  <a:cubicBezTo>
                    <a:pt x="75" y="8"/>
                    <a:pt x="86" y="15"/>
                    <a:pt x="90" y="26"/>
                  </a:cubicBezTo>
                  <a:cubicBezTo>
                    <a:pt x="91" y="28"/>
                    <a:pt x="91" y="28"/>
                    <a:pt x="91" y="28"/>
                  </a:cubicBezTo>
                  <a:cubicBezTo>
                    <a:pt x="94" y="28"/>
                    <a:pt x="94" y="28"/>
                    <a:pt x="94" y="28"/>
                  </a:cubicBezTo>
                  <a:cubicBezTo>
                    <a:pt x="108" y="28"/>
                    <a:pt x="120" y="40"/>
                    <a:pt x="120" y="54"/>
                  </a:cubicBezTo>
                  <a:cubicBezTo>
                    <a:pt x="120" y="68"/>
                    <a:pt x="108" y="80"/>
                    <a:pt x="94" y="80"/>
                  </a:cubicBezTo>
                  <a:cubicBezTo>
                    <a:pt x="28" y="80"/>
                    <a:pt x="28" y="80"/>
                    <a:pt x="28" y="80"/>
                  </a:cubicBezTo>
                  <a:cubicBezTo>
                    <a:pt x="17" y="80"/>
                    <a:pt x="8" y="71"/>
                    <a:pt x="8" y="60"/>
                  </a:cubicBezTo>
                  <a:cubicBezTo>
                    <a:pt x="8" y="49"/>
                    <a:pt x="17" y="40"/>
                    <a:pt x="28" y="40"/>
                  </a:cubicBezTo>
                  <a:close/>
                </a:path>
              </a:pathLst>
            </a:custGeom>
            <a:solidFill>
              <a:srgbClr val="0072C6"/>
            </a:solidFill>
            <a:ln>
              <a:solidFill>
                <a:srgbClr val="0072C6"/>
              </a:solidFill>
            </a:ln>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5" name="Oval 74"/>
            <p:cNvSpPr/>
            <p:nvPr/>
          </p:nvSpPr>
          <p:spPr bwMode="auto">
            <a:xfrm>
              <a:off x="10258573" y="3801280"/>
              <a:ext cx="260232" cy="260232"/>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76" name="Oval 75"/>
            <p:cNvSpPr/>
            <p:nvPr/>
          </p:nvSpPr>
          <p:spPr bwMode="auto">
            <a:xfrm>
              <a:off x="10449397" y="3675202"/>
              <a:ext cx="292252" cy="292252"/>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77" name="Oval 76"/>
            <p:cNvSpPr/>
            <p:nvPr/>
          </p:nvSpPr>
          <p:spPr bwMode="auto">
            <a:xfrm>
              <a:off x="10587895" y="3717722"/>
              <a:ext cx="292252" cy="292252"/>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78" name="Freeform 5"/>
            <p:cNvSpPr>
              <a:spLocks noEditPoints="1"/>
            </p:cNvSpPr>
            <p:nvPr/>
          </p:nvSpPr>
          <p:spPr bwMode="auto">
            <a:xfrm>
              <a:off x="10296970" y="3656517"/>
              <a:ext cx="585674" cy="405467"/>
            </a:xfrm>
            <a:custGeom>
              <a:avLst/>
              <a:gdLst>
                <a:gd name="T0" fmla="*/ 28 w 128"/>
                <a:gd name="T1" fmla="*/ 88 h 88"/>
                <a:gd name="T2" fmla="*/ 94 w 128"/>
                <a:gd name="T3" fmla="*/ 88 h 88"/>
                <a:gd name="T4" fmla="*/ 128 w 128"/>
                <a:gd name="T5" fmla="*/ 54 h 88"/>
                <a:gd name="T6" fmla="*/ 96 w 128"/>
                <a:gd name="T7" fmla="*/ 20 h 88"/>
                <a:gd name="T8" fmla="*/ 64 w 128"/>
                <a:gd name="T9" fmla="*/ 0 h 88"/>
                <a:gd name="T10" fmla="*/ 28 w 128"/>
                <a:gd name="T11" fmla="*/ 32 h 88"/>
                <a:gd name="T12" fmla="*/ 28 w 128"/>
                <a:gd name="T13" fmla="*/ 32 h 88"/>
                <a:gd name="T14" fmla="*/ 0 w 128"/>
                <a:gd name="T15" fmla="*/ 60 h 88"/>
                <a:gd name="T16" fmla="*/ 28 w 128"/>
                <a:gd name="T17" fmla="*/ 88 h 88"/>
                <a:gd name="T18" fmla="*/ 28 w 128"/>
                <a:gd name="T19" fmla="*/ 40 h 88"/>
                <a:gd name="T20" fmla="*/ 31 w 128"/>
                <a:gd name="T21" fmla="*/ 40 h 88"/>
                <a:gd name="T22" fmla="*/ 36 w 128"/>
                <a:gd name="T23" fmla="*/ 41 h 88"/>
                <a:gd name="T24" fmla="*/ 36 w 128"/>
                <a:gd name="T25" fmla="*/ 36 h 88"/>
                <a:gd name="T26" fmla="*/ 64 w 128"/>
                <a:gd name="T27" fmla="*/ 8 h 88"/>
                <a:gd name="T28" fmla="*/ 90 w 128"/>
                <a:gd name="T29" fmla="*/ 26 h 88"/>
                <a:gd name="T30" fmla="*/ 91 w 128"/>
                <a:gd name="T31" fmla="*/ 28 h 88"/>
                <a:gd name="T32" fmla="*/ 94 w 128"/>
                <a:gd name="T33" fmla="*/ 28 h 88"/>
                <a:gd name="T34" fmla="*/ 120 w 128"/>
                <a:gd name="T35" fmla="*/ 54 h 88"/>
                <a:gd name="T36" fmla="*/ 94 w 128"/>
                <a:gd name="T37" fmla="*/ 80 h 88"/>
                <a:gd name="T38" fmla="*/ 28 w 128"/>
                <a:gd name="T39" fmla="*/ 80 h 88"/>
                <a:gd name="T40" fmla="*/ 8 w 128"/>
                <a:gd name="T41" fmla="*/ 60 h 88"/>
                <a:gd name="T42" fmla="*/ 28 w 128"/>
                <a:gd name="T43" fmla="*/ 4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8" h="88">
                  <a:moveTo>
                    <a:pt x="28" y="88"/>
                  </a:moveTo>
                  <a:cubicBezTo>
                    <a:pt x="94" y="88"/>
                    <a:pt x="94" y="88"/>
                    <a:pt x="94" y="88"/>
                  </a:cubicBezTo>
                  <a:cubicBezTo>
                    <a:pt x="113" y="88"/>
                    <a:pt x="128" y="73"/>
                    <a:pt x="128" y="54"/>
                  </a:cubicBezTo>
                  <a:cubicBezTo>
                    <a:pt x="128" y="36"/>
                    <a:pt x="114" y="21"/>
                    <a:pt x="96" y="20"/>
                  </a:cubicBezTo>
                  <a:cubicBezTo>
                    <a:pt x="90" y="8"/>
                    <a:pt x="78" y="0"/>
                    <a:pt x="64" y="0"/>
                  </a:cubicBezTo>
                  <a:cubicBezTo>
                    <a:pt x="46" y="0"/>
                    <a:pt x="30" y="14"/>
                    <a:pt x="28" y="32"/>
                  </a:cubicBezTo>
                  <a:cubicBezTo>
                    <a:pt x="28" y="32"/>
                    <a:pt x="28" y="32"/>
                    <a:pt x="28" y="32"/>
                  </a:cubicBezTo>
                  <a:cubicBezTo>
                    <a:pt x="13" y="32"/>
                    <a:pt x="0" y="45"/>
                    <a:pt x="0" y="60"/>
                  </a:cubicBezTo>
                  <a:cubicBezTo>
                    <a:pt x="0" y="75"/>
                    <a:pt x="13" y="88"/>
                    <a:pt x="28" y="88"/>
                  </a:cubicBezTo>
                  <a:close/>
                  <a:moveTo>
                    <a:pt x="28" y="40"/>
                  </a:moveTo>
                  <a:cubicBezTo>
                    <a:pt x="29" y="40"/>
                    <a:pt x="30" y="40"/>
                    <a:pt x="31" y="40"/>
                  </a:cubicBezTo>
                  <a:cubicBezTo>
                    <a:pt x="36" y="41"/>
                    <a:pt x="36" y="41"/>
                    <a:pt x="36" y="41"/>
                  </a:cubicBezTo>
                  <a:cubicBezTo>
                    <a:pt x="36" y="36"/>
                    <a:pt x="36" y="36"/>
                    <a:pt x="36" y="36"/>
                  </a:cubicBezTo>
                  <a:cubicBezTo>
                    <a:pt x="36" y="21"/>
                    <a:pt x="49" y="8"/>
                    <a:pt x="64" y="8"/>
                  </a:cubicBezTo>
                  <a:cubicBezTo>
                    <a:pt x="75" y="8"/>
                    <a:pt x="86" y="15"/>
                    <a:pt x="90" y="26"/>
                  </a:cubicBezTo>
                  <a:cubicBezTo>
                    <a:pt x="91" y="28"/>
                    <a:pt x="91" y="28"/>
                    <a:pt x="91" y="28"/>
                  </a:cubicBezTo>
                  <a:cubicBezTo>
                    <a:pt x="94" y="28"/>
                    <a:pt x="94" y="28"/>
                    <a:pt x="94" y="28"/>
                  </a:cubicBezTo>
                  <a:cubicBezTo>
                    <a:pt x="108" y="28"/>
                    <a:pt x="120" y="40"/>
                    <a:pt x="120" y="54"/>
                  </a:cubicBezTo>
                  <a:cubicBezTo>
                    <a:pt x="120" y="68"/>
                    <a:pt x="108" y="80"/>
                    <a:pt x="94" y="80"/>
                  </a:cubicBezTo>
                  <a:cubicBezTo>
                    <a:pt x="28" y="80"/>
                    <a:pt x="28" y="80"/>
                    <a:pt x="28" y="80"/>
                  </a:cubicBezTo>
                  <a:cubicBezTo>
                    <a:pt x="17" y="80"/>
                    <a:pt x="8" y="71"/>
                    <a:pt x="8" y="60"/>
                  </a:cubicBezTo>
                  <a:cubicBezTo>
                    <a:pt x="8" y="49"/>
                    <a:pt x="17" y="40"/>
                    <a:pt x="28" y="40"/>
                  </a:cubicBezTo>
                  <a:close/>
                </a:path>
              </a:pathLst>
            </a:custGeom>
            <a:solidFill>
              <a:srgbClr val="0072C6"/>
            </a:solidFill>
            <a:ln>
              <a:solidFill>
                <a:srgbClr val="0072C6"/>
              </a:solidFill>
            </a:ln>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79" name="Freeform 15"/>
          <p:cNvSpPr>
            <a:spLocks noEditPoints="1"/>
          </p:cNvSpPr>
          <p:nvPr/>
        </p:nvSpPr>
        <p:spPr bwMode="black">
          <a:xfrm>
            <a:off x="11192277" y="3826167"/>
            <a:ext cx="668899" cy="679563"/>
          </a:xfrm>
          <a:custGeom>
            <a:avLst/>
            <a:gdLst>
              <a:gd name="T0" fmla="*/ 455 w 708"/>
              <a:gd name="T1" fmla="*/ 121 h 709"/>
              <a:gd name="T2" fmla="*/ 392 w 708"/>
              <a:gd name="T3" fmla="*/ 121 h 709"/>
              <a:gd name="T4" fmla="*/ 392 w 708"/>
              <a:gd name="T5" fmla="*/ 206 h 709"/>
              <a:gd name="T6" fmla="*/ 316 w 708"/>
              <a:gd name="T7" fmla="*/ 206 h 709"/>
              <a:gd name="T8" fmla="*/ 316 w 708"/>
              <a:gd name="T9" fmla="*/ 121 h 709"/>
              <a:gd name="T10" fmla="*/ 250 w 708"/>
              <a:gd name="T11" fmla="*/ 121 h 709"/>
              <a:gd name="T12" fmla="*/ 354 w 708"/>
              <a:gd name="T13" fmla="*/ 0 h 709"/>
              <a:gd name="T14" fmla="*/ 455 w 708"/>
              <a:gd name="T15" fmla="*/ 121 h 709"/>
              <a:gd name="T16" fmla="*/ 205 w 708"/>
              <a:gd name="T17" fmla="*/ 371 h 709"/>
              <a:gd name="T18" fmla="*/ 139 w 708"/>
              <a:gd name="T19" fmla="*/ 371 h 709"/>
              <a:gd name="T20" fmla="*/ 139 w 708"/>
              <a:gd name="T21" fmla="*/ 456 h 709"/>
              <a:gd name="T22" fmla="*/ 63 w 708"/>
              <a:gd name="T23" fmla="*/ 456 h 709"/>
              <a:gd name="T24" fmla="*/ 63 w 708"/>
              <a:gd name="T25" fmla="*/ 371 h 709"/>
              <a:gd name="T26" fmla="*/ 0 w 708"/>
              <a:gd name="T27" fmla="*/ 371 h 709"/>
              <a:gd name="T28" fmla="*/ 101 w 708"/>
              <a:gd name="T29" fmla="*/ 251 h 709"/>
              <a:gd name="T30" fmla="*/ 205 w 708"/>
              <a:gd name="T31" fmla="*/ 371 h 709"/>
              <a:gd name="T32" fmla="*/ 205 w 708"/>
              <a:gd name="T33" fmla="*/ 503 h 709"/>
              <a:gd name="T34" fmla="*/ 0 w 708"/>
              <a:gd name="T35" fmla="*/ 503 h 709"/>
              <a:gd name="T36" fmla="*/ 0 w 708"/>
              <a:gd name="T37" fmla="*/ 709 h 709"/>
              <a:gd name="T38" fmla="*/ 205 w 708"/>
              <a:gd name="T39" fmla="*/ 709 h 709"/>
              <a:gd name="T40" fmla="*/ 205 w 708"/>
              <a:gd name="T41" fmla="*/ 503 h 709"/>
              <a:gd name="T42" fmla="*/ 708 w 708"/>
              <a:gd name="T43" fmla="*/ 503 h 709"/>
              <a:gd name="T44" fmla="*/ 503 w 708"/>
              <a:gd name="T45" fmla="*/ 503 h 709"/>
              <a:gd name="T46" fmla="*/ 503 w 708"/>
              <a:gd name="T47" fmla="*/ 709 h 709"/>
              <a:gd name="T48" fmla="*/ 708 w 708"/>
              <a:gd name="T49" fmla="*/ 709 h 709"/>
              <a:gd name="T50" fmla="*/ 708 w 708"/>
              <a:gd name="T51" fmla="*/ 503 h 709"/>
              <a:gd name="T52" fmla="*/ 708 w 708"/>
              <a:gd name="T53" fmla="*/ 0 h 709"/>
              <a:gd name="T54" fmla="*/ 503 w 708"/>
              <a:gd name="T55" fmla="*/ 0 h 709"/>
              <a:gd name="T56" fmla="*/ 503 w 708"/>
              <a:gd name="T57" fmla="*/ 206 h 709"/>
              <a:gd name="T58" fmla="*/ 708 w 708"/>
              <a:gd name="T59" fmla="*/ 206 h 709"/>
              <a:gd name="T60" fmla="*/ 708 w 708"/>
              <a:gd name="T61" fmla="*/ 0 h 709"/>
              <a:gd name="T62" fmla="*/ 708 w 708"/>
              <a:gd name="T63" fmla="*/ 251 h 709"/>
              <a:gd name="T64" fmla="*/ 503 w 708"/>
              <a:gd name="T65" fmla="*/ 251 h 709"/>
              <a:gd name="T66" fmla="*/ 503 w 708"/>
              <a:gd name="T67" fmla="*/ 456 h 709"/>
              <a:gd name="T68" fmla="*/ 708 w 708"/>
              <a:gd name="T69" fmla="*/ 456 h 709"/>
              <a:gd name="T70" fmla="*/ 708 w 708"/>
              <a:gd name="T71" fmla="*/ 251 h 709"/>
              <a:gd name="T72" fmla="*/ 455 w 708"/>
              <a:gd name="T73" fmla="*/ 251 h 709"/>
              <a:gd name="T74" fmla="*/ 250 w 708"/>
              <a:gd name="T75" fmla="*/ 251 h 709"/>
              <a:gd name="T76" fmla="*/ 250 w 708"/>
              <a:gd name="T77" fmla="*/ 456 h 709"/>
              <a:gd name="T78" fmla="*/ 455 w 708"/>
              <a:gd name="T79" fmla="*/ 456 h 709"/>
              <a:gd name="T80" fmla="*/ 455 w 708"/>
              <a:gd name="T81" fmla="*/ 251 h 709"/>
              <a:gd name="T82" fmla="*/ 455 w 708"/>
              <a:gd name="T83" fmla="*/ 503 h 709"/>
              <a:gd name="T84" fmla="*/ 250 w 708"/>
              <a:gd name="T85" fmla="*/ 503 h 709"/>
              <a:gd name="T86" fmla="*/ 250 w 708"/>
              <a:gd name="T87" fmla="*/ 709 h 709"/>
              <a:gd name="T88" fmla="*/ 455 w 708"/>
              <a:gd name="T89" fmla="*/ 709 h 709"/>
              <a:gd name="T90" fmla="*/ 455 w 708"/>
              <a:gd name="T91" fmla="*/ 503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8" h="709">
                <a:moveTo>
                  <a:pt x="455" y="121"/>
                </a:moveTo>
                <a:lnTo>
                  <a:pt x="392" y="121"/>
                </a:lnTo>
                <a:lnTo>
                  <a:pt x="392" y="206"/>
                </a:lnTo>
                <a:lnTo>
                  <a:pt x="316" y="206"/>
                </a:lnTo>
                <a:lnTo>
                  <a:pt x="316" y="121"/>
                </a:lnTo>
                <a:lnTo>
                  <a:pt x="250" y="121"/>
                </a:lnTo>
                <a:lnTo>
                  <a:pt x="354" y="0"/>
                </a:lnTo>
                <a:lnTo>
                  <a:pt x="455" y="121"/>
                </a:lnTo>
                <a:close/>
                <a:moveTo>
                  <a:pt x="205" y="371"/>
                </a:moveTo>
                <a:lnTo>
                  <a:pt x="139" y="371"/>
                </a:lnTo>
                <a:lnTo>
                  <a:pt x="139" y="456"/>
                </a:lnTo>
                <a:lnTo>
                  <a:pt x="63" y="456"/>
                </a:lnTo>
                <a:lnTo>
                  <a:pt x="63" y="371"/>
                </a:lnTo>
                <a:lnTo>
                  <a:pt x="0" y="371"/>
                </a:lnTo>
                <a:lnTo>
                  <a:pt x="101" y="251"/>
                </a:lnTo>
                <a:lnTo>
                  <a:pt x="205" y="371"/>
                </a:lnTo>
                <a:close/>
                <a:moveTo>
                  <a:pt x="205" y="503"/>
                </a:moveTo>
                <a:lnTo>
                  <a:pt x="0" y="503"/>
                </a:lnTo>
                <a:lnTo>
                  <a:pt x="0" y="709"/>
                </a:lnTo>
                <a:lnTo>
                  <a:pt x="205" y="709"/>
                </a:lnTo>
                <a:lnTo>
                  <a:pt x="205" y="503"/>
                </a:lnTo>
                <a:close/>
                <a:moveTo>
                  <a:pt x="708" y="503"/>
                </a:moveTo>
                <a:lnTo>
                  <a:pt x="503" y="503"/>
                </a:lnTo>
                <a:lnTo>
                  <a:pt x="503" y="709"/>
                </a:lnTo>
                <a:lnTo>
                  <a:pt x="708" y="709"/>
                </a:lnTo>
                <a:lnTo>
                  <a:pt x="708" y="503"/>
                </a:lnTo>
                <a:close/>
                <a:moveTo>
                  <a:pt x="708" y="0"/>
                </a:moveTo>
                <a:lnTo>
                  <a:pt x="503" y="0"/>
                </a:lnTo>
                <a:lnTo>
                  <a:pt x="503" y="206"/>
                </a:lnTo>
                <a:lnTo>
                  <a:pt x="708" y="206"/>
                </a:lnTo>
                <a:lnTo>
                  <a:pt x="708" y="0"/>
                </a:lnTo>
                <a:close/>
                <a:moveTo>
                  <a:pt x="708" y="251"/>
                </a:moveTo>
                <a:lnTo>
                  <a:pt x="503" y="251"/>
                </a:lnTo>
                <a:lnTo>
                  <a:pt x="503" y="456"/>
                </a:lnTo>
                <a:lnTo>
                  <a:pt x="708" y="456"/>
                </a:lnTo>
                <a:lnTo>
                  <a:pt x="708" y="251"/>
                </a:lnTo>
                <a:close/>
                <a:moveTo>
                  <a:pt x="455" y="251"/>
                </a:moveTo>
                <a:lnTo>
                  <a:pt x="250" y="251"/>
                </a:lnTo>
                <a:lnTo>
                  <a:pt x="250" y="456"/>
                </a:lnTo>
                <a:lnTo>
                  <a:pt x="455" y="456"/>
                </a:lnTo>
                <a:lnTo>
                  <a:pt x="455" y="251"/>
                </a:lnTo>
                <a:close/>
                <a:moveTo>
                  <a:pt x="455" y="503"/>
                </a:moveTo>
                <a:lnTo>
                  <a:pt x="250" y="503"/>
                </a:lnTo>
                <a:lnTo>
                  <a:pt x="250" y="709"/>
                </a:lnTo>
                <a:lnTo>
                  <a:pt x="455" y="709"/>
                </a:lnTo>
                <a:lnTo>
                  <a:pt x="455" y="503"/>
                </a:lnTo>
                <a:close/>
              </a:path>
            </a:pathLst>
          </a:custGeom>
          <a:solidFill>
            <a:srgbClr val="0072C6"/>
          </a:solidFill>
          <a:ln>
            <a:noFill/>
          </a:ln>
        </p:spPr>
        <p:txBody>
          <a:bodyPr vert="horz" wrap="square" lIns="82293" tIns="41147" rIns="82293" bIns="41147"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599" b="0" i="0" u="none" strike="noStrike" kern="0" cap="none" spc="0" normalizeH="0" baseline="0" noProof="0" dirty="0">
              <a:ln>
                <a:noFill/>
              </a:ln>
              <a:solidFill>
                <a:sysClr val="windowText" lastClr="000000"/>
              </a:solidFill>
              <a:effectLst/>
              <a:uLnTx/>
              <a:uFillTx/>
            </a:endParaRPr>
          </a:p>
        </p:txBody>
      </p:sp>
      <mc:AlternateContent xmlns:mc="http://schemas.openxmlformats.org/markup-compatibility/2006" xmlns:pslz="http://schemas.microsoft.com/office/powerpoint/2016/slidezoom">
        <mc:Choice Requires="pslz">
          <p:graphicFrame>
            <p:nvGraphicFramePr>
              <p:cNvPr id="81" name="Slide Zoom 80"/>
              <p:cNvGraphicFramePr>
                <a:graphicFrameLocks noChangeAspect="1"/>
              </p:cNvGraphicFramePr>
              <p:nvPr>
                <p:extLst/>
              </p:nvPr>
            </p:nvGraphicFramePr>
            <p:xfrm>
              <a:off x="7582143" y="3575710"/>
              <a:ext cx="2091243" cy="1176157"/>
            </p:xfrm>
            <a:graphic>
              <a:graphicData uri="http://schemas.microsoft.com/office/powerpoint/2016/slidezoom">
                <pslz:sldZm>
                  <pslz:sldZmObj sldId="1508" cId="3010870978">
                    <pslz:zmPr id="{A4510DAD-16FA-4651-9513-2E26F8E8576D}" returnToParent="0" transitionDur="1000">
                      <p166:blipFill xmlns:p166="http://schemas.microsoft.com/office/powerpoint/2016/6/main">
                        <a:blip r:embed="rId68"/>
                        <a:stretch>
                          <a:fillRect/>
                        </a:stretch>
                      </p166:blipFill>
                      <p166:spPr xmlns:p166="http://schemas.microsoft.com/office/powerpoint/2016/6/main">
                        <a:xfrm>
                          <a:off x="0" y="0"/>
                          <a:ext cx="2091243" cy="1176157"/>
                        </a:xfrm>
                        <a:prstGeom prst="rect">
                          <a:avLst/>
                        </a:prstGeom>
                        <a:ln w="3175">
                          <a:solidFill>
                            <a:prstClr val="ltGray"/>
                          </a:solidFill>
                        </a:ln>
                      </p166:spPr>
                    </pslz:zmPr>
                  </pslz:sldZmObj>
                </pslz:sldZm>
              </a:graphicData>
            </a:graphic>
          </p:graphicFrame>
        </mc:Choice>
        <mc:Fallback xmlns="">
          <p:pic>
            <p:nvPicPr>
              <p:cNvPr id="81" name="Slide Zoom 80"/>
              <p:cNvPicPr>
                <a:picLocks noGrp="1" noRot="1" noChangeAspect="1" noMove="1" noResize="1" noEditPoints="1" noAdjustHandles="1" noChangeArrowheads="1" noChangeShapeType="1"/>
              </p:cNvPicPr>
              <p:nvPr/>
            </p:nvPicPr>
            <p:blipFill>
              <a:blip r:embed="rId69"/>
              <a:stretch>
                <a:fillRect/>
              </a:stretch>
            </p:blipFill>
            <p:spPr>
              <a:xfrm>
                <a:off x="7582143" y="3575710"/>
                <a:ext cx="2091243" cy="1176157"/>
              </a:xfrm>
              <a:prstGeom prst="rect">
                <a:avLst/>
              </a:prstGeom>
              <a:ln w="3175">
                <a:solidFill>
                  <a:prstClr val="ltGray"/>
                </a:solidFill>
              </a:ln>
            </p:spPr>
          </p:pic>
        </mc:Fallback>
      </mc:AlternateContent>
      <p:pic>
        <p:nvPicPr>
          <p:cNvPr id="86" name="Picture 85"/>
          <p:cNvPicPr>
            <a:picLocks noChangeAspect="1"/>
          </p:cNvPicPr>
          <p:nvPr/>
        </p:nvPicPr>
        <p:blipFill>
          <a:blip r:embed="rId70"/>
          <a:stretch>
            <a:fillRect/>
          </a:stretch>
        </p:blipFill>
        <p:spPr>
          <a:xfrm>
            <a:off x="5137537" y="3577450"/>
            <a:ext cx="2159486" cy="1214711"/>
          </a:xfrm>
          <a:prstGeom prst="rect">
            <a:avLst/>
          </a:prstGeom>
        </p:spPr>
      </p:pic>
      <p:pic>
        <p:nvPicPr>
          <p:cNvPr id="87" name="Picture 86"/>
          <p:cNvPicPr>
            <a:picLocks noChangeAspect="1"/>
          </p:cNvPicPr>
          <p:nvPr/>
        </p:nvPicPr>
        <p:blipFill>
          <a:blip r:embed="rId71"/>
          <a:stretch>
            <a:fillRect/>
          </a:stretch>
        </p:blipFill>
        <p:spPr>
          <a:xfrm>
            <a:off x="9889035" y="3588480"/>
            <a:ext cx="2181200" cy="1226925"/>
          </a:xfrm>
          <a:prstGeom prst="rect">
            <a:avLst/>
          </a:prstGeom>
        </p:spPr>
      </p:pic>
    </p:spTree>
    <p:extLst>
      <p:ext uri="{BB962C8B-B14F-4D97-AF65-F5344CB8AC3E}">
        <p14:creationId xmlns:p14="http://schemas.microsoft.com/office/powerpoint/2010/main" val="240098978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Picture 10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740" y="2588"/>
            <a:ext cx="12469333" cy="6997148"/>
          </a:xfrm>
          <a:prstGeom prst="rect">
            <a:avLst/>
          </a:prstGeom>
        </p:spPr>
      </p:pic>
      <p:sp>
        <p:nvSpPr>
          <p:cNvPr id="103" name="Rectangle 102"/>
          <p:cNvSpPr/>
          <p:nvPr/>
        </p:nvSpPr>
        <p:spPr bwMode="auto">
          <a:xfrm>
            <a:off x="-33740" y="-7957"/>
            <a:ext cx="12469333" cy="7007693"/>
          </a:xfrm>
          <a:prstGeom prst="rect">
            <a:avLst/>
          </a:prstGeom>
          <a:solidFill>
            <a:srgbClr val="000000">
              <a:alpha val="89000"/>
            </a:srgbClr>
          </a:solidFill>
          <a:ln w="9525" cap="flat" cmpd="sng" algn="ctr">
            <a:noFill/>
            <a:prstDash val="solid"/>
            <a:headEnd type="none" w="med" len="med"/>
            <a:tailEnd type="none" w="med" len="med"/>
          </a:ln>
          <a:effectLst/>
        </p:spPr>
        <p:txBody>
          <a:bodyPr rot="0" spcFirstLastPara="0" vertOverflow="overflow" horzOverflow="overflow" vert="horz" wrap="square" lIns="155434" tIns="124347" rIns="155434" bIns="124347" numCol="1" spcCol="0" rtlCol="0" fromWordArt="0" anchor="t" anchorCtr="0" forceAA="0" compatLnSpc="1">
            <a:prstTxWarp prst="textNoShape">
              <a:avLst/>
            </a:prstTxWarp>
            <a:noAutofit/>
          </a:bodyPr>
          <a:lstStyle/>
          <a:p>
            <a:pPr marL="0" marR="0" lvl="0" indent="0" algn="ctr" defTabSz="792508" eaLnBrk="1" fontAlgn="base" latinLnBrk="0" hangingPunct="1">
              <a:lnSpc>
                <a:spcPct val="90000"/>
              </a:lnSpc>
              <a:spcBef>
                <a:spcPct val="0"/>
              </a:spcBef>
              <a:spcAft>
                <a:spcPct val="0"/>
              </a:spcAft>
              <a:buClrTx/>
              <a:buSzTx/>
              <a:buFontTx/>
              <a:buNone/>
              <a:tabLst/>
              <a:defRPr/>
            </a:pPr>
            <a:endParaRPr kumimoji="0" lang="en-US" sz="204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4" name="Rectangle 173"/>
          <p:cNvSpPr/>
          <p:nvPr/>
        </p:nvSpPr>
        <p:spPr bwMode="auto">
          <a:xfrm>
            <a:off x="1528082" y="1870753"/>
            <a:ext cx="3242298" cy="129476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1790" tIns="51790" rIns="51790" bIns="51790" numCol="1" spcCol="0" rtlCol="0" fromWordArt="0" anchor="t" anchorCtr="0" forceAA="0" compatLnSpc="1">
            <a:prstTxWarp prst="textNoShape">
              <a:avLst/>
            </a:prstTxWarp>
            <a:noAutofit/>
          </a:bodyPr>
          <a:lstStyle/>
          <a:p>
            <a:pPr marL="0" marR="0" lvl="0" indent="0" defTabSz="517700" eaLnBrk="1" fontAlgn="base" latinLnBrk="0" hangingPunct="1">
              <a:lnSpc>
                <a:spcPct val="100000"/>
              </a:lnSpc>
              <a:spcBef>
                <a:spcPct val="0"/>
              </a:spcBef>
              <a:spcAft>
                <a:spcPct val="0"/>
              </a:spcAft>
              <a:buClrTx/>
              <a:buSzTx/>
              <a:buFontTx/>
              <a:buNone/>
              <a:tabLst/>
              <a:defRPr/>
            </a:pPr>
            <a:r>
              <a:rPr kumimoji="0" lang="en-US" sz="1812" b="0" i="0" u="none" strike="noStrike" kern="0" cap="none" spc="-28" normalizeH="0" baseline="0" noProof="0" dirty="0">
                <a:ln>
                  <a:noFill/>
                </a:ln>
                <a:solidFill>
                  <a:srgbClr val="00B0F0"/>
                </a:solidFill>
                <a:effectLst/>
                <a:uLnTx/>
                <a:uFillTx/>
                <a:latin typeface="Segoe UI" panose="020B0502040204020203" pitchFamily="34" charset="0"/>
                <a:ea typeface="Segoe UI" panose="020B0502040204020203" pitchFamily="34" charset="0"/>
                <a:cs typeface="Segoe UI" panose="020B0502040204020203" pitchFamily="34" charset="0"/>
              </a:rPr>
              <a:t>Retail</a:t>
            </a:r>
          </a:p>
          <a:p>
            <a:pPr marL="0" marR="0" lvl="0" indent="0" defTabSz="517700" eaLnBrk="1" fontAlgn="base" latinLnBrk="0" hangingPunct="1">
              <a:lnSpc>
                <a:spcPct val="100000"/>
              </a:lnSpc>
              <a:spcBef>
                <a:spcPts val="340"/>
              </a:spcBef>
              <a:spcAft>
                <a:spcPct val="0"/>
              </a:spcAft>
              <a:buClrTx/>
              <a:buSzTx/>
              <a:buFontTx/>
              <a:buNone/>
              <a:tabLst/>
              <a:defRPr/>
            </a:pPr>
            <a:r>
              <a:rPr kumimoji="0" lang="en-US" sz="1020" b="0" i="0" u="none" strike="noStrike" kern="0" cap="none" spc="-28" normalizeH="0" baseline="0" noProof="0" dirty="0">
                <a:ln>
                  <a:noFill/>
                </a:ln>
                <a:gradFill>
                  <a:gsLst>
                    <a:gs pos="0">
                      <a:srgbClr val="FFFFFF"/>
                    </a:gs>
                    <a:gs pos="24000">
                      <a:srgbClr val="FFFFFF"/>
                    </a:gs>
                  </a:gsLst>
                  <a:lin ang="5400000" scaled="1"/>
                </a:gradFill>
                <a:effectLst/>
                <a:uLnTx/>
                <a:uFillTx/>
                <a:latin typeface="Segoe UI" panose="020B0502040204020203" pitchFamily="34" charset="0"/>
                <a:ea typeface="Segoe UI" pitchFamily="34" charset="0"/>
                <a:cs typeface="Segoe UI" panose="020B0502040204020203" pitchFamily="34" charset="0"/>
              </a:rPr>
              <a:t>Point of Sale (POS)</a:t>
            </a:r>
          </a:p>
          <a:p>
            <a:pPr marL="0" marR="0" lvl="0" indent="0" defTabSz="517700" eaLnBrk="1" fontAlgn="base" latinLnBrk="0" hangingPunct="1">
              <a:lnSpc>
                <a:spcPct val="100000"/>
              </a:lnSpc>
              <a:spcBef>
                <a:spcPct val="0"/>
              </a:spcBef>
              <a:spcAft>
                <a:spcPct val="0"/>
              </a:spcAft>
              <a:buClrTx/>
              <a:buSzTx/>
              <a:buFontTx/>
              <a:buNone/>
              <a:tabLst/>
              <a:defRPr/>
            </a:pPr>
            <a:r>
              <a:rPr kumimoji="0" lang="en-US" sz="1020" b="0" i="0" u="none" strike="noStrike" kern="0" cap="none" spc="-28" normalizeH="0" baseline="0" noProof="0" dirty="0">
                <a:ln>
                  <a:noFill/>
                </a:ln>
                <a:gradFill>
                  <a:gsLst>
                    <a:gs pos="0">
                      <a:srgbClr val="FFFFFF"/>
                    </a:gs>
                    <a:gs pos="24000">
                      <a:srgbClr val="FFFFFF"/>
                    </a:gs>
                  </a:gsLst>
                  <a:lin ang="5400000" scaled="1"/>
                </a:gradFill>
                <a:effectLst/>
                <a:uLnTx/>
                <a:uFillTx/>
                <a:latin typeface="Segoe UI" panose="020B0502040204020203" pitchFamily="34" charset="0"/>
                <a:ea typeface="Segoe UI" pitchFamily="34" charset="0"/>
                <a:cs typeface="Segoe UI" panose="020B0502040204020203" pitchFamily="34" charset="0"/>
              </a:rPr>
              <a:t>Centralized store management</a:t>
            </a:r>
          </a:p>
          <a:p>
            <a:pPr marL="0" marR="0" lvl="0" indent="0" defTabSz="517700" eaLnBrk="1" fontAlgn="base" latinLnBrk="0" hangingPunct="1">
              <a:lnSpc>
                <a:spcPct val="100000"/>
              </a:lnSpc>
              <a:spcBef>
                <a:spcPct val="0"/>
              </a:spcBef>
              <a:spcAft>
                <a:spcPct val="0"/>
              </a:spcAft>
              <a:buClrTx/>
              <a:buSzTx/>
              <a:buFontTx/>
              <a:buNone/>
              <a:tabLst/>
              <a:defRPr/>
            </a:pPr>
            <a:r>
              <a:rPr kumimoji="0" lang="en-US" sz="1020" b="0" i="0" u="none" strike="noStrike" kern="0" cap="none" spc="-28" normalizeH="0" baseline="0" noProof="0" dirty="0">
                <a:ln>
                  <a:noFill/>
                </a:ln>
                <a:gradFill>
                  <a:gsLst>
                    <a:gs pos="0">
                      <a:srgbClr val="FFFFFF"/>
                    </a:gs>
                    <a:gs pos="24000">
                      <a:srgbClr val="FFFFFF"/>
                    </a:gs>
                  </a:gsLst>
                  <a:lin ang="5400000" scaled="1"/>
                </a:gradFill>
                <a:effectLst/>
                <a:uLnTx/>
                <a:uFillTx/>
                <a:latin typeface="Segoe UI" panose="020B0502040204020203" pitchFamily="34" charset="0"/>
                <a:ea typeface="Segoe UI" pitchFamily="34" charset="0"/>
                <a:cs typeface="Segoe UI" panose="020B0502040204020203" pitchFamily="34" charset="0"/>
              </a:rPr>
              <a:t>Omni-channel management</a:t>
            </a:r>
          </a:p>
          <a:p>
            <a:pPr marL="0" marR="0" lvl="0" indent="0" defTabSz="517700" eaLnBrk="1" fontAlgn="base" latinLnBrk="0" hangingPunct="1">
              <a:lnSpc>
                <a:spcPct val="100000"/>
              </a:lnSpc>
              <a:spcBef>
                <a:spcPct val="0"/>
              </a:spcBef>
              <a:spcAft>
                <a:spcPct val="0"/>
              </a:spcAft>
              <a:buClrTx/>
              <a:buSzTx/>
              <a:buFontTx/>
              <a:buNone/>
              <a:tabLst/>
              <a:defRPr/>
            </a:pPr>
            <a:r>
              <a:rPr kumimoji="0" lang="en-US" sz="1020" b="0" i="0" u="none" strike="noStrike" kern="0" cap="none" spc="-28" normalizeH="0" baseline="0" noProof="0" dirty="0">
                <a:ln>
                  <a:noFill/>
                </a:ln>
                <a:gradFill>
                  <a:gsLst>
                    <a:gs pos="0">
                      <a:srgbClr val="FFFFFF"/>
                    </a:gs>
                    <a:gs pos="24000">
                      <a:srgbClr val="FFFFFF"/>
                    </a:gs>
                  </a:gsLst>
                  <a:lin ang="5400000" scaled="1"/>
                </a:gradFill>
                <a:effectLst/>
                <a:uLnTx/>
                <a:uFillTx/>
                <a:latin typeface="Segoe UI" panose="020B0502040204020203" pitchFamily="34" charset="0"/>
                <a:ea typeface="Segoe UI" pitchFamily="34" charset="0"/>
                <a:cs typeface="Segoe UI" panose="020B0502040204020203" pitchFamily="34" charset="0"/>
              </a:rPr>
              <a:t>Order management |payment processing</a:t>
            </a:r>
          </a:p>
          <a:p>
            <a:pPr marL="0" marR="0" lvl="0" indent="0" defTabSz="517700" eaLnBrk="1" fontAlgn="base" latinLnBrk="0" hangingPunct="1">
              <a:lnSpc>
                <a:spcPct val="100000"/>
              </a:lnSpc>
              <a:spcBef>
                <a:spcPct val="0"/>
              </a:spcBef>
              <a:spcAft>
                <a:spcPct val="0"/>
              </a:spcAft>
              <a:buClrTx/>
              <a:buSzTx/>
              <a:buFontTx/>
              <a:buNone/>
              <a:tabLst/>
              <a:defRPr/>
            </a:pPr>
            <a:r>
              <a:rPr kumimoji="0" lang="en-US" sz="1020" b="0" i="0" u="none" strike="noStrike" kern="0" cap="none" spc="-28" normalizeH="0" baseline="0" noProof="0" dirty="0">
                <a:ln>
                  <a:noFill/>
                </a:ln>
                <a:gradFill>
                  <a:gsLst>
                    <a:gs pos="0">
                      <a:srgbClr val="FFFFFF"/>
                    </a:gs>
                    <a:gs pos="24000">
                      <a:srgbClr val="FFFFFF"/>
                    </a:gs>
                  </a:gsLst>
                  <a:lin ang="5400000" scaled="1"/>
                </a:gradFill>
                <a:effectLst/>
                <a:uLnTx/>
                <a:uFillTx/>
                <a:latin typeface="Segoe UI" panose="020B0502040204020203" pitchFamily="34" charset="0"/>
                <a:ea typeface="Segoe UI" pitchFamily="34" charset="0"/>
                <a:cs typeface="Segoe UI" panose="020B0502040204020203" pitchFamily="34" charset="0"/>
              </a:rPr>
              <a:t>Merchandizing and catalog management</a:t>
            </a:r>
          </a:p>
          <a:p>
            <a:pPr marL="0" marR="0" lvl="0" indent="0" defTabSz="517700" eaLnBrk="1" fontAlgn="base" latinLnBrk="0" hangingPunct="1">
              <a:lnSpc>
                <a:spcPct val="100000"/>
              </a:lnSpc>
              <a:spcBef>
                <a:spcPct val="0"/>
              </a:spcBef>
              <a:spcAft>
                <a:spcPct val="0"/>
              </a:spcAft>
              <a:buClrTx/>
              <a:buSzTx/>
              <a:buFontTx/>
              <a:buNone/>
              <a:tabLst/>
              <a:defRPr/>
            </a:pPr>
            <a:endParaRPr kumimoji="0" lang="en-US" sz="1020" b="0" i="0" u="none" strike="noStrike" kern="0" cap="none" spc="-28" normalizeH="0" baseline="0" noProof="0" dirty="0">
              <a:ln>
                <a:noFill/>
              </a:ln>
              <a:gradFill>
                <a:gsLst>
                  <a:gs pos="0">
                    <a:srgbClr val="FFFFFF"/>
                  </a:gs>
                  <a:gs pos="24000">
                    <a:srgbClr val="FFFFFF"/>
                  </a:gs>
                </a:gsLst>
                <a:lin ang="5400000" scaled="1"/>
              </a:gradFill>
              <a:effectLst/>
              <a:uLnTx/>
              <a:uFillTx/>
              <a:latin typeface="Segoe UI" panose="020B0502040204020203" pitchFamily="34" charset="0"/>
              <a:ea typeface="Segoe UI" pitchFamily="34" charset="0"/>
              <a:cs typeface="Segoe UI" panose="020B0502040204020203" pitchFamily="34" charset="0"/>
            </a:endParaRPr>
          </a:p>
          <a:p>
            <a:pPr marL="0" marR="0" lvl="0" indent="0" defTabSz="517700" eaLnBrk="1" fontAlgn="base" latinLnBrk="0" hangingPunct="1">
              <a:lnSpc>
                <a:spcPct val="100000"/>
              </a:lnSpc>
              <a:spcBef>
                <a:spcPct val="0"/>
              </a:spcBef>
              <a:spcAft>
                <a:spcPct val="0"/>
              </a:spcAft>
              <a:buClrTx/>
              <a:buSzTx/>
              <a:buFontTx/>
              <a:buNone/>
              <a:tabLst/>
              <a:defRPr/>
            </a:pPr>
            <a:endParaRPr kumimoji="0" lang="en-US" sz="1133" b="0" i="0" u="none" strike="noStrike" kern="0" cap="none" spc="-28" normalizeH="0" baseline="0" noProof="0" dirty="0">
              <a:ln>
                <a:noFill/>
              </a:ln>
              <a:gradFill>
                <a:gsLst>
                  <a:gs pos="0">
                    <a:srgbClr val="FFFFFF"/>
                  </a:gs>
                  <a:gs pos="24000">
                    <a:srgbClr val="FFFFFF"/>
                  </a:gs>
                </a:gsLst>
                <a:lin ang="5400000" scaled="1"/>
              </a:gra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75" name="Rectangle 174"/>
          <p:cNvSpPr/>
          <p:nvPr/>
        </p:nvSpPr>
        <p:spPr bwMode="auto">
          <a:xfrm>
            <a:off x="4863891" y="1870753"/>
            <a:ext cx="3278263" cy="129476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1790" tIns="51790" rIns="51790" bIns="51790" numCol="1" spcCol="0" rtlCol="0" fromWordArt="0" anchor="t" anchorCtr="0" forceAA="0" compatLnSpc="1">
            <a:prstTxWarp prst="textNoShape">
              <a:avLst/>
            </a:prstTxWarp>
            <a:noAutofit/>
          </a:bodyPr>
          <a:lstStyle/>
          <a:p>
            <a:pPr marL="0" marR="0" lvl="0" indent="0" defTabSz="517700" eaLnBrk="1" fontAlgn="base" latinLnBrk="0" hangingPunct="1">
              <a:lnSpc>
                <a:spcPct val="100000"/>
              </a:lnSpc>
              <a:spcBef>
                <a:spcPct val="0"/>
              </a:spcBef>
              <a:spcAft>
                <a:spcPct val="0"/>
              </a:spcAft>
              <a:buClrTx/>
              <a:buSzTx/>
              <a:buFontTx/>
              <a:buNone/>
              <a:tabLst/>
              <a:defRPr/>
            </a:pPr>
            <a:r>
              <a:rPr kumimoji="0" lang="en-US" sz="1812" b="0" i="0" u="none" strike="noStrike" kern="0" cap="none" spc="-28" normalizeH="0" baseline="0" noProof="0" dirty="0">
                <a:ln>
                  <a:noFill/>
                </a:ln>
                <a:solidFill>
                  <a:srgbClr val="00B0F0"/>
                </a:solidFill>
                <a:effectLst/>
                <a:uLnTx/>
                <a:uFillTx/>
                <a:latin typeface="Segoe UI" panose="020B0502040204020203" pitchFamily="34" charset="0"/>
                <a:ea typeface="Segoe UI" panose="020B0502040204020203" pitchFamily="34" charset="0"/>
                <a:cs typeface="Segoe UI" panose="020B0502040204020203" pitchFamily="34" charset="0"/>
              </a:rPr>
              <a:t>Manufacturing</a:t>
            </a:r>
          </a:p>
          <a:p>
            <a:pPr marL="0" marR="0" lvl="0" indent="0" defTabSz="517700" eaLnBrk="1" fontAlgn="base" latinLnBrk="0" hangingPunct="1">
              <a:lnSpc>
                <a:spcPct val="100000"/>
              </a:lnSpc>
              <a:spcBef>
                <a:spcPts val="340"/>
              </a:spcBef>
              <a:spcAft>
                <a:spcPct val="0"/>
              </a:spcAft>
              <a:buClrTx/>
              <a:buSzTx/>
              <a:buFontTx/>
              <a:buNone/>
              <a:tabLst/>
              <a:defRPr/>
            </a:pPr>
            <a:r>
              <a:rPr kumimoji="0" lang="en-US" sz="1020" b="0" i="0" u="none" strike="noStrike" kern="0" cap="none" spc="-28" normalizeH="0" baseline="0" noProof="0" dirty="0">
                <a:ln>
                  <a:noFill/>
                </a:ln>
                <a:gradFill>
                  <a:gsLst>
                    <a:gs pos="0">
                      <a:srgbClr val="FFFFFF"/>
                    </a:gs>
                    <a:gs pos="24000">
                      <a:srgbClr val="FFFFFF"/>
                    </a:gs>
                  </a:gsLst>
                  <a:lin ang="5400000" scaled="1"/>
                </a:gradFill>
                <a:effectLst/>
                <a:uLnTx/>
                <a:uFillTx/>
                <a:latin typeface="Segoe UI" panose="020B0502040204020203" pitchFamily="34" charset="0"/>
                <a:ea typeface="Segoe UI" pitchFamily="34" charset="0"/>
                <a:cs typeface="Segoe UI" panose="020B0502040204020203" pitchFamily="34" charset="0"/>
              </a:rPr>
              <a:t>Lean, process and discrete manufacturing</a:t>
            </a:r>
          </a:p>
          <a:p>
            <a:pPr marL="0" marR="0" lvl="0" indent="0" defTabSz="517700" eaLnBrk="1" fontAlgn="base" latinLnBrk="0" hangingPunct="1">
              <a:lnSpc>
                <a:spcPct val="100000"/>
              </a:lnSpc>
              <a:spcBef>
                <a:spcPct val="0"/>
              </a:spcBef>
              <a:spcAft>
                <a:spcPct val="0"/>
              </a:spcAft>
              <a:buClrTx/>
              <a:buSzTx/>
              <a:buFontTx/>
              <a:buNone/>
              <a:tabLst/>
              <a:defRPr/>
            </a:pPr>
            <a:r>
              <a:rPr kumimoji="0" lang="en-US" sz="1020" b="0" i="0" u="none" strike="noStrike" kern="0" cap="none" spc="-28" normalizeH="0" baseline="0" noProof="0" dirty="0">
                <a:ln>
                  <a:noFill/>
                </a:ln>
                <a:gradFill>
                  <a:gsLst>
                    <a:gs pos="0">
                      <a:srgbClr val="FFFFFF"/>
                    </a:gs>
                    <a:gs pos="24000">
                      <a:srgbClr val="FFFFFF"/>
                    </a:gs>
                  </a:gsLst>
                  <a:lin ang="5400000" scaled="1"/>
                </a:gradFill>
                <a:effectLst/>
                <a:uLnTx/>
                <a:uFillTx/>
                <a:latin typeface="Segoe UI" panose="020B0502040204020203" pitchFamily="34" charset="0"/>
                <a:ea typeface="Segoe UI" pitchFamily="34" charset="0"/>
                <a:cs typeface="Segoe UI" panose="020B0502040204020203" pitchFamily="34" charset="0"/>
              </a:rPr>
              <a:t>Product configuration</a:t>
            </a:r>
          </a:p>
          <a:p>
            <a:pPr marL="0" marR="0" lvl="0" indent="0" defTabSz="517700" eaLnBrk="1" fontAlgn="base" latinLnBrk="0" hangingPunct="1">
              <a:lnSpc>
                <a:spcPct val="100000"/>
              </a:lnSpc>
              <a:spcBef>
                <a:spcPct val="0"/>
              </a:spcBef>
              <a:spcAft>
                <a:spcPct val="0"/>
              </a:spcAft>
              <a:buClrTx/>
              <a:buSzTx/>
              <a:buFontTx/>
              <a:buNone/>
              <a:tabLst/>
              <a:defRPr/>
            </a:pPr>
            <a:r>
              <a:rPr kumimoji="0" lang="en-US" sz="1020" b="0" i="0" u="none" strike="noStrike" kern="0" cap="none" spc="-28" normalizeH="0" baseline="0" noProof="0" dirty="0">
                <a:ln>
                  <a:noFill/>
                </a:ln>
                <a:gradFill>
                  <a:gsLst>
                    <a:gs pos="0">
                      <a:srgbClr val="FFFFFF"/>
                    </a:gs>
                    <a:gs pos="24000">
                      <a:srgbClr val="FFFFFF"/>
                    </a:gs>
                  </a:gsLst>
                  <a:lin ang="5400000" scaled="1"/>
                </a:gradFill>
                <a:effectLst/>
                <a:uLnTx/>
                <a:uFillTx/>
                <a:latin typeface="Segoe UI" panose="020B0502040204020203" pitchFamily="34" charset="0"/>
                <a:ea typeface="Segoe UI" pitchFamily="34" charset="0"/>
                <a:cs typeface="Segoe UI" panose="020B0502040204020203" pitchFamily="34" charset="0"/>
              </a:rPr>
              <a:t>Shop floor management</a:t>
            </a:r>
          </a:p>
          <a:p>
            <a:pPr marL="0" marR="0" lvl="0" indent="0" defTabSz="517700" eaLnBrk="1" fontAlgn="base" latinLnBrk="0" hangingPunct="1">
              <a:lnSpc>
                <a:spcPct val="100000"/>
              </a:lnSpc>
              <a:spcBef>
                <a:spcPct val="0"/>
              </a:spcBef>
              <a:spcAft>
                <a:spcPct val="0"/>
              </a:spcAft>
              <a:buClrTx/>
              <a:buSzTx/>
              <a:buFontTx/>
              <a:buNone/>
              <a:tabLst/>
              <a:defRPr/>
            </a:pPr>
            <a:endParaRPr kumimoji="0" lang="en-US" sz="1133" b="0" i="0" u="none" strike="noStrike" kern="0" cap="none" spc="-28" normalizeH="0" baseline="0" noProof="0" dirty="0">
              <a:ln>
                <a:noFill/>
              </a:ln>
              <a:gradFill>
                <a:gsLst>
                  <a:gs pos="0">
                    <a:srgbClr val="FFFFFF"/>
                  </a:gs>
                  <a:gs pos="24000">
                    <a:srgbClr val="FFFFFF"/>
                  </a:gs>
                </a:gsLst>
                <a:lin ang="5400000" scaled="1"/>
              </a:gra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76" name="Rectangle 175"/>
          <p:cNvSpPr/>
          <p:nvPr/>
        </p:nvSpPr>
        <p:spPr bwMode="auto">
          <a:xfrm>
            <a:off x="8232969" y="1870753"/>
            <a:ext cx="3236903" cy="129476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1790" tIns="51790" rIns="51790" bIns="51790" numCol="1" spcCol="0" rtlCol="0" fromWordArt="0" anchor="t" anchorCtr="0" forceAA="0" compatLnSpc="1">
            <a:prstTxWarp prst="textNoShape">
              <a:avLst/>
            </a:prstTxWarp>
            <a:noAutofit/>
          </a:bodyPr>
          <a:lstStyle/>
          <a:p>
            <a:pPr marL="0" marR="0" lvl="0" indent="0" defTabSz="517700" eaLnBrk="1" fontAlgn="base" latinLnBrk="0" hangingPunct="1">
              <a:lnSpc>
                <a:spcPct val="100000"/>
              </a:lnSpc>
              <a:spcBef>
                <a:spcPct val="0"/>
              </a:spcBef>
              <a:spcAft>
                <a:spcPct val="0"/>
              </a:spcAft>
              <a:buClrTx/>
              <a:buSzTx/>
              <a:buFontTx/>
              <a:buNone/>
              <a:tabLst/>
              <a:defRPr/>
            </a:pPr>
            <a:r>
              <a:rPr kumimoji="0" lang="en-US" sz="1812" b="0" i="0" u="none" strike="noStrike" kern="0" cap="none" spc="-28" normalizeH="0" baseline="0" noProof="0" dirty="0">
                <a:ln>
                  <a:noFill/>
                </a:ln>
                <a:solidFill>
                  <a:srgbClr val="00B0F0"/>
                </a:solidFill>
                <a:effectLst/>
                <a:uLnTx/>
                <a:uFillTx/>
                <a:latin typeface="Segoe UI" panose="020B0502040204020203" pitchFamily="34" charset="0"/>
                <a:ea typeface="Segoe UI" panose="020B0502040204020203" pitchFamily="34" charset="0"/>
                <a:cs typeface="Segoe UI" panose="020B0502040204020203" pitchFamily="34" charset="0"/>
              </a:rPr>
              <a:t>Sales, service &amp; marketing</a:t>
            </a:r>
          </a:p>
          <a:p>
            <a:pPr marL="0" marR="0" lvl="0" indent="0" defTabSz="517700" eaLnBrk="1" fontAlgn="base" latinLnBrk="0" hangingPunct="1">
              <a:lnSpc>
                <a:spcPct val="100000"/>
              </a:lnSpc>
              <a:spcBef>
                <a:spcPts val="340"/>
              </a:spcBef>
              <a:spcAft>
                <a:spcPct val="0"/>
              </a:spcAft>
              <a:buClrTx/>
              <a:buSzTx/>
              <a:buFontTx/>
              <a:buNone/>
              <a:tabLst/>
              <a:defRPr/>
            </a:pPr>
            <a:r>
              <a:rPr kumimoji="0" lang="en-US" sz="1020" b="0" i="0" u="none" strike="noStrike" kern="0" cap="none" spc="-28" normalizeH="0" baseline="0" noProof="0" dirty="0">
                <a:ln>
                  <a:noFill/>
                </a:ln>
                <a:gradFill>
                  <a:gsLst>
                    <a:gs pos="0">
                      <a:srgbClr val="FFFFFF"/>
                    </a:gs>
                    <a:gs pos="24000">
                      <a:srgbClr val="FFFFFF"/>
                    </a:gs>
                  </a:gsLst>
                  <a:lin ang="5400000" scaled="1"/>
                </a:gradFill>
                <a:effectLst/>
                <a:uLnTx/>
                <a:uFillTx/>
                <a:latin typeface="Segoe UI" panose="020B0502040204020203" pitchFamily="34" charset="0"/>
                <a:ea typeface="Segoe UI" pitchFamily="34" charset="0"/>
                <a:cs typeface="Segoe UI" panose="020B0502040204020203" pitchFamily="34" charset="0"/>
              </a:rPr>
              <a:t>Sales force and marketing automation</a:t>
            </a:r>
          </a:p>
          <a:p>
            <a:pPr marL="0" marR="0" lvl="0" indent="0" defTabSz="517700" eaLnBrk="1" fontAlgn="base" latinLnBrk="0" hangingPunct="1">
              <a:lnSpc>
                <a:spcPct val="100000"/>
              </a:lnSpc>
              <a:spcBef>
                <a:spcPct val="0"/>
              </a:spcBef>
              <a:spcAft>
                <a:spcPct val="0"/>
              </a:spcAft>
              <a:buClrTx/>
              <a:buSzTx/>
              <a:buFontTx/>
              <a:buNone/>
              <a:tabLst/>
              <a:defRPr/>
            </a:pPr>
            <a:r>
              <a:rPr kumimoji="0" lang="en-US" sz="1020" b="0" i="0" u="none" strike="noStrike" kern="0" cap="none" spc="-28" normalizeH="0" baseline="0" noProof="0" dirty="0">
                <a:ln>
                  <a:noFill/>
                </a:ln>
                <a:gradFill>
                  <a:gsLst>
                    <a:gs pos="0">
                      <a:srgbClr val="FFFFFF"/>
                    </a:gs>
                    <a:gs pos="24000">
                      <a:srgbClr val="FFFFFF"/>
                    </a:gs>
                  </a:gsLst>
                  <a:lin ang="5400000" scaled="1"/>
                </a:gradFill>
                <a:effectLst/>
                <a:uLnTx/>
                <a:uFillTx/>
                <a:latin typeface="Segoe UI" panose="020B0502040204020203" pitchFamily="34" charset="0"/>
                <a:ea typeface="Segoe UI" pitchFamily="34" charset="0"/>
                <a:cs typeface="Segoe UI" panose="020B0502040204020203" pitchFamily="34" charset="0"/>
              </a:rPr>
              <a:t>Lead and opportunity management</a:t>
            </a:r>
          </a:p>
          <a:p>
            <a:pPr marL="0" marR="0" lvl="0" indent="0" defTabSz="517700" eaLnBrk="1" fontAlgn="base" latinLnBrk="0" hangingPunct="1">
              <a:lnSpc>
                <a:spcPct val="100000"/>
              </a:lnSpc>
              <a:spcBef>
                <a:spcPct val="0"/>
              </a:spcBef>
              <a:spcAft>
                <a:spcPct val="0"/>
              </a:spcAft>
              <a:buClrTx/>
              <a:buSzTx/>
              <a:buFontTx/>
              <a:buNone/>
              <a:tabLst/>
              <a:defRPr/>
            </a:pPr>
            <a:r>
              <a:rPr kumimoji="0" lang="en-US" sz="1020" b="0" i="0" u="none" strike="noStrike" kern="0" cap="none" spc="-28" normalizeH="0" baseline="0" noProof="0" dirty="0">
                <a:ln>
                  <a:noFill/>
                </a:ln>
                <a:gradFill>
                  <a:gsLst>
                    <a:gs pos="0">
                      <a:srgbClr val="FFFFFF"/>
                    </a:gs>
                    <a:gs pos="24000">
                      <a:srgbClr val="FFFFFF"/>
                    </a:gs>
                  </a:gsLst>
                  <a:lin ang="5400000" scaled="1"/>
                </a:gradFill>
                <a:effectLst/>
                <a:uLnTx/>
                <a:uFillTx/>
                <a:latin typeface="Segoe UI" panose="020B0502040204020203" pitchFamily="34" charset="0"/>
                <a:ea typeface="Segoe UI" pitchFamily="34" charset="0"/>
                <a:cs typeface="Segoe UI" panose="020B0502040204020203" pitchFamily="34" charset="0"/>
              </a:rPr>
              <a:t>Sales and case management</a:t>
            </a:r>
          </a:p>
          <a:p>
            <a:pPr marL="0" marR="0" lvl="0" indent="0" defTabSz="517700" eaLnBrk="1" fontAlgn="base" latinLnBrk="0" hangingPunct="1">
              <a:lnSpc>
                <a:spcPct val="100000"/>
              </a:lnSpc>
              <a:spcBef>
                <a:spcPct val="0"/>
              </a:spcBef>
              <a:spcAft>
                <a:spcPct val="0"/>
              </a:spcAft>
              <a:buClrTx/>
              <a:buSzTx/>
              <a:buFontTx/>
              <a:buNone/>
              <a:tabLst/>
              <a:defRPr/>
            </a:pPr>
            <a:r>
              <a:rPr kumimoji="0" lang="en-US" sz="1020" b="0" i="0" u="none" strike="noStrike" kern="0" cap="none" spc="-28" normalizeH="0" baseline="0" noProof="0" dirty="0">
                <a:ln>
                  <a:noFill/>
                </a:ln>
                <a:gradFill>
                  <a:gsLst>
                    <a:gs pos="0">
                      <a:srgbClr val="FFFFFF"/>
                    </a:gs>
                    <a:gs pos="24000">
                      <a:srgbClr val="FFFFFF"/>
                    </a:gs>
                  </a:gsLst>
                  <a:lin ang="5400000" scaled="1"/>
                </a:gradFill>
                <a:effectLst/>
                <a:uLnTx/>
                <a:uFillTx/>
                <a:latin typeface="Segoe UI" panose="020B0502040204020203" pitchFamily="34" charset="0"/>
                <a:ea typeface="Segoe UI" pitchFamily="34" charset="0"/>
                <a:cs typeface="Segoe UI" panose="020B0502040204020203" pitchFamily="34" charset="0"/>
              </a:rPr>
              <a:t>Service management</a:t>
            </a:r>
          </a:p>
          <a:p>
            <a:pPr marL="0" marR="0" lvl="0" indent="0" defTabSz="517700" eaLnBrk="1" fontAlgn="base" latinLnBrk="0" hangingPunct="1">
              <a:lnSpc>
                <a:spcPct val="100000"/>
              </a:lnSpc>
              <a:spcBef>
                <a:spcPct val="0"/>
              </a:spcBef>
              <a:spcAft>
                <a:spcPct val="0"/>
              </a:spcAft>
              <a:buClrTx/>
              <a:buSzTx/>
              <a:buFontTx/>
              <a:buNone/>
              <a:tabLst/>
              <a:defRPr/>
            </a:pPr>
            <a:r>
              <a:rPr kumimoji="0" lang="en-US" sz="1020" b="0" i="0" u="none" strike="noStrike" kern="0" cap="none" spc="-28" normalizeH="0" baseline="0" noProof="0" dirty="0">
                <a:ln>
                  <a:noFill/>
                </a:ln>
                <a:gradFill>
                  <a:gsLst>
                    <a:gs pos="0">
                      <a:srgbClr val="FFFFFF"/>
                    </a:gs>
                    <a:gs pos="24000">
                      <a:srgbClr val="FFFFFF"/>
                    </a:gs>
                  </a:gsLst>
                  <a:lin ang="5400000" scaled="1"/>
                </a:gradFill>
                <a:effectLst/>
                <a:uLnTx/>
                <a:uFillTx/>
                <a:latin typeface="Segoe UI" panose="020B0502040204020203" pitchFamily="34" charset="0"/>
                <a:ea typeface="Segoe UI" pitchFamily="34" charset="0"/>
                <a:cs typeface="Segoe UI" panose="020B0502040204020203" pitchFamily="34" charset="0"/>
              </a:rPr>
              <a:t>Microsoft Dynamics CRM connector</a:t>
            </a:r>
          </a:p>
          <a:p>
            <a:pPr marL="0" marR="0" lvl="0" indent="0" defTabSz="517700" eaLnBrk="1" fontAlgn="base" latinLnBrk="0" hangingPunct="1">
              <a:lnSpc>
                <a:spcPct val="100000"/>
              </a:lnSpc>
              <a:spcBef>
                <a:spcPct val="0"/>
              </a:spcBef>
              <a:spcAft>
                <a:spcPct val="0"/>
              </a:spcAft>
              <a:buClrTx/>
              <a:buSzTx/>
              <a:buFontTx/>
              <a:buNone/>
              <a:tabLst/>
              <a:defRPr/>
            </a:pPr>
            <a:endParaRPr kumimoji="0" lang="en-US" sz="1020" b="0" i="0" u="none" strike="noStrike" kern="0" cap="none" spc="-28" normalizeH="0" baseline="0" noProof="0" dirty="0">
              <a:ln>
                <a:noFill/>
              </a:ln>
              <a:gradFill>
                <a:gsLst>
                  <a:gs pos="0">
                    <a:srgbClr val="FFFFFF"/>
                  </a:gs>
                  <a:gs pos="24000">
                    <a:srgbClr val="FFFFFF"/>
                  </a:gs>
                </a:gsLst>
                <a:lin ang="5400000" scaled="1"/>
              </a:gradFill>
              <a:effectLst/>
              <a:uLnTx/>
              <a:uFillTx/>
              <a:latin typeface="Segoe UI" panose="020B0502040204020203" pitchFamily="34" charset="0"/>
              <a:ea typeface="Segoe UI" pitchFamily="34" charset="0"/>
              <a:cs typeface="Segoe UI" panose="020B0502040204020203" pitchFamily="34" charset="0"/>
            </a:endParaRPr>
          </a:p>
          <a:p>
            <a:pPr marL="0" marR="0" lvl="0" indent="0" defTabSz="517700" eaLnBrk="1" fontAlgn="base" latinLnBrk="0" hangingPunct="1">
              <a:lnSpc>
                <a:spcPct val="100000"/>
              </a:lnSpc>
              <a:spcBef>
                <a:spcPct val="0"/>
              </a:spcBef>
              <a:spcAft>
                <a:spcPct val="0"/>
              </a:spcAft>
              <a:buClrTx/>
              <a:buSzTx/>
              <a:buFontTx/>
              <a:buNone/>
              <a:tabLst/>
              <a:defRPr/>
            </a:pPr>
            <a:endParaRPr kumimoji="0" lang="en-US" sz="1133" b="0" i="0" u="none" strike="noStrike" kern="0" cap="none" spc="-28" normalizeH="0" baseline="0" noProof="0" dirty="0">
              <a:ln>
                <a:noFill/>
              </a:ln>
              <a:gradFill>
                <a:gsLst>
                  <a:gs pos="0">
                    <a:srgbClr val="FFFFFF"/>
                  </a:gs>
                  <a:gs pos="24000">
                    <a:srgbClr val="FFFFFF"/>
                  </a:gs>
                </a:gsLst>
                <a:lin ang="5400000" scaled="1"/>
              </a:gra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77" name="Rectangle 176"/>
          <p:cNvSpPr/>
          <p:nvPr/>
        </p:nvSpPr>
        <p:spPr bwMode="auto">
          <a:xfrm>
            <a:off x="1528082" y="3259024"/>
            <a:ext cx="3242298" cy="129476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1790" tIns="51790" rIns="51790" bIns="51790" numCol="1" spcCol="0" rtlCol="0" fromWordArt="0" anchor="t" anchorCtr="0" forceAA="0" compatLnSpc="1">
            <a:prstTxWarp prst="textNoShape">
              <a:avLst/>
            </a:prstTxWarp>
            <a:noAutofit/>
          </a:bodyPr>
          <a:lstStyle/>
          <a:p>
            <a:pPr marL="0" marR="0" lvl="0" indent="0" defTabSz="517700" eaLnBrk="1" fontAlgn="base" latinLnBrk="0" hangingPunct="1">
              <a:lnSpc>
                <a:spcPct val="100000"/>
              </a:lnSpc>
              <a:spcBef>
                <a:spcPct val="0"/>
              </a:spcBef>
              <a:spcAft>
                <a:spcPct val="0"/>
              </a:spcAft>
              <a:buClrTx/>
              <a:buSzTx/>
              <a:buFontTx/>
              <a:buNone/>
              <a:tabLst/>
              <a:defRPr/>
            </a:pPr>
            <a:r>
              <a:rPr kumimoji="0" lang="en-US" sz="1812" b="0" i="0" u="none" strike="noStrike" kern="0" cap="none" spc="-28" normalizeH="0" baseline="0" noProof="0" dirty="0">
                <a:ln>
                  <a:noFill/>
                </a:ln>
                <a:solidFill>
                  <a:srgbClr val="00B0F0"/>
                </a:solidFill>
                <a:effectLst/>
                <a:uLnTx/>
                <a:uFillTx/>
                <a:latin typeface="Segoe UI" panose="020B0502040204020203" pitchFamily="34" charset="0"/>
                <a:ea typeface="Segoe UI" panose="020B0502040204020203" pitchFamily="34" charset="0"/>
                <a:cs typeface="Segoe UI" panose="020B0502040204020203" pitchFamily="34" charset="0"/>
              </a:rPr>
              <a:t>Procurement and sourcing</a:t>
            </a:r>
          </a:p>
          <a:p>
            <a:pPr marL="0" marR="0" lvl="0" indent="0" defTabSz="517700" eaLnBrk="1" fontAlgn="base" latinLnBrk="0" hangingPunct="1">
              <a:lnSpc>
                <a:spcPct val="100000"/>
              </a:lnSpc>
              <a:spcBef>
                <a:spcPts val="340"/>
              </a:spcBef>
              <a:spcAft>
                <a:spcPct val="0"/>
              </a:spcAft>
              <a:buClrTx/>
              <a:buSzTx/>
              <a:buFontTx/>
              <a:buNone/>
              <a:tabLst/>
              <a:defRPr/>
            </a:pPr>
            <a:r>
              <a:rPr kumimoji="0" lang="en-US" sz="1020" b="0" i="0" u="none" strike="noStrike" kern="0" cap="none" spc="-28" normalizeH="0" baseline="0" noProof="0" dirty="0">
                <a:ln>
                  <a:noFill/>
                </a:ln>
                <a:gradFill>
                  <a:gsLst>
                    <a:gs pos="0">
                      <a:srgbClr val="FFFFFF"/>
                    </a:gs>
                    <a:gs pos="24000">
                      <a:srgbClr val="FFFFFF"/>
                    </a:gs>
                  </a:gsLst>
                  <a:lin ang="5400000" scaled="1"/>
                </a:gradFill>
                <a:effectLst/>
                <a:uLnTx/>
                <a:uFillTx/>
                <a:latin typeface="Segoe UI" panose="020B0502040204020203" pitchFamily="34" charset="0"/>
                <a:ea typeface="Segoe UI" pitchFamily="34" charset="0"/>
                <a:cs typeface="Segoe UI" panose="020B0502040204020203" pitchFamily="34" charset="0"/>
              </a:rPr>
              <a:t>Direct and indirect procurement</a:t>
            </a:r>
          </a:p>
          <a:p>
            <a:pPr marL="0" marR="0" lvl="0" indent="0" defTabSz="517700" eaLnBrk="1" fontAlgn="base" latinLnBrk="0" hangingPunct="1">
              <a:lnSpc>
                <a:spcPct val="100000"/>
              </a:lnSpc>
              <a:spcBef>
                <a:spcPct val="0"/>
              </a:spcBef>
              <a:spcAft>
                <a:spcPct val="0"/>
              </a:spcAft>
              <a:buClrTx/>
              <a:buSzTx/>
              <a:buFontTx/>
              <a:buNone/>
              <a:tabLst/>
              <a:defRPr/>
            </a:pPr>
            <a:r>
              <a:rPr kumimoji="0" lang="en-US" sz="1020" b="0" i="0" u="none" strike="noStrike" kern="0" cap="none" spc="-28" normalizeH="0" baseline="0" noProof="0" dirty="0">
                <a:ln>
                  <a:noFill/>
                </a:ln>
                <a:gradFill>
                  <a:gsLst>
                    <a:gs pos="0">
                      <a:srgbClr val="FFFFFF"/>
                    </a:gs>
                    <a:gs pos="24000">
                      <a:srgbClr val="FFFFFF"/>
                    </a:gs>
                  </a:gsLst>
                  <a:lin ang="5400000" scaled="1"/>
                </a:gradFill>
                <a:effectLst/>
                <a:uLnTx/>
                <a:uFillTx/>
                <a:latin typeface="Segoe UI" panose="020B0502040204020203" pitchFamily="34" charset="0"/>
                <a:ea typeface="Segoe UI" pitchFamily="34" charset="0"/>
                <a:cs typeface="Segoe UI" panose="020B0502040204020203" pitchFamily="34" charset="0"/>
              </a:rPr>
              <a:t>Purchase requisitions</a:t>
            </a:r>
          </a:p>
          <a:p>
            <a:pPr marL="0" marR="0" lvl="0" indent="0" defTabSz="517700" eaLnBrk="1" fontAlgn="base" latinLnBrk="0" hangingPunct="1">
              <a:lnSpc>
                <a:spcPct val="100000"/>
              </a:lnSpc>
              <a:spcBef>
                <a:spcPct val="0"/>
              </a:spcBef>
              <a:spcAft>
                <a:spcPct val="0"/>
              </a:spcAft>
              <a:buClrTx/>
              <a:buSzTx/>
              <a:buFontTx/>
              <a:buNone/>
              <a:tabLst/>
              <a:defRPr/>
            </a:pPr>
            <a:r>
              <a:rPr kumimoji="0" lang="en-US" sz="1020" b="0" i="0" u="none" strike="noStrike" kern="0" cap="none" spc="-28" normalizeH="0" baseline="0" noProof="0" dirty="0">
                <a:ln>
                  <a:noFill/>
                </a:ln>
                <a:gradFill>
                  <a:gsLst>
                    <a:gs pos="0">
                      <a:srgbClr val="FFFFFF"/>
                    </a:gs>
                    <a:gs pos="24000">
                      <a:srgbClr val="FFFFFF"/>
                    </a:gs>
                  </a:gsLst>
                  <a:lin ang="5400000" scaled="1"/>
                </a:gradFill>
                <a:effectLst/>
                <a:uLnTx/>
                <a:uFillTx/>
                <a:latin typeface="Segoe UI" panose="020B0502040204020203" pitchFamily="34" charset="0"/>
                <a:ea typeface="Segoe UI" pitchFamily="34" charset="0"/>
                <a:cs typeface="Segoe UI" panose="020B0502040204020203" pitchFamily="34" charset="0"/>
              </a:rPr>
              <a:t>Supplier relationship management</a:t>
            </a:r>
          </a:p>
          <a:p>
            <a:pPr marL="0" marR="0" lvl="0" indent="0" defTabSz="517700" eaLnBrk="1" fontAlgn="base" latinLnBrk="0" hangingPunct="1">
              <a:lnSpc>
                <a:spcPct val="100000"/>
              </a:lnSpc>
              <a:spcBef>
                <a:spcPct val="0"/>
              </a:spcBef>
              <a:spcAft>
                <a:spcPct val="0"/>
              </a:spcAft>
              <a:buClrTx/>
              <a:buSzTx/>
              <a:buFontTx/>
              <a:buNone/>
              <a:tabLst/>
              <a:defRPr/>
            </a:pPr>
            <a:r>
              <a:rPr kumimoji="0" lang="en-US" sz="1020" b="0" i="0" u="none" strike="noStrike" kern="0" cap="none" spc="-28" normalizeH="0" baseline="0" noProof="0" dirty="0">
                <a:ln>
                  <a:noFill/>
                </a:ln>
                <a:gradFill>
                  <a:gsLst>
                    <a:gs pos="0">
                      <a:srgbClr val="FFFFFF"/>
                    </a:gs>
                    <a:gs pos="24000">
                      <a:srgbClr val="FFFFFF"/>
                    </a:gs>
                  </a:gsLst>
                  <a:lin ang="5400000" scaled="1"/>
                </a:gradFill>
                <a:effectLst/>
                <a:uLnTx/>
                <a:uFillTx/>
                <a:latin typeface="Segoe UI" panose="020B0502040204020203" pitchFamily="34" charset="0"/>
                <a:ea typeface="Segoe UI" pitchFamily="34" charset="0"/>
                <a:cs typeface="Segoe UI" panose="020B0502040204020203" pitchFamily="34" charset="0"/>
              </a:rPr>
              <a:t>Vendor self-service portal</a:t>
            </a:r>
          </a:p>
        </p:txBody>
      </p:sp>
      <p:sp>
        <p:nvSpPr>
          <p:cNvPr id="178" name="Rectangle 177"/>
          <p:cNvSpPr/>
          <p:nvPr/>
        </p:nvSpPr>
        <p:spPr bwMode="auto">
          <a:xfrm>
            <a:off x="4863891" y="3259024"/>
            <a:ext cx="3278263" cy="129476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1790" tIns="51790" rIns="51790" bIns="51790" numCol="1" spcCol="0" rtlCol="0" fromWordArt="0" anchor="t" anchorCtr="0" forceAA="0" compatLnSpc="1">
            <a:prstTxWarp prst="textNoShape">
              <a:avLst/>
            </a:prstTxWarp>
            <a:noAutofit/>
          </a:bodyPr>
          <a:lstStyle/>
          <a:p>
            <a:pPr marL="0" marR="0" lvl="0" indent="0" defTabSz="517700" eaLnBrk="1" fontAlgn="base" latinLnBrk="0" hangingPunct="1">
              <a:lnSpc>
                <a:spcPct val="100000"/>
              </a:lnSpc>
              <a:spcBef>
                <a:spcPct val="0"/>
              </a:spcBef>
              <a:spcAft>
                <a:spcPct val="0"/>
              </a:spcAft>
              <a:buClrTx/>
              <a:buSzTx/>
              <a:buFontTx/>
              <a:buNone/>
              <a:tabLst/>
              <a:defRPr/>
            </a:pPr>
            <a:r>
              <a:rPr kumimoji="0" lang="en-US" sz="1812" b="0" i="0" u="none" strike="noStrike" kern="0" cap="none" spc="-28" normalizeH="0" baseline="0" noProof="0" dirty="0">
                <a:ln>
                  <a:noFill/>
                </a:ln>
                <a:solidFill>
                  <a:srgbClr val="00B0F0"/>
                </a:solidFill>
                <a:effectLst/>
                <a:uLnTx/>
                <a:uFillTx/>
                <a:latin typeface="Segoe UI" panose="020B0502040204020203" pitchFamily="34" charset="0"/>
                <a:ea typeface="Segoe UI" panose="020B0502040204020203" pitchFamily="34" charset="0"/>
                <a:cs typeface="Segoe UI" panose="020B0502040204020203" pitchFamily="34" charset="0"/>
              </a:rPr>
              <a:t>Supply chain management</a:t>
            </a:r>
          </a:p>
          <a:p>
            <a:pPr marL="0" marR="0" lvl="0" indent="0" defTabSz="517700" eaLnBrk="1" fontAlgn="base" latinLnBrk="0" hangingPunct="1">
              <a:lnSpc>
                <a:spcPct val="100000"/>
              </a:lnSpc>
              <a:spcBef>
                <a:spcPts val="340"/>
              </a:spcBef>
              <a:spcAft>
                <a:spcPct val="0"/>
              </a:spcAft>
              <a:buClrTx/>
              <a:buSzTx/>
              <a:buFontTx/>
              <a:buNone/>
              <a:tabLst/>
              <a:defRPr/>
            </a:pPr>
            <a:r>
              <a:rPr kumimoji="0" lang="en-US" sz="1020" b="0" i="0" u="none" strike="noStrike" kern="0" cap="none" spc="-28" normalizeH="0" baseline="0" noProof="0" dirty="0">
                <a:ln>
                  <a:noFill/>
                </a:ln>
                <a:gradFill>
                  <a:gsLst>
                    <a:gs pos="0">
                      <a:srgbClr val="FFFFFF"/>
                    </a:gs>
                    <a:gs pos="24000">
                      <a:srgbClr val="FFFFFF"/>
                    </a:gs>
                  </a:gsLst>
                  <a:lin ang="5400000" scaled="1"/>
                </a:gradFill>
                <a:effectLst/>
                <a:uLnTx/>
                <a:uFillTx/>
                <a:latin typeface="Segoe UI" panose="020B0502040204020203" pitchFamily="34" charset="0"/>
                <a:ea typeface="Segoe UI" pitchFamily="34" charset="0"/>
                <a:cs typeface="Segoe UI" panose="020B0502040204020203" pitchFamily="34" charset="0"/>
              </a:rPr>
              <a:t>Inventory management</a:t>
            </a:r>
          </a:p>
          <a:p>
            <a:pPr marL="0" marR="0" lvl="0" indent="0" defTabSz="517700" eaLnBrk="1" fontAlgn="base" latinLnBrk="0" hangingPunct="1">
              <a:lnSpc>
                <a:spcPct val="100000"/>
              </a:lnSpc>
              <a:spcBef>
                <a:spcPct val="0"/>
              </a:spcBef>
              <a:spcAft>
                <a:spcPct val="0"/>
              </a:spcAft>
              <a:buClrTx/>
              <a:buSzTx/>
              <a:buFontTx/>
              <a:buNone/>
              <a:tabLst/>
              <a:defRPr/>
            </a:pPr>
            <a:r>
              <a:rPr kumimoji="0" lang="en-US" sz="1020" b="0" i="0" u="none" strike="noStrike" kern="0" cap="none" spc="-28" normalizeH="0" baseline="0" noProof="0" dirty="0">
                <a:ln>
                  <a:noFill/>
                </a:ln>
                <a:gradFill>
                  <a:gsLst>
                    <a:gs pos="0">
                      <a:srgbClr val="FFFFFF"/>
                    </a:gs>
                    <a:gs pos="24000">
                      <a:srgbClr val="FFFFFF"/>
                    </a:gs>
                  </a:gsLst>
                  <a:lin ang="5400000" scaled="1"/>
                </a:gradFill>
                <a:effectLst/>
                <a:uLnTx/>
                <a:uFillTx/>
                <a:latin typeface="Segoe UI" panose="020B0502040204020203" pitchFamily="34" charset="0"/>
                <a:ea typeface="Segoe UI" pitchFamily="34" charset="0"/>
                <a:cs typeface="Segoe UI" panose="020B0502040204020203" pitchFamily="34" charset="0"/>
              </a:rPr>
              <a:t>Multisite warehouse management</a:t>
            </a:r>
          </a:p>
          <a:p>
            <a:pPr marL="0" marR="0" lvl="0" indent="0" defTabSz="517700" eaLnBrk="1" fontAlgn="base" latinLnBrk="0" hangingPunct="1">
              <a:lnSpc>
                <a:spcPct val="100000"/>
              </a:lnSpc>
              <a:spcBef>
                <a:spcPct val="0"/>
              </a:spcBef>
              <a:spcAft>
                <a:spcPct val="0"/>
              </a:spcAft>
              <a:buClrTx/>
              <a:buSzTx/>
              <a:buFontTx/>
              <a:buNone/>
              <a:tabLst/>
              <a:defRPr/>
            </a:pPr>
            <a:r>
              <a:rPr kumimoji="0" lang="en-US" sz="1020" b="0" i="0" u="none" strike="noStrike" kern="0" cap="none" spc="-28" normalizeH="0" baseline="0" noProof="0" dirty="0">
                <a:ln>
                  <a:noFill/>
                </a:ln>
                <a:gradFill>
                  <a:gsLst>
                    <a:gs pos="0">
                      <a:srgbClr val="FFFFFF"/>
                    </a:gs>
                    <a:gs pos="24000">
                      <a:srgbClr val="FFFFFF"/>
                    </a:gs>
                  </a:gsLst>
                  <a:lin ang="5400000" scaled="1"/>
                </a:gradFill>
                <a:effectLst/>
                <a:uLnTx/>
                <a:uFillTx/>
                <a:latin typeface="Segoe UI" panose="020B0502040204020203" pitchFamily="34" charset="0"/>
                <a:ea typeface="Segoe UI" pitchFamily="34" charset="0"/>
                <a:cs typeface="Segoe UI" panose="020B0502040204020203" pitchFamily="34" charset="0"/>
              </a:rPr>
              <a:t>Order promising</a:t>
            </a:r>
          </a:p>
          <a:p>
            <a:pPr marL="0" marR="0" lvl="0" indent="0" defTabSz="517700" eaLnBrk="1" fontAlgn="base" latinLnBrk="0" hangingPunct="1">
              <a:lnSpc>
                <a:spcPct val="100000"/>
              </a:lnSpc>
              <a:spcBef>
                <a:spcPct val="0"/>
              </a:spcBef>
              <a:spcAft>
                <a:spcPct val="0"/>
              </a:spcAft>
              <a:buClrTx/>
              <a:buSzTx/>
              <a:buFontTx/>
              <a:buNone/>
              <a:tabLst/>
              <a:defRPr/>
            </a:pPr>
            <a:r>
              <a:rPr kumimoji="0" lang="en-US" sz="1020" b="0" i="0" u="none" strike="noStrike" kern="0" cap="none" spc="-28" normalizeH="0" baseline="0" noProof="0" dirty="0">
                <a:ln>
                  <a:noFill/>
                </a:ln>
                <a:gradFill>
                  <a:gsLst>
                    <a:gs pos="0">
                      <a:srgbClr val="FFFFFF"/>
                    </a:gs>
                    <a:gs pos="24000">
                      <a:srgbClr val="FFFFFF"/>
                    </a:gs>
                  </a:gsLst>
                  <a:lin ang="5400000" scaled="1"/>
                </a:gradFill>
                <a:effectLst/>
                <a:uLnTx/>
                <a:uFillTx/>
                <a:latin typeface="Segoe UI" panose="020B0502040204020203" pitchFamily="34" charset="0"/>
                <a:ea typeface="Segoe UI" pitchFamily="34" charset="0"/>
                <a:cs typeface="Segoe UI" panose="020B0502040204020203" pitchFamily="34" charset="0"/>
              </a:rPr>
              <a:t>Distribution planning</a:t>
            </a:r>
          </a:p>
          <a:p>
            <a:pPr marL="0" marR="0" lvl="0" indent="0" defTabSz="517700" eaLnBrk="1" fontAlgn="base" latinLnBrk="0" hangingPunct="1">
              <a:lnSpc>
                <a:spcPct val="100000"/>
              </a:lnSpc>
              <a:spcBef>
                <a:spcPct val="0"/>
              </a:spcBef>
              <a:spcAft>
                <a:spcPct val="0"/>
              </a:spcAft>
              <a:buClrTx/>
              <a:buSzTx/>
              <a:buFontTx/>
              <a:buNone/>
              <a:tabLst/>
              <a:defRPr/>
            </a:pPr>
            <a:r>
              <a:rPr kumimoji="0" lang="en-US" sz="1020" b="0" i="0" u="none" strike="noStrike" kern="0" cap="none" spc="-28" normalizeH="0" baseline="0" noProof="0" dirty="0">
                <a:ln>
                  <a:noFill/>
                </a:ln>
                <a:gradFill>
                  <a:gsLst>
                    <a:gs pos="0">
                      <a:srgbClr val="FFFFFF"/>
                    </a:gs>
                    <a:gs pos="24000">
                      <a:srgbClr val="FFFFFF"/>
                    </a:gs>
                  </a:gsLst>
                  <a:lin ang="5400000" scaled="1"/>
                </a:gradFill>
                <a:effectLst/>
                <a:uLnTx/>
                <a:uFillTx/>
                <a:latin typeface="Segoe UI" panose="020B0502040204020203" pitchFamily="34" charset="0"/>
                <a:ea typeface="Segoe UI" pitchFamily="34" charset="0"/>
                <a:cs typeface="Segoe UI" panose="020B0502040204020203" pitchFamily="34" charset="0"/>
              </a:rPr>
              <a:t>Quality management</a:t>
            </a:r>
          </a:p>
        </p:txBody>
      </p:sp>
      <p:sp>
        <p:nvSpPr>
          <p:cNvPr id="179" name="Rectangle 178"/>
          <p:cNvSpPr/>
          <p:nvPr/>
        </p:nvSpPr>
        <p:spPr bwMode="auto">
          <a:xfrm>
            <a:off x="8232969" y="3259024"/>
            <a:ext cx="3236903" cy="129476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1790" tIns="51790" rIns="51790" bIns="51790" numCol="1" spcCol="0" rtlCol="0" fromWordArt="0" anchor="t" anchorCtr="0" forceAA="0" compatLnSpc="1">
            <a:prstTxWarp prst="textNoShape">
              <a:avLst/>
            </a:prstTxWarp>
            <a:noAutofit/>
          </a:bodyPr>
          <a:lstStyle/>
          <a:p>
            <a:pPr marL="0" marR="0" lvl="0" indent="0" defTabSz="517700" eaLnBrk="1" fontAlgn="base" latinLnBrk="0" hangingPunct="1">
              <a:lnSpc>
                <a:spcPct val="100000"/>
              </a:lnSpc>
              <a:spcBef>
                <a:spcPct val="0"/>
              </a:spcBef>
              <a:spcAft>
                <a:spcPct val="0"/>
              </a:spcAft>
              <a:buClrTx/>
              <a:buSzTx/>
              <a:buFontTx/>
              <a:buNone/>
              <a:tabLst/>
              <a:defRPr/>
            </a:pPr>
            <a:r>
              <a:rPr kumimoji="0" lang="en-US" sz="1812" b="0" i="0" u="none" strike="noStrike" kern="0" cap="none" spc="-28" normalizeH="0" baseline="0" noProof="0" dirty="0">
                <a:ln>
                  <a:noFill/>
                </a:ln>
                <a:solidFill>
                  <a:srgbClr val="00B0F0"/>
                </a:solidFill>
                <a:effectLst/>
                <a:uLnTx/>
                <a:uFillTx/>
                <a:latin typeface="Segoe UI" panose="020B0502040204020203" pitchFamily="34" charset="0"/>
                <a:ea typeface="Segoe UI" panose="020B0502040204020203" pitchFamily="34" charset="0"/>
                <a:cs typeface="Segoe UI" panose="020B0502040204020203" pitchFamily="34" charset="0"/>
              </a:rPr>
              <a:t>Project accounting</a:t>
            </a:r>
          </a:p>
          <a:p>
            <a:pPr marL="0" marR="0" lvl="0" indent="0" defTabSz="517700" eaLnBrk="1" fontAlgn="base" latinLnBrk="0" hangingPunct="1">
              <a:lnSpc>
                <a:spcPct val="100000"/>
              </a:lnSpc>
              <a:spcBef>
                <a:spcPts val="340"/>
              </a:spcBef>
              <a:spcAft>
                <a:spcPct val="0"/>
              </a:spcAft>
              <a:buClrTx/>
              <a:buSzTx/>
              <a:buFontTx/>
              <a:buNone/>
              <a:tabLst/>
              <a:defRPr/>
            </a:pPr>
            <a:r>
              <a:rPr kumimoji="0" lang="en-US" sz="1020" b="0" i="0" u="none" strike="noStrike" kern="0" cap="none" spc="-28" normalizeH="0" baseline="0" noProof="0" dirty="0">
                <a:ln>
                  <a:noFill/>
                </a:ln>
                <a:gradFill>
                  <a:gsLst>
                    <a:gs pos="0">
                      <a:srgbClr val="FFFFFF"/>
                    </a:gs>
                    <a:gs pos="24000">
                      <a:srgbClr val="FFFFFF"/>
                    </a:gs>
                  </a:gsLst>
                  <a:lin ang="5400000" scaled="1"/>
                </a:gradFill>
                <a:effectLst/>
                <a:uLnTx/>
                <a:uFillTx/>
                <a:latin typeface="Segoe UI" panose="020B0502040204020203" pitchFamily="34" charset="0"/>
                <a:ea typeface="Segoe UI" pitchFamily="34" charset="0"/>
                <a:cs typeface="Segoe UI" panose="020B0502040204020203" pitchFamily="34" charset="0"/>
              </a:rPr>
              <a:t>Project accounting and invoicing</a:t>
            </a:r>
          </a:p>
          <a:p>
            <a:pPr marL="0" marR="0" lvl="0" indent="0" defTabSz="517700" eaLnBrk="1" fontAlgn="base" latinLnBrk="0" hangingPunct="1">
              <a:lnSpc>
                <a:spcPct val="100000"/>
              </a:lnSpc>
              <a:spcBef>
                <a:spcPct val="0"/>
              </a:spcBef>
              <a:spcAft>
                <a:spcPct val="0"/>
              </a:spcAft>
              <a:buClrTx/>
              <a:buSzTx/>
              <a:buFontTx/>
              <a:buNone/>
              <a:tabLst/>
              <a:defRPr/>
            </a:pPr>
            <a:r>
              <a:rPr kumimoji="0" lang="en-US" sz="1020" b="0" i="0" u="none" strike="noStrike" kern="0" cap="none" spc="-28" normalizeH="0" baseline="0" noProof="0" dirty="0">
                <a:ln>
                  <a:noFill/>
                </a:ln>
                <a:gradFill>
                  <a:gsLst>
                    <a:gs pos="0">
                      <a:srgbClr val="FFFFFF"/>
                    </a:gs>
                    <a:gs pos="24000">
                      <a:srgbClr val="FFFFFF"/>
                    </a:gs>
                  </a:gsLst>
                  <a:lin ang="5400000" scaled="1"/>
                </a:gradFill>
                <a:effectLst/>
                <a:uLnTx/>
                <a:uFillTx/>
                <a:latin typeface="Segoe UI" panose="020B0502040204020203" pitchFamily="34" charset="0"/>
                <a:ea typeface="Segoe UI" pitchFamily="34" charset="0"/>
                <a:cs typeface="Segoe UI" panose="020B0502040204020203" pitchFamily="34" charset="0"/>
              </a:rPr>
              <a:t>Grants management</a:t>
            </a:r>
          </a:p>
          <a:p>
            <a:pPr marL="0" marR="0" lvl="0" indent="0" defTabSz="517700" eaLnBrk="1" fontAlgn="base" latinLnBrk="0" hangingPunct="1">
              <a:lnSpc>
                <a:spcPct val="100000"/>
              </a:lnSpc>
              <a:spcBef>
                <a:spcPct val="0"/>
              </a:spcBef>
              <a:spcAft>
                <a:spcPct val="0"/>
              </a:spcAft>
              <a:buClrTx/>
              <a:buSzTx/>
              <a:buFontTx/>
              <a:buNone/>
              <a:tabLst/>
              <a:defRPr/>
            </a:pPr>
            <a:r>
              <a:rPr kumimoji="0" lang="en-US" sz="1020" b="0" i="0" u="none" strike="noStrike" kern="0" cap="none" spc="-28" normalizeH="0" baseline="0" noProof="0" dirty="0">
                <a:ln>
                  <a:noFill/>
                </a:ln>
                <a:gradFill>
                  <a:gsLst>
                    <a:gs pos="0">
                      <a:srgbClr val="FFFFFF"/>
                    </a:gs>
                    <a:gs pos="24000">
                      <a:srgbClr val="FFFFFF"/>
                    </a:gs>
                  </a:gsLst>
                  <a:lin ang="5400000" scaled="1"/>
                </a:gradFill>
                <a:effectLst/>
                <a:uLnTx/>
                <a:uFillTx/>
                <a:latin typeface="Segoe UI" panose="020B0502040204020203" pitchFamily="34" charset="0"/>
                <a:ea typeface="Segoe UI" pitchFamily="34" charset="0"/>
                <a:cs typeface="Segoe UI" panose="020B0502040204020203" pitchFamily="34" charset="0"/>
              </a:rPr>
              <a:t>Project cost control</a:t>
            </a:r>
          </a:p>
          <a:p>
            <a:pPr marL="0" marR="0" lvl="0" indent="0" defTabSz="517700" eaLnBrk="1" fontAlgn="base" latinLnBrk="0" hangingPunct="1">
              <a:lnSpc>
                <a:spcPct val="100000"/>
              </a:lnSpc>
              <a:spcBef>
                <a:spcPct val="0"/>
              </a:spcBef>
              <a:spcAft>
                <a:spcPct val="0"/>
              </a:spcAft>
              <a:buClrTx/>
              <a:buSzTx/>
              <a:buFontTx/>
              <a:buNone/>
              <a:tabLst/>
              <a:defRPr/>
            </a:pPr>
            <a:r>
              <a:rPr kumimoji="0" lang="en-US" sz="1020" b="0" i="0" u="none" strike="noStrike" kern="0" cap="none" spc="-28" normalizeH="0" baseline="0" noProof="0" dirty="0">
                <a:ln>
                  <a:noFill/>
                </a:ln>
                <a:gradFill>
                  <a:gsLst>
                    <a:gs pos="0">
                      <a:srgbClr val="FFFFFF"/>
                    </a:gs>
                    <a:gs pos="24000">
                      <a:srgbClr val="FFFFFF"/>
                    </a:gs>
                  </a:gsLst>
                  <a:lin ang="5400000" scaled="1"/>
                </a:gradFill>
                <a:effectLst/>
                <a:uLnTx/>
                <a:uFillTx/>
                <a:latin typeface="Segoe UI" panose="020B0502040204020203" pitchFamily="34" charset="0"/>
                <a:ea typeface="Segoe UI" pitchFamily="34" charset="0"/>
                <a:cs typeface="Segoe UI" panose="020B0502040204020203" pitchFamily="34" charset="0"/>
              </a:rPr>
              <a:t>Work breakdown structure</a:t>
            </a:r>
          </a:p>
          <a:p>
            <a:pPr marL="0" marR="0" lvl="0" indent="0" defTabSz="517700" eaLnBrk="1" fontAlgn="base" latinLnBrk="0" hangingPunct="1">
              <a:lnSpc>
                <a:spcPct val="100000"/>
              </a:lnSpc>
              <a:spcBef>
                <a:spcPct val="0"/>
              </a:spcBef>
              <a:spcAft>
                <a:spcPct val="0"/>
              </a:spcAft>
              <a:buClrTx/>
              <a:buSzTx/>
              <a:buFontTx/>
              <a:buNone/>
              <a:tabLst/>
              <a:defRPr/>
            </a:pPr>
            <a:r>
              <a:rPr kumimoji="0" lang="en-US" sz="1020" b="0" i="0" u="none" strike="noStrike" kern="0" cap="none" spc="-28" normalizeH="0" baseline="0" noProof="0" dirty="0">
                <a:ln>
                  <a:noFill/>
                </a:ln>
                <a:gradFill>
                  <a:gsLst>
                    <a:gs pos="0">
                      <a:srgbClr val="FFFFFF"/>
                    </a:gs>
                    <a:gs pos="24000">
                      <a:srgbClr val="FFFFFF"/>
                    </a:gs>
                  </a:gsLst>
                  <a:lin ang="5400000" scaled="1"/>
                </a:gradFill>
                <a:effectLst/>
                <a:uLnTx/>
                <a:uFillTx/>
                <a:latin typeface="Segoe UI" panose="020B0502040204020203" pitchFamily="34" charset="0"/>
                <a:ea typeface="Segoe UI" pitchFamily="34" charset="0"/>
                <a:cs typeface="Segoe UI" panose="020B0502040204020203" pitchFamily="34" charset="0"/>
              </a:rPr>
              <a:t>Interoperability with Microsoft Project</a:t>
            </a:r>
          </a:p>
        </p:txBody>
      </p:sp>
      <p:sp>
        <p:nvSpPr>
          <p:cNvPr id="180" name="Rectangle 179"/>
          <p:cNvSpPr/>
          <p:nvPr/>
        </p:nvSpPr>
        <p:spPr bwMode="auto">
          <a:xfrm>
            <a:off x="1528082" y="4647297"/>
            <a:ext cx="3242298" cy="129476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1790" tIns="51790" rIns="51790" bIns="51790" numCol="1" spcCol="0" rtlCol="0" fromWordArt="0" anchor="t" anchorCtr="0" forceAA="0" compatLnSpc="1">
            <a:prstTxWarp prst="textNoShape">
              <a:avLst/>
            </a:prstTxWarp>
            <a:noAutofit/>
          </a:bodyPr>
          <a:lstStyle/>
          <a:p>
            <a:pPr marL="0" marR="0" lvl="0" indent="0" defTabSz="517700" eaLnBrk="1" fontAlgn="base" latinLnBrk="0" hangingPunct="1">
              <a:lnSpc>
                <a:spcPct val="100000"/>
              </a:lnSpc>
              <a:spcBef>
                <a:spcPct val="0"/>
              </a:spcBef>
              <a:spcAft>
                <a:spcPct val="0"/>
              </a:spcAft>
              <a:buClrTx/>
              <a:buSzTx/>
              <a:buFontTx/>
              <a:buNone/>
              <a:tabLst/>
              <a:defRPr/>
            </a:pPr>
            <a:r>
              <a:rPr kumimoji="0" lang="en-US" sz="1812" b="0" i="0" u="none" strike="noStrike" kern="0" cap="none" spc="-57" normalizeH="0" baseline="0" noProof="0" dirty="0">
                <a:ln>
                  <a:noFill/>
                </a:ln>
                <a:solidFill>
                  <a:srgbClr val="00B0F0"/>
                </a:solidFill>
                <a:effectLst/>
                <a:uLnTx/>
                <a:uFillTx/>
                <a:latin typeface="Segoe UI" panose="020B0502040204020203" pitchFamily="34" charset="0"/>
                <a:ea typeface="Segoe UI" panose="020B0502040204020203" pitchFamily="34" charset="0"/>
                <a:cs typeface="Segoe UI" panose="020B0502040204020203" pitchFamily="34" charset="0"/>
              </a:rPr>
              <a:t>Financial management</a:t>
            </a:r>
          </a:p>
          <a:p>
            <a:pPr marL="0" marR="0" lvl="0" indent="0" defTabSz="517700" eaLnBrk="1" fontAlgn="base" latinLnBrk="0" hangingPunct="1">
              <a:lnSpc>
                <a:spcPct val="100000"/>
              </a:lnSpc>
              <a:spcBef>
                <a:spcPts val="340"/>
              </a:spcBef>
              <a:spcAft>
                <a:spcPct val="0"/>
              </a:spcAft>
              <a:buClrTx/>
              <a:buSzTx/>
              <a:buFontTx/>
              <a:buNone/>
              <a:tabLst/>
              <a:defRPr/>
            </a:pPr>
            <a:r>
              <a:rPr kumimoji="0" lang="en-US" sz="1020" b="0" i="0" u="none" strike="noStrike" kern="0" cap="none" spc="-28" normalizeH="0" baseline="0" noProof="0" dirty="0">
                <a:ln>
                  <a:noFill/>
                </a:ln>
                <a:gradFill>
                  <a:gsLst>
                    <a:gs pos="0">
                      <a:srgbClr val="FFFFFF"/>
                    </a:gs>
                    <a:gs pos="24000">
                      <a:srgbClr val="FFFFFF"/>
                    </a:gs>
                  </a:gsLst>
                  <a:lin ang="5400000" scaled="1"/>
                </a:gradFill>
                <a:effectLst/>
                <a:uLnTx/>
                <a:uFillTx/>
                <a:latin typeface="Segoe UI" panose="020B0502040204020203" pitchFamily="34" charset="0"/>
                <a:ea typeface="Segoe UI" pitchFamily="34" charset="0"/>
                <a:cs typeface="Segoe UI" panose="020B0502040204020203" pitchFamily="34" charset="0"/>
              </a:rPr>
              <a:t>General Ledger</a:t>
            </a:r>
          </a:p>
          <a:p>
            <a:pPr marL="0" marR="0" lvl="0" indent="0" defTabSz="517700" eaLnBrk="1" fontAlgn="base" latinLnBrk="0" hangingPunct="1">
              <a:lnSpc>
                <a:spcPct val="100000"/>
              </a:lnSpc>
              <a:spcBef>
                <a:spcPct val="0"/>
              </a:spcBef>
              <a:spcAft>
                <a:spcPct val="0"/>
              </a:spcAft>
              <a:buClrTx/>
              <a:buSzTx/>
              <a:buFontTx/>
              <a:buNone/>
              <a:tabLst/>
              <a:defRPr/>
            </a:pPr>
            <a:r>
              <a:rPr kumimoji="0" lang="en-US" sz="1020" b="0" i="0" u="none" strike="noStrike" kern="0" cap="none" spc="-28" normalizeH="0" baseline="0" noProof="0" dirty="0">
                <a:ln>
                  <a:noFill/>
                </a:ln>
                <a:gradFill>
                  <a:gsLst>
                    <a:gs pos="0">
                      <a:srgbClr val="FFFFFF"/>
                    </a:gs>
                    <a:gs pos="24000">
                      <a:srgbClr val="FFFFFF"/>
                    </a:gs>
                  </a:gsLst>
                  <a:lin ang="5400000" scaled="1"/>
                </a:gradFill>
                <a:effectLst/>
                <a:uLnTx/>
                <a:uFillTx/>
                <a:latin typeface="Segoe UI" panose="020B0502040204020203" pitchFamily="34" charset="0"/>
                <a:ea typeface="Segoe UI" pitchFamily="34" charset="0"/>
                <a:cs typeface="Segoe UI" panose="020B0502040204020203" pitchFamily="34" charset="0"/>
              </a:rPr>
              <a:t>Accounts receivables </a:t>
            </a:r>
            <a:br>
              <a:rPr kumimoji="0" lang="en-US" sz="1020" b="0" i="0" u="none" strike="noStrike" kern="0" cap="none" spc="-28" normalizeH="0" baseline="0" noProof="0" dirty="0">
                <a:ln>
                  <a:noFill/>
                </a:ln>
                <a:gradFill>
                  <a:gsLst>
                    <a:gs pos="0">
                      <a:srgbClr val="FFFFFF"/>
                    </a:gs>
                    <a:gs pos="24000">
                      <a:srgbClr val="FFFFFF"/>
                    </a:gs>
                  </a:gsLst>
                  <a:lin ang="5400000" scaled="1"/>
                </a:gradFill>
                <a:effectLst/>
                <a:uLnTx/>
                <a:uFillTx/>
                <a:latin typeface="Segoe UI" panose="020B0502040204020203" pitchFamily="34" charset="0"/>
                <a:ea typeface="Segoe UI" pitchFamily="34" charset="0"/>
                <a:cs typeface="Segoe UI" panose="020B0502040204020203" pitchFamily="34" charset="0"/>
              </a:rPr>
            </a:br>
            <a:r>
              <a:rPr kumimoji="0" lang="en-US" sz="1020" b="0" i="0" u="none" strike="noStrike" kern="0" cap="none" spc="-28" normalizeH="0" baseline="0" noProof="0" dirty="0">
                <a:ln>
                  <a:noFill/>
                </a:ln>
                <a:gradFill>
                  <a:gsLst>
                    <a:gs pos="0">
                      <a:srgbClr val="FFFFFF"/>
                    </a:gs>
                    <a:gs pos="24000">
                      <a:srgbClr val="FFFFFF"/>
                    </a:gs>
                  </a:gsLst>
                  <a:lin ang="5400000" scaled="1"/>
                </a:gradFill>
                <a:effectLst/>
                <a:uLnTx/>
                <a:uFillTx/>
                <a:latin typeface="Segoe UI" panose="020B0502040204020203" pitchFamily="34" charset="0"/>
                <a:ea typeface="Segoe UI" pitchFamily="34" charset="0"/>
                <a:cs typeface="Segoe UI" panose="020B0502040204020203" pitchFamily="34" charset="0"/>
              </a:rPr>
              <a:t>and payables</a:t>
            </a:r>
          </a:p>
          <a:p>
            <a:pPr marL="0" marR="0" lvl="0" indent="0" defTabSz="517700" eaLnBrk="1" fontAlgn="base" latinLnBrk="0" hangingPunct="1">
              <a:lnSpc>
                <a:spcPct val="100000"/>
              </a:lnSpc>
              <a:spcBef>
                <a:spcPct val="0"/>
              </a:spcBef>
              <a:spcAft>
                <a:spcPct val="0"/>
              </a:spcAft>
              <a:buClrTx/>
              <a:buSzTx/>
              <a:buFontTx/>
              <a:buNone/>
              <a:tabLst/>
              <a:defRPr/>
            </a:pPr>
            <a:r>
              <a:rPr kumimoji="0" lang="en-US" sz="1020" b="0" i="0" u="none" strike="noStrike" kern="0" cap="none" spc="-28" normalizeH="0" baseline="0" noProof="0" dirty="0">
                <a:ln>
                  <a:noFill/>
                </a:ln>
                <a:gradFill>
                  <a:gsLst>
                    <a:gs pos="0">
                      <a:srgbClr val="FFFFFF"/>
                    </a:gs>
                    <a:gs pos="24000">
                      <a:srgbClr val="FFFFFF"/>
                    </a:gs>
                  </a:gsLst>
                  <a:lin ang="5400000" scaled="1"/>
                </a:gradFill>
                <a:effectLst/>
                <a:uLnTx/>
                <a:uFillTx/>
                <a:latin typeface="Segoe UI" panose="020B0502040204020203" pitchFamily="34" charset="0"/>
                <a:ea typeface="Segoe UI" pitchFamily="34" charset="0"/>
                <a:cs typeface="Segoe UI" panose="020B0502040204020203" pitchFamily="34" charset="0"/>
              </a:rPr>
              <a:t>Commitment Accounting</a:t>
            </a:r>
          </a:p>
          <a:p>
            <a:pPr marL="0" marR="0" lvl="0" indent="0" defTabSz="517700" eaLnBrk="1" fontAlgn="base" latinLnBrk="0" hangingPunct="1">
              <a:lnSpc>
                <a:spcPct val="100000"/>
              </a:lnSpc>
              <a:spcBef>
                <a:spcPct val="0"/>
              </a:spcBef>
              <a:spcAft>
                <a:spcPct val="0"/>
              </a:spcAft>
              <a:buClrTx/>
              <a:buSzTx/>
              <a:buFontTx/>
              <a:buNone/>
              <a:tabLst/>
              <a:defRPr/>
            </a:pPr>
            <a:r>
              <a:rPr kumimoji="0" lang="en-US" sz="1020" b="0" i="0" u="none" strike="noStrike" kern="0" cap="none" spc="-28" normalizeH="0" baseline="0" noProof="0" dirty="0">
                <a:ln>
                  <a:noFill/>
                </a:ln>
                <a:gradFill>
                  <a:gsLst>
                    <a:gs pos="0">
                      <a:srgbClr val="FFFFFF"/>
                    </a:gs>
                    <a:gs pos="24000">
                      <a:srgbClr val="FFFFFF"/>
                    </a:gs>
                  </a:gsLst>
                  <a:lin ang="5400000" scaled="1"/>
                </a:gradFill>
                <a:effectLst/>
                <a:uLnTx/>
                <a:uFillTx/>
                <a:latin typeface="Segoe UI" panose="020B0502040204020203" pitchFamily="34" charset="0"/>
                <a:ea typeface="Segoe UI" pitchFamily="34" charset="0"/>
                <a:cs typeface="Segoe UI" panose="020B0502040204020203" pitchFamily="34" charset="0"/>
              </a:rPr>
              <a:t>Cash and bank management</a:t>
            </a:r>
          </a:p>
        </p:txBody>
      </p:sp>
      <p:sp>
        <p:nvSpPr>
          <p:cNvPr id="181" name="Rectangle 180"/>
          <p:cNvSpPr/>
          <p:nvPr/>
        </p:nvSpPr>
        <p:spPr bwMode="auto">
          <a:xfrm>
            <a:off x="4863891" y="4647297"/>
            <a:ext cx="3278263" cy="129476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1790" tIns="51790" rIns="51790" bIns="51790" numCol="1" spcCol="0" rtlCol="0" fromWordArt="0" anchor="t" anchorCtr="0" forceAA="0" compatLnSpc="1">
            <a:prstTxWarp prst="textNoShape">
              <a:avLst/>
            </a:prstTxWarp>
            <a:noAutofit/>
          </a:bodyPr>
          <a:lstStyle/>
          <a:p>
            <a:pPr marL="0" marR="0" lvl="0" indent="0" defTabSz="517700" eaLnBrk="1" fontAlgn="base" latinLnBrk="0" hangingPunct="1">
              <a:lnSpc>
                <a:spcPct val="100000"/>
              </a:lnSpc>
              <a:spcBef>
                <a:spcPct val="0"/>
              </a:spcBef>
              <a:spcAft>
                <a:spcPct val="0"/>
              </a:spcAft>
              <a:buClrTx/>
              <a:buSzTx/>
              <a:buFontTx/>
              <a:buNone/>
              <a:tabLst/>
              <a:defRPr/>
            </a:pPr>
            <a:r>
              <a:rPr kumimoji="0" lang="en-US" sz="1812" b="0" i="0" u="none" strike="noStrike" kern="0" cap="none" spc="-28" normalizeH="0" baseline="0" noProof="0" dirty="0">
                <a:ln>
                  <a:noFill/>
                </a:ln>
                <a:solidFill>
                  <a:srgbClr val="00B0F0"/>
                </a:solidFill>
                <a:effectLst/>
                <a:uLnTx/>
                <a:uFillTx/>
                <a:latin typeface="Segoe UI" panose="020B0502040204020203" pitchFamily="34" charset="0"/>
                <a:ea typeface="Segoe UI" panose="020B0502040204020203" pitchFamily="34" charset="0"/>
                <a:cs typeface="Segoe UI" panose="020B0502040204020203" pitchFamily="34" charset="0"/>
              </a:rPr>
              <a:t>Business intelligence</a:t>
            </a:r>
          </a:p>
          <a:p>
            <a:pPr marL="0" marR="0" lvl="0" indent="0" defTabSz="517700" eaLnBrk="1" fontAlgn="base" latinLnBrk="0" hangingPunct="1">
              <a:lnSpc>
                <a:spcPct val="100000"/>
              </a:lnSpc>
              <a:spcBef>
                <a:spcPts val="340"/>
              </a:spcBef>
              <a:spcAft>
                <a:spcPct val="0"/>
              </a:spcAft>
              <a:buClrTx/>
              <a:buSzTx/>
              <a:buFontTx/>
              <a:buNone/>
              <a:tabLst/>
              <a:defRPr/>
            </a:pPr>
            <a:r>
              <a:rPr kumimoji="0" lang="en-US" sz="1020" b="0" i="0" u="none" strike="noStrike" kern="0" cap="none" spc="-28" normalizeH="0" baseline="0" noProof="0" dirty="0">
                <a:ln>
                  <a:noFill/>
                </a:ln>
                <a:gradFill>
                  <a:gsLst>
                    <a:gs pos="0">
                      <a:srgbClr val="FFFFFF"/>
                    </a:gs>
                    <a:gs pos="24000">
                      <a:srgbClr val="FFFFFF"/>
                    </a:gs>
                  </a:gsLst>
                  <a:lin ang="5400000" scaled="1"/>
                </a:gradFill>
                <a:effectLst/>
                <a:uLnTx/>
                <a:uFillTx/>
                <a:latin typeface="Segoe UI" panose="020B0502040204020203" pitchFamily="34" charset="0"/>
                <a:ea typeface="Segoe UI" pitchFamily="34" charset="0"/>
                <a:cs typeface="Segoe UI" panose="020B0502040204020203" pitchFamily="34" charset="0"/>
              </a:rPr>
              <a:t>Standard and analytical reports with Microsoft SQL Server Reporting Services</a:t>
            </a:r>
          </a:p>
          <a:p>
            <a:pPr marL="0" marR="0" lvl="0" indent="0" defTabSz="517700" eaLnBrk="1" fontAlgn="base" latinLnBrk="0" hangingPunct="1">
              <a:lnSpc>
                <a:spcPct val="100000"/>
              </a:lnSpc>
              <a:spcBef>
                <a:spcPct val="0"/>
              </a:spcBef>
              <a:spcAft>
                <a:spcPct val="0"/>
              </a:spcAft>
              <a:buClrTx/>
              <a:buSzTx/>
              <a:buFontTx/>
              <a:buNone/>
              <a:tabLst/>
              <a:defRPr/>
            </a:pPr>
            <a:r>
              <a:rPr kumimoji="0" lang="en-US" sz="1020" b="0" i="0" u="none" strike="noStrike" kern="0" cap="none" spc="-28" normalizeH="0" baseline="0" noProof="0" dirty="0">
                <a:ln>
                  <a:noFill/>
                </a:ln>
                <a:gradFill>
                  <a:gsLst>
                    <a:gs pos="0">
                      <a:srgbClr val="FFFFFF"/>
                    </a:gs>
                    <a:gs pos="24000">
                      <a:srgbClr val="FFFFFF"/>
                    </a:gs>
                  </a:gsLst>
                  <a:lin ang="5400000" scaled="1"/>
                </a:gradFill>
                <a:effectLst/>
                <a:uLnTx/>
                <a:uFillTx/>
                <a:latin typeface="Segoe UI" panose="020B0502040204020203" pitchFamily="34" charset="0"/>
                <a:ea typeface="Segoe UI" pitchFamily="34" charset="0"/>
                <a:cs typeface="Segoe UI" panose="020B0502040204020203" pitchFamily="34" charset="0"/>
              </a:rPr>
              <a:t>Role Tailored, pre-defined data cubes</a:t>
            </a:r>
          </a:p>
          <a:p>
            <a:pPr marL="0" marR="0" lvl="0" indent="0" defTabSz="517700" eaLnBrk="1" fontAlgn="base" latinLnBrk="0" hangingPunct="1">
              <a:lnSpc>
                <a:spcPct val="100000"/>
              </a:lnSpc>
              <a:spcBef>
                <a:spcPct val="0"/>
              </a:spcBef>
              <a:spcAft>
                <a:spcPct val="0"/>
              </a:spcAft>
              <a:buClrTx/>
              <a:buSzTx/>
              <a:buFontTx/>
              <a:buNone/>
              <a:tabLst/>
              <a:defRPr/>
            </a:pPr>
            <a:r>
              <a:rPr kumimoji="0" lang="en-US" sz="1020" b="0" i="0" u="none" strike="noStrike" kern="0" cap="none" spc="-28" normalizeH="0" baseline="0" noProof="0" dirty="0">
                <a:ln>
                  <a:noFill/>
                </a:ln>
                <a:gradFill>
                  <a:gsLst>
                    <a:gs pos="0">
                      <a:srgbClr val="FFFFFF"/>
                    </a:gs>
                    <a:gs pos="24000">
                      <a:srgbClr val="FFFFFF"/>
                    </a:gs>
                  </a:gsLst>
                  <a:lin ang="5400000" scaled="1"/>
                </a:gradFill>
                <a:effectLst/>
                <a:uLnTx/>
                <a:uFillTx/>
                <a:latin typeface="Segoe UI" panose="020B0502040204020203" pitchFamily="34" charset="0"/>
                <a:ea typeface="Segoe UI" pitchFamily="34" charset="0"/>
                <a:cs typeface="Segoe UI" panose="020B0502040204020203" pitchFamily="34" charset="0"/>
              </a:rPr>
              <a:t>Dashboard views with KPIs</a:t>
            </a:r>
          </a:p>
          <a:p>
            <a:pPr marL="0" marR="0" lvl="0" indent="0" defTabSz="517700" eaLnBrk="1" fontAlgn="base" latinLnBrk="0" hangingPunct="1">
              <a:lnSpc>
                <a:spcPct val="100000"/>
              </a:lnSpc>
              <a:spcBef>
                <a:spcPct val="0"/>
              </a:spcBef>
              <a:spcAft>
                <a:spcPct val="0"/>
              </a:spcAft>
              <a:buClrTx/>
              <a:buSzTx/>
              <a:buFontTx/>
              <a:buNone/>
              <a:tabLst/>
              <a:defRPr/>
            </a:pPr>
            <a:r>
              <a:rPr kumimoji="0" lang="en-US" sz="1020" b="0" i="0" u="none" strike="noStrike" kern="0" cap="none" spc="-28" normalizeH="0" baseline="0" noProof="0" dirty="0">
                <a:ln>
                  <a:noFill/>
                </a:ln>
                <a:gradFill>
                  <a:gsLst>
                    <a:gs pos="0">
                      <a:srgbClr val="FFFFFF"/>
                    </a:gs>
                    <a:gs pos="24000">
                      <a:srgbClr val="FFFFFF"/>
                    </a:gs>
                  </a:gsLst>
                  <a:lin ang="5400000" scaled="1"/>
                </a:gradFill>
                <a:effectLst/>
                <a:uLnTx/>
                <a:uFillTx/>
                <a:latin typeface="Segoe UI" panose="020B0502040204020203" pitchFamily="34" charset="0"/>
                <a:ea typeface="Segoe UI" pitchFamily="34" charset="0"/>
                <a:cs typeface="Segoe UI" panose="020B0502040204020203" pitchFamily="34" charset="0"/>
              </a:rPr>
              <a:t>Self-service reporting</a:t>
            </a:r>
          </a:p>
        </p:txBody>
      </p:sp>
      <p:sp>
        <p:nvSpPr>
          <p:cNvPr id="182" name="Rectangle 181"/>
          <p:cNvSpPr/>
          <p:nvPr/>
        </p:nvSpPr>
        <p:spPr bwMode="auto">
          <a:xfrm>
            <a:off x="8232969" y="4647297"/>
            <a:ext cx="3236903" cy="129476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1790" tIns="51790" rIns="51790" bIns="51790" numCol="1" spcCol="0" rtlCol="0" fromWordArt="0" anchor="t" anchorCtr="0" forceAA="0" compatLnSpc="1">
            <a:prstTxWarp prst="textNoShape">
              <a:avLst/>
            </a:prstTxWarp>
            <a:noAutofit/>
          </a:bodyPr>
          <a:lstStyle/>
          <a:p>
            <a:pPr marL="0" marR="0" lvl="0" indent="0" defTabSz="517700" eaLnBrk="1" fontAlgn="base" latinLnBrk="0" hangingPunct="1">
              <a:lnSpc>
                <a:spcPct val="100000"/>
              </a:lnSpc>
              <a:spcBef>
                <a:spcPct val="0"/>
              </a:spcBef>
              <a:spcAft>
                <a:spcPct val="0"/>
              </a:spcAft>
              <a:buClrTx/>
              <a:buSzTx/>
              <a:buFontTx/>
              <a:buNone/>
              <a:tabLst/>
              <a:defRPr/>
            </a:pPr>
            <a:r>
              <a:rPr kumimoji="0" lang="en-US" sz="1812" b="0" i="0" u="none" strike="noStrike" kern="0" cap="none" spc="-28" normalizeH="0" baseline="0" noProof="0" dirty="0">
                <a:ln>
                  <a:noFill/>
                </a:ln>
                <a:solidFill>
                  <a:srgbClr val="00B0F0"/>
                </a:solidFill>
                <a:effectLst/>
                <a:uLnTx/>
                <a:uFillTx/>
                <a:latin typeface="Segoe UI" panose="020B0502040204020203" pitchFamily="34" charset="0"/>
                <a:ea typeface="Segoe UI" panose="020B0502040204020203" pitchFamily="34" charset="0"/>
                <a:cs typeface="Segoe UI" panose="020B0502040204020203" pitchFamily="34" charset="0"/>
              </a:rPr>
              <a:t>Human capital management</a:t>
            </a:r>
          </a:p>
          <a:p>
            <a:pPr marL="0" marR="0" lvl="0" indent="0" defTabSz="517700" eaLnBrk="1" fontAlgn="base" latinLnBrk="0" hangingPunct="1">
              <a:lnSpc>
                <a:spcPct val="100000"/>
              </a:lnSpc>
              <a:spcBef>
                <a:spcPts val="340"/>
              </a:spcBef>
              <a:spcAft>
                <a:spcPct val="0"/>
              </a:spcAft>
              <a:buClrTx/>
              <a:buSzTx/>
              <a:buFontTx/>
              <a:buNone/>
              <a:tabLst/>
              <a:defRPr/>
            </a:pPr>
            <a:r>
              <a:rPr kumimoji="0" lang="en-US" sz="1020" b="0" i="0" u="none" strike="noStrike" kern="0" cap="none" spc="-28" normalizeH="0" baseline="0" noProof="0" dirty="0">
                <a:ln>
                  <a:noFill/>
                </a:ln>
                <a:gradFill>
                  <a:gsLst>
                    <a:gs pos="0">
                      <a:srgbClr val="FFFFFF"/>
                    </a:gs>
                    <a:gs pos="24000">
                      <a:srgbClr val="FFFFFF"/>
                    </a:gs>
                  </a:gsLst>
                  <a:lin ang="5400000" scaled="1"/>
                </a:gradFill>
                <a:effectLst/>
                <a:uLnTx/>
                <a:uFillTx/>
                <a:latin typeface="Segoe UI" panose="020B0502040204020203" pitchFamily="34" charset="0"/>
                <a:ea typeface="Segoe UI" pitchFamily="34" charset="0"/>
                <a:cs typeface="Segoe UI" panose="020B0502040204020203" pitchFamily="34" charset="0"/>
              </a:rPr>
              <a:t>Core Human Resource Management</a:t>
            </a:r>
          </a:p>
          <a:p>
            <a:pPr marL="0" marR="0" lvl="0" indent="0" defTabSz="517700" eaLnBrk="1" fontAlgn="base" latinLnBrk="0" hangingPunct="1">
              <a:lnSpc>
                <a:spcPct val="100000"/>
              </a:lnSpc>
              <a:spcBef>
                <a:spcPct val="0"/>
              </a:spcBef>
              <a:spcAft>
                <a:spcPct val="0"/>
              </a:spcAft>
              <a:buClrTx/>
              <a:buSzTx/>
              <a:buFontTx/>
              <a:buNone/>
              <a:tabLst/>
              <a:defRPr/>
            </a:pPr>
            <a:r>
              <a:rPr kumimoji="0" lang="en-US" sz="1020" b="0" i="0" u="none" strike="noStrike" kern="0" cap="none" spc="-28" normalizeH="0" baseline="0" noProof="0" dirty="0">
                <a:ln>
                  <a:noFill/>
                </a:ln>
                <a:gradFill>
                  <a:gsLst>
                    <a:gs pos="0">
                      <a:srgbClr val="FFFFFF"/>
                    </a:gs>
                    <a:gs pos="24000">
                      <a:srgbClr val="FFFFFF"/>
                    </a:gs>
                  </a:gsLst>
                  <a:lin ang="5400000" scaled="1"/>
                </a:gradFill>
                <a:effectLst/>
                <a:uLnTx/>
                <a:uFillTx/>
                <a:latin typeface="Segoe UI" panose="020B0502040204020203" pitchFamily="34" charset="0"/>
                <a:ea typeface="Segoe UI" pitchFamily="34" charset="0"/>
                <a:cs typeface="Segoe UI" panose="020B0502040204020203" pitchFamily="34" charset="0"/>
              </a:rPr>
              <a:t>Talent management</a:t>
            </a:r>
          </a:p>
          <a:p>
            <a:pPr marL="0" marR="0" lvl="0" indent="0" defTabSz="517700" eaLnBrk="1" fontAlgn="base" latinLnBrk="0" hangingPunct="1">
              <a:lnSpc>
                <a:spcPct val="100000"/>
              </a:lnSpc>
              <a:spcBef>
                <a:spcPct val="0"/>
              </a:spcBef>
              <a:spcAft>
                <a:spcPct val="0"/>
              </a:spcAft>
              <a:buClrTx/>
              <a:buSzTx/>
              <a:buFontTx/>
              <a:buNone/>
              <a:tabLst/>
              <a:defRPr/>
            </a:pPr>
            <a:r>
              <a:rPr kumimoji="0" lang="en-US" sz="1020" b="0" i="0" u="none" strike="noStrike" kern="0" cap="none" spc="-28" normalizeH="0" baseline="0" noProof="0" dirty="0">
                <a:ln>
                  <a:noFill/>
                </a:ln>
                <a:gradFill>
                  <a:gsLst>
                    <a:gs pos="0">
                      <a:srgbClr val="FFFFFF"/>
                    </a:gs>
                    <a:gs pos="24000">
                      <a:srgbClr val="FFFFFF"/>
                    </a:gs>
                  </a:gsLst>
                  <a:lin ang="5400000" scaled="1"/>
                </a:gradFill>
                <a:effectLst/>
                <a:uLnTx/>
                <a:uFillTx/>
                <a:latin typeface="Segoe UI" panose="020B0502040204020203" pitchFamily="34" charset="0"/>
                <a:ea typeface="Segoe UI" pitchFamily="34" charset="0"/>
                <a:cs typeface="Segoe UI" panose="020B0502040204020203" pitchFamily="34" charset="0"/>
              </a:rPr>
              <a:t>Workforce management</a:t>
            </a:r>
          </a:p>
          <a:p>
            <a:pPr marL="0" marR="0" lvl="0" indent="0" defTabSz="517700" eaLnBrk="1" fontAlgn="base" latinLnBrk="0" hangingPunct="1">
              <a:lnSpc>
                <a:spcPct val="100000"/>
              </a:lnSpc>
              <a:spcBef>
                <a:spcPct val="0"/>
              </a:spcBef>
              <a:spcAft>
                <a:spcPct val="0"/>
              </a:spcAft>
              <a:buClrTx/>
              <a:buSzTx/>
              <a:buFontTx/>
              <a:buNone/>
              <a:tabLst/>
              <a:defRPr/>
            </a:pPr>
            <a:r>
              <a:rPr kumimoji="0" lang="en-US" sz="1020" b="0" i="0" u="none" strike="noStrike" kern="0" cap="none" spc="-28" normalizeH="0" baseline="0" noProof="0" dirty="0">
                <a:ln>
                  <a:noFill/>
                </a:ln>
                <a:gradFill>
                  <a:gsLst>
                    <a:gs pos="0">
                      <a:srgbClr val="FFFFFF"/>
                    </a:gs>
                    <a:gs pos="24000">
                      <a:srgbClr val="FFFFFF"/>
                    </a:gs>
                  </a:gsLst>
                  <a:lin ang="5400000" scaled="1"/>
                </a:gradFill>
                <a:effectLst/>
                <a:uLnTx/>
                <a:uFillTx/>
                <a:latin typeface="Segoe UI" panose="020B0502040204020203" pitchFamily="34" charset="0"/>
                <a:ea typeface="Segoe UI" pitchFamily="34" charset="0"/>
                <a:cs typeface="Segoe UI" panose="020B0502040204020203" pitchFamily="34" charset="0"/>
              </a:rPr>
              <a:t>Travel and expense</a:t>
            </a:r>
          </a:p>
        </p:txBody>
      </p:sp>
      <p:sp>
        <p:nvSpPr>
          <p:cNvPr id="183" name="Rectangle 182"/>
          <p:cNvSpPr/>
          <p:nvPr/>
        </p:nvSpPr>
        <p:spPr>
          <a:xfrm>
            <a:off x="3211632" y="4987711"/>
            <a:ext cx="1571696" cy="1034129"/>
          </a:xfrm>
          <a:prstGeom prst="rect">
            <a:avLst/>
          </a:prstGeom>
          <a:noFill/>
        </p:spPr>
        <p:txBody>
          <a:bodyPr wrap="square">
            <a:spAutoFit/>
          </a:bodyPr>
          <a:lstStyle/>
          <a:p>
            <a:pPr marL="0" marR="0" lvl="0" indent="0" defTabSz="517700" eaLnBrk="1" fontAlgn="base" latinLnBrk="0" hangingPunct="1">
              <a:lnSpc>
                <a:spcPct val="100000"/>
              </a:lnSpc>
              <a:spcBef>
                <a:spcPct val="0"/>
              </a:spcBef>
              <a:spcAft>
                <a:spcPct val="0"/>
              </a:spcAft>
              <a:buClrTx/>
              <a:buSzTx/>
              <a:buFontTx/>
              <a:buNone/>
              <a:tabLst/>
              <a:defRPr/>
            </a:pPr>
            <a:r>
              <a:rPr kumimoji="0" lang="en-US" sz="1020" b="0" i="0" u="none" strike="noStrike" kern="0" cap="none" spc="-28" normalizeH="0" baseline="0" noProof="0" dirty="0">
                <a:ln>
                  <a:noFill/>
                </a:ln>
                <a:gradFill>
                  <a:gsLst>
                    <a:gs pos="0">
                      <a:srgbClr val="FFFFFF"/>
                    </a:gs>
                    <a:gs pos="24000">
                      <a:srgbClr val="FFFFFF"/>
                    </a:gs>
                  </a:gsLst>
                  <a:lin ang="5400000" scaled="1"/>
                </a:gradFill>
                <a:effectLst/>
                <a:uLnTx/>
                <a:uFillTx/>
                <a:latin typeface="Segoe UI" panose="020B0502040204020203" pitchFamily="34" charset="0"/>
                <a:ea typeface="Segoe UI" pitchFamily="34" charset="0"/>
                <a:cs typeface="Segoe UI" panose="020B0502040204020203" pitchFamily="34" charset="0"/>
              </a:rPr>
              <a:t>Shared services and consolidation</a:t>
            </a:r>
          </a:p>
          <a:p>
            <a:pPr marL="0" marR="0" lvl="0" indent="0" defTabSz="517700" eaLnBrk="1" fontAlgn="base" latinLnBrk="0" hangingPunct="1">
              <a:lnSpc>
                <a:spcPct val="100000"/>
              </a:lnSpc>
              <a:spcBef>
                <a:spcPct val="0"/>
              </a:spcBef>
              <a:spcAft>
                <a:spcPct val="0"/>
              </a:spcAft>
              <a:buClrTx/>
              <a:buSzTx/>
              <a:buFontTx/>
              <a:buNone/>
              <a:tabLst/>
              <a:defRPr/>
            </a:pPr>
            <a:r>
              <a:rPr kumimoji="0" lang="en-US" sz="1020" b="0" i="0" u="none" strike="noStrike" kern="0" cap="none" spc="-28" normalizeH="0" baseline="0" noProof="0" dirty="0">
                <a:ln>
                  <a:noFill/>
                </a:ln>
                <a:gradFill>
                  <a:gsLst>
                    <a:gs pos="0">
                      <a:srgbClr val="FFFFFF"/>
                    </a:gs>
                    <a:gs pos="24000">
                      <a:srgbClr val="FFFFFF"/>
                    </a:gs>
                  </a:gsLst>
                  <a:lin ang="5400000" scaled="1"/>
                </a:gradFill>
                <a:effectLst/>
                <a:uLnTx/>
                <a:uFillTx/>
                <a:latin typeface="Segoe UI" panose="020B0502040204020203" pitchFamily="34" charset="0"/>
                <a:ea typeface="Segoe UI" pitchFamily="34" charset="0"/>
                <a:cs typeface="Segoe UI" panose="020B0502040204020203" pitchFamily="34" charset="0"/>
              </a:rPr>
              <a:t>Budget planning </a:t>
            </a:r>
            <a:br>
              <a:rPr kumimoji="0" lang="en-US" sz="1020" b="0" i="0" u="none" strike="noStrike" kern="0" cap="none" spc="-28" normalizeH="0" baseline="0" noProof="0" dirty="0">
                <a:ln>
                  <a:noFill/>
                </a:ln>
                <a:gradFill>
                  <a:gsLst>
                    <a:gs pos="0">
                      <a:srgbClr val="FFFFFF"/>
                    </a:gs>
                    <a:gs pos="24000">
                      <a:srgbClr val="FFFFFF"/>
                    </a:gs>
                  </a:gsLst>
                  <a:lin ang="5400000" scaled="1"/>
                </a:gradFill>
                <a:effectLst/>
                <a:uLnTx/>
                <a:uFillTx/>
                <a:latin typeface="Segoe UI" panose="020B0502040204020203" pitchFamily="34" charset="0"/>
                <a:ea typeface="Segoe UI" pitchFamily="34" charset="0"/>
                <a:cs typeface="Segoe UI" panose="020B0502040204020203" pitchFamily="34" charset="0"/>
              </a:rPr>
            </a:br>
            <a:r>
              <a:rPr kumimoji="0" lang="en-US" sz="1020" b="0" i="0" u="none" strike="noStrike" kern="0" cap="none" spc="-28" normalizeH="0" baseline="0" noProof="0" dirty="0">
                <a:ln>
                  <a:noFill/>
                </a:ln>
                <a:gradFill>
                  <a:gsLst>
                    <a:gs pos="0">
                      <a:srgbClr val="FFFFFF"/>
                    </a:gs>
                    <a:gs pos="24000">
                      <a:srgbClr val="FFFFFF"/>
                    </a:gs>
                  </a:gsLst>
                  <a:lin ang="5400000" scaled="1"/>
                </a:gradFill>
                <a:effectLst/>
                <a:uLnTx/>
                <a:uFillTx/>
                <a:latin typeface="Segoe UI" panose="020B0502040204020203" pitchFamily="34" charset="0"/>
                <a:ea typeface="Segoe UI" pitchFamily="34" charset="0"/>
                <a:cs typeface="Segoe UI" panose="020B0502040204020203" pitchFamily="34" charset="0"/>
              </a:rPr>
              <a:t>and control</a:t>
            </a:r>
          </a:p>
          <a:p>
            <a:pPr marL="0" marR="0" lvl="0" indent="0" defTabSz="517700" eaLnBrk="1" fontAlgn="base" latinLnBrk="0" hangingPunct="1">
              <a:lnSpc>
                <a:spcPct val="100000"/>
              </a:lnSpc>
              <a:spcBef>
                <a:spcPct val="0"/>
              </a:spcBef>
              <a:spcAft>
                <a:spcPct val="0"/>
              </a:spcAft>
              <a:buClrTx/>
              <a:buSzTx/>
              <a:buFontTx/>
              <a:buNone/>
              <a:tabLst/>
              <a:defRPr/>
            </a:pPr>
            <a:r>
              <a:rPr kumimoji="0" lang="en-US" sz="1020" b="0" i="0" u="none" strike="noStrike" kern="0" cap="none" spc="-28" normalizeH="0" baseline="0" noProof="0" dirty="0">
                <a:ln>
                  <a:noFill/>
                </a:ln>
                <a:gradFill>
                  <a:gsLst>
                    <a:gs pos="0">
                      <a:srgbClr val="FFFFFF"/>
                    </a:gs>
                    <a:gs pos="24000">
                      <a:srgbClr val="FFFFFF"/>
                    </a:gs>
                  </a:gsLst>
                  <a:lin ang="5400000" scaled="1"/>
                </a:gradFill>
                <a:effectLst/>
                <a:uLnTx/>
                <a:uFillTx/>
                <a:latin typeface="Segoe UI" panose="020B0502040204020203" pitchFamily="34" charset="0"/>
                <a:ea typeface="Segoe UI" pitchFamily="34" charset="0"/>
                <a:cs typeface="Segoe UI" panose="020B0502040204020203" pitchFamily="34" charset="0"/>
              </a:rPr>
              <a:t>Compliance management</a:t>
            </a:r>
          </a:p>
        </p:txBody>
      </p:sp>
      <p:pic>
        <p:nvPicPr>
          <p:cNvPr id="184" name="Picture 18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1495" y="1870752"/>
            <a:ext cx="339831" cy="372057"/>
          </a:xfrm>
          <a:prstGeom prst="rect">
            <a:avLst/>
          </a:prstGeom>
        </p:spPr>
      </p:pic>
      <p:pic>
        <p:nvPicPr>
          <p:cNvPr id="185" name="Picture 18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8659" y="3294165"/>
            <a:ext cx="482668" cy="390281"/>
          </a:xfrm>
          <a:prstGeom prst="rect">
            <a:avLst/>
          </a:prstGeom>
        </p:spPr>
      </p:pic>
      <p:pic>
        <p:nvPicPr>
          <p:cNvPr id="186" name="Picture 18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6595" y="4662450"/>
            <a:ext cx="289631" cy="325260"/>
          </a:xfrm>
          <a:prstGeom prst="rect">
            <a:avLst/>
          </a:prstGeom>
        </p:spPr>
      </p:pic>
      <p:pic>
        <p:nvPicPr>
          <p:cNvPr id="187" name="Picture 18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0325" y="1837542"/>
            <a:ext cx="340869" cy="317803"/>
          </a:xfrm>
          <a:prstGeom prst="rect">
            <a:avLst/>
          </a:prstGeom>
        </p:spPr>
      </p:pic>
      <p:pic>
        <p:nvPicPr>
          <p:cNvPr id="188" name="Picture 187" descr="\\MAGNUM\Projects\Microsoft\Cloud Power FY12\Design\Icons\PNGs\Virtual_Network.png"/>
          <p:cNvPicPr>
            <a:picLocks noChangeAspect="1" noChangeArrowheads="1"/>
          </p:cNvPicPr>
          <p:nvPr/>
        </p:nvPicPr>
        <p:blipFill>
          <a:blip r:embed="rId7" cstate="print">
            <a:lum bright="100000"/>
          </a:blip>
          <a:stretch>
            <a:fillRect/>
          </a:stretch>
        </p:blipFill>
        <p:spPr bwMode="auto">
          <a:xfrm>
            <a:off x="4376797" y="3266614"/>
            <a:ext cx="484397" cy="484397"/>
          </a:xfrm>
          <a:prstGeom prst="rect">
            <a:avLst/>
          </a:prstGeom>
          <a:noFill/>
        </p:spPr>
      </p:pic>
      <p:pic>
        <p:nvPicPr>
          <p:cNvPr id="189" name="Picture 18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20326" y="4627788"/>
            <a:ext cx="343920" cy="413034"/>
          </a:xfrm>
          <a:prstGeom prst="rect">
            <a:avLst/>
          </a:prstGeom>
        </p:spPr>
      </p:pic>
      <p:pic>
        <p:nvPicPr>
          <p:cNvPr id="190" name="Picture 18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18977" y="1874225"/>
            <a:ext cx="368584" cy="368584"/>
          </a:xfrm>
          <a:prstGeom prst="rect">
            <a:avLst/>
          </a:prstGeom>
        </p:spPr>
      </p:pic>
      <p:pic>
        <p:nvPicPr>
          <p:cNvPr id="191" name="Picture 19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53433" y="3275125"/>
            <a:ext cx="299672" cy="412643"/>
          </a:xfrm>
          <a:prstGeom prst="rect">
            <a:avLst/>
          </a:prstGeom>
        </p:spPr>
      </p:pic>
      <p:pic>
        <p:nvPicPr>
          <p:cNvPr id="192" name="Picture 19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40440" y="4593004"/>
            <a:ext cx="247121" cy="394707"/>
          </a:xfrm>
          <a:prstGeom prst="rect">
            <a:avLst/>
          </a:prstGeom>
        </p:spPr>
      </p:pic>
      <p:sp>
        <p:nvSpPr>
          <p:cNvPr id="25" name="Title 1"/>
          <p:cNvSpPr txBox="1">
            <a:spLocks/>
          </p:cNvSpPr>
          <p:nvPr/>
        </p:nvSpPr>
        <p:spPr>
          <a:xfrm>
            <a:off x="274639" y="295274"/>
            <a:ext cx="1188956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102" normalizeH="0" baseline="0" noProof="0" dirty="0">
                <a:ln w="3175">
                  <a:noFill/>
                </a:ln>
                <a:solidFill>
                  <a:schemeClr val="bg1"/>
                </a:solidFill>
                <a:effectLst/>
                <a:uLnTx/>
                <a:uFillTx/>
                <a:latin typeface="+mj-lt"/>
                <a:ea typeface="+mn-ea"/>
                <a:cs typeface="Segoe UI" pitchFamily="34" charset="0"/>
              </a:rPr>
              <a:t>Existing Commitments</a:t>
            </a:r>
            <a:endParaRPr kumimoji="0" lang="en-US" sz="2800" b="0" i="0" u="none" strike="noStrike" kern="1200" cap="none" spc="-102" normalizeH="0" baseline="0" noProof="0" dirty="0">
              <a:ln w="3175">
                <a:noFill/>
              </a:ln>
              <a:solidFill>
                <a:schemeClr val="bg1"/>
              </a:solidFill>
              <a:effectLst/>
              <a:uLnTx/>
              <a:uFillTx/>
              <a:latin typeface="+mj-lt"/>
              <a:ea typeface="+mn-ea"/>
              <a:cs typeface="Segoe UI" pitchFamily="34" charset="0"/>
            </a:endParaRPr>
          </a:p>
        </p:txBody>
      </p:sp>
    </p:spTree>
    <p:extLst>
      <p:ext uri="{BB962C8B-B14F-4D97-AF65-F5344CB8AC3E}">
        <p14:creationId xmlns:p14="http://schemas.microsoft.com/office/powerpoint/2010/main" val="1250152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000" dirty="0"/>
              <a:t>Focus on Microsoft </a:t>
            </a:r>
            <a:r>
              <a:rPr lang="en-US" sz="4000"/>
              <a:t>AppSource</a:t>
            </a:r>
            <a:r>
              <a:rPr lang="en-US" sz="4000" dirty="0"/>
              <a:t> for Solution Delivery</a:t>
            </a:r>
            <a:br>
              <a:rPr lang="en-US" sz="4000" dirty="0"/>
            </a:br>
            <a:r>
              <a:rPr lang="en-US" sz="2800" spc="0" dirty="0">
                <a:solidFill>
                  <a:srgbClr val="002050"/>
                </a:solidFill>
                <a:cs typeface="+mn-cs"/>
              </a:rPr>
              <a:t>One destination for business users to discover, try, and acquire </a:t>
            </a:r>
            <a:br>
              <a:rPr lang="en-US" sz="2800" spc="0" dirty="0">
                <a:solidFill>
                  <a:srgbClr val="002050"/>
                </a:solidFill>
                <a:cs typeface="+mn-cs"/>
              </a:rPr>
            </a:br>
            <a:r>
              <a:rPr lang="en-US" sz="2800" spc="0" dirty="0">
                <a:solidFill>
                  <a:srgbClr val="002050"/>
                </a:solidFill>
                <a:cs typeface="+mn-cs"/>
              </a:rPr>
              <a:t>line-of-business SaaS apps</a:t>
            </a:r>
            <a:br>
              <a:rPr lang="en-US" sz="2800" spc="0" dirty="0">
                <a:gradFill>
                  <a:gsLst>
                    <a:gs pos="1250">
                      <a:schemeClr val="tx2"/>
                    </a:gs>
                    <a:gs pos="99000">
                      <a:schemeClr val="tx2"/>
                    </a:gs>
                  </a:gsLst>
                  <a:lin ang="5400000" scaled="0"/>
                </a:gradFill>
                <a:cs typeface="+mn-cs"/>
              </a:rPr>
            </a:br>
            <a:endParaRPr lang="en-US" sz="2800" spc="0" dirty="0">
              <a:gradFill>
                <a:gsLst>
                  <a:gs pos="1250">
                    <a:schemeClr val="tx2"/>
                  </a:gs>
                  <a:gs pos="99000">
                    <a:schemeClr val="tx2"/>
                  </a:gs>
                </a:gsLst>
                <a:lin ang="5400000" scaled="0"/>
              </a:gradFill>
              <a:cs typeface="+mn-cs"/>
            </a:endParaRPr>
          </a:p>
        </p:txBody>
      </p:sp>
      <p:sp>
        <p:nvSpPr>
          <p:cNvPr id="36" name="Rectangle 35"/>
          <p:cNvSpPr/>
          <p:nvPr/>
        </p:nvSpPr>
        <p:spPr bwMode="auto">
          <a:xfrm>
            <a:off x="1183" y="3486150"/>
            <a:ext cx="12436475" cy="3508375"/>
          </a:xfrm>
          <a:prstGeom prst="rect">
            <a:avLst/>
          </a:prstGeom>
          <a:solidFill>
            <a:srgbClr val="002050"/>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5" name="Group 4"/>
          <p:cNvGrpSpPr/>
          <p:nvPr/>
        </p:nvGrpSpPr>
        <p:grpSpPr>
          <a:xfrm>
            <a:off x="1234758" y="2347251"/>
            <a:ext cx="2286000" cy="2286000"/>
            <a:chOff x="1049017" y="2582862"/>
            <a:chExt cx="2197420" cy="2197420"/>
          </a:xfrm>
        </p:grpSpPr>
        <p:sp>
          <p:nvSpPr>
            <p:cNvPr id="37" name="Oval 36"/>
            <p:cNvSpPr/>
            <p:nvPr/>
          </p:nvSpPr>
          <p:spPr bwMode="auto">
            <a:xfrm>
              <a:off x="1049017" y="2582862"/>
              <a:ext cx="2197420" cy="2197420"/>
            </a:xfrm>
            <a:prstGeom prst="ellipse">
              <a:avLst/>
            </a:prstGeom>
            <a:solidFill>
              <a:schemeClr val="bg1"/>
            </a:solidFill>
            <a:ln w="25400">
              <a:solidFill>
                <a:srgbClr val="002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54" tIns="146283" rIns="182854" bIns="146283" numCol="1" spcCol="0" rtlCol="0" fromWordArt="0" anchor="ctr"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chemeClr val="tx2"/>
                    </a:gs>
                    <a:gs pos="100000">
                      <a:schemeClr val="tx2"/>
                    </a:gs>
                  </a:gsLst>
                  <a:lin ang="5400000" scaled="0"/>
                </a:gradFill>
                <a:effectLst/>
                <a:uLnTx/>
                <a:uFillTx/>
                <a:ea typeface="Segoe UI" pitchFamily="34" charset="0"/>
                <a:cs typeface="Segoe UI" pitchFamily="34" charset="0"/>
              </a:endParaRPr>
            </a:p>
          </p:txBody>
        </p:sp>
        <p:grpSp>
          <p:nvGrpSpPr>
            <p:cNvPr id="32" name="Group 4"/>
            <p:cNvGrpSpPr>
              <a:grpSpLocks noChangeAspect="1"/>
            </p:cNvGrpSpPr>
            <p:nvPr/>
          </p:nvGrpSpPr>
          <p:grpSpPr bwMode="auto">
            <a:xfrm>
              <a:off x="1753233" y="3288062"/>
              <a:ext cx="788988" cy="787020"/>
              <a:chOff x="773" y="2192"/>
              <a:chExt cx="401" cy="400"/>
            </a:xfrm>
          </p:grpSpPr>
          <p:sp>
            <p:nvSpPr>
              <p:cNvPr id="33" name="Oval 5"/>
              <p:cNvSpPr>
                <a:spLocks noChangeArrowheads="1"/>
              </p:cNvSpPr>
              <p:nvPr/>
            </p:nvSpPr>
            <p:spPr bwMode="auto">
              <a:xfrm>
                <a:off x="932" y="2192"/>
                <a:ext cx="242" cy="241"/>
              </a:xfrm>
              <a:prstGeom prst="ellipse">
                <a:avLst/>
              </a:prstGeom>
              <a:noFill/>
              <a:ln w="47625"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34" name="Line 6"/>
              <p:cNvSpPr>
                <a:spLocks noChangeShapeType="1"/>
              </p:cNvSpPr>
              <p:nvPr/>
            </p:nvSpPr>
            <p:spPr bwMode="auto">
              <a:xfrm flipH="1">
                <a:off x="773" y="2397"/>
                <a:ext cx="192" cy="195"/>
              </a:xfrm>
              <a:prstGeom prst="line">
                <a:avLst/>
              </a:prstGeom>
              <a:noFill/>
              <a:ln w="47625" cap="flat">
                <a:solidFill>
                  <a:srgbClr val="002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grpSp>
      </p:grpSp>
      <p:grpSp>
        <p:nvGrpSpPr>
          <p:cNvPr id="6" name="Group 5"/>
          <p:cNvGrpSpPr/>
          <p:nvPr/>
        </p:nvGrpSpPr>
        <p:grpSpPr>
          <a:xfrm>
            <a:off x="5034755" y="2347251"/>
            <a:ext cx="2286000" cy="2286000"/>
            <a:chOff x="5119527" y="2582862"/>
            <a:chExt cx="2197420" cy="2197420"/>
          </a:xfrm>
        </p:grpSpPr>
        <p:sp>
          <p:nvSpPr>
            <p:cNvPr id="38" name="Oval 37"/>
            <p:cNvSpPr/>
            <p:nvPr/>
          </p:nvSpPr>
          <p:spPr bwMode="auto">
            <a:xfrm>
              <a:off x="5119527" y="2582862"/>
              <a:ext cx="2197420" cy="2197420"/>
            </a:xfrm>
            <a:prstGeom prst="ellipse">
              <a:avLst/>
            </a:prstGeom>
            <a:solidFill>
              <a:schemeClr val="bg1"/>
            </a:solidFill>
            <a:ln w="25400">
              <a:solidFill>
                <a:srgbClr val="002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54" tIns="146283" rIns="182854" bIns="146283" numCol="1" spcCol="0" rtlCol="0" fromWordArt="0" anchor="ctr"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800" b="0" i="0" u="none" strike="noStrike" kern="0" cap="none" spc="0" normalizeH="0" baseline="0" noProof="0" dirty="0">
                <a:ln>
                  <a:noFill/>
                </a:ln>
                <a:gradFill>
                  <a:gsLst>
                    <a:gs pos="0">
                      <a:schemeClr val="tx2"/>
                    </a:gs>
                    <a:gs pos="100000">
                      <a:schemeClr val="tx2"/>
                    </a:gs>
                  </a:gsLst>
                  <a:lin ang="5400000" scaled="0"/>
                </a:gradFill>
                <a:effectLst/>
                <a:uLnTx/>
                <a:uFillTx/>
                <a:ea typeface="Segoe UI" pitchFamily="34" charset="0"/>
                <a:cs typeface="Segoe UI" pitchFamily="34" charset="0"/>
              </a:endParaRPr>
            </a:p>
          </p:txBody>
        </p:sp>
        <p:sp>
          <p:nvSpPr>
            <p:cNvPr id="24" name="Freeform 5"/>
            <p:cNvSpPr>
              <a:spLocks noChangeAspect="1" noEditPoints="1"/>
            </p:cNvSpPr>
            <p:nvPr/>
          </p:nvSpPr>
          <p:spPr bwMode="auto">
            <a:xfrm>
              <a:off x="5888978" y="3262567"/>
              <a:ext cx="658519" cy="838010"/>
            </a:xfrm>
            <a:custGeom>
              <a:avLst/>
              <a:gdLst>
                <a:gd name="T0" fmla="*/ 3 w 78"/>
                <a:gd name="T1" fmla="*/ 75 h 100"/>
                <a:gd name="T2" fmla="*/ 25 w 78"/>
                <a:gd name="T3" fmla="*/ 97 h 100"/>
                <a:gd name="T4" fmla="*/ 44 w 78"/>
                <a:gd name="T5" fmla="*/ 100 h 100"/>
                <a:gd name="T6" fmla="*/ 67 w 78"/>
                <a:gd name="T7" fmla="*/ 100 h 100"/>
                <a:gd name="T8" fmla="*/ 78 w 78"/>
                <a:gd name="T9" fmla="*/ 89 h 100"/>
                <a:gd name="T10" fmla="*/ 78 w 78"/>
                <a:gd name="T11" fmla="*/ 58 h 100"/>
                <a:gd name="T12" fmla="*/ 69 w 78"/>
                <a:gd name="T13" fmla="*/ 48 h 100"/>
                <a:gd name="T14" fmla="*/ 47 w 78"/>
                <a:gd name="T15" fmla="*/ 45 h 100"/>
                <a:gd name="T16" fmla="*/ 48 w 78"/>
                <a:gd name="T17" fmla="*/ 44 h 100"/>
                <a:gd name="T18" fmla="*/ 57 w 78"/>
                <a:gd name="T19" fmla="*/ 25 h 100"/>
                <a:gd name="T20" fmla="*/ 31 w 78"/>
                <a:gd name="T21" fmla="*/ 0 h 100"/>
                <a:gd name="T22" fmla="*/ 7 w 78"/>
                <a:gd name="T23" fmla="*/ 25 h 100"/>
                <a:gd name="T24" fmla="*/ 11 w 78"/>
                <a:gd name="T25" fmla="*/ 39 h 100"/>
                <a:gd name="T26" fmla="*/ 21 w 78"/>
                <a:gd name="T27" fmla="*/ 48 h 100"/>
                <a:gd name="T28" fmla="*/ 22 w 78"/>
                <a:gd name="T29" fmla="*/ 49 h 100"/>
                <a:gd name="T30" fmla="*/ 22 w 78"/>
                <a:gd name="T31" fmla="*/ 66 h 100"/>
                <a:gd name="T32" fmla="*/ 17 w 78"/>
                <a:gd name="T33" fmla="*/ 61 h 100"/>
                <a:gd name="T34" fmla="*/ 9 w 78"/>
                <a:gd name="T35" fmla="*/ 59 h 100"/>
                <a:gd name="T36" fmla="*/ 3 w 78"/>
                <a:gd name="T37" fmla="*/ 61 h 100"/>
                <a:gd name="T38" fmla="*/ 3 w 78"/>
                <a:gd name="T39" fmla="*/ 75 h 100"/>
                <a:gd name="T40" fmla="*/ 21 w 78"/>
                <a:gd name="T41" fmla="*/ 39 h 100"/>
                <a:gd name="T42" fmla="*/ 13 w 78"/>
                <a:gd name="T43" fmla="*/ 25 h 100"/>
                <a:gd name="T44" fmla="*/ 31 w 78"/>
                <a:gd name="T45" fmla="*/ 7 h 100"/>
                <a:gd name="T46" fmla="*/ 50 w 78"/>
                <a:gd name="T47" fmla="*/ 25 h 100"/>
                <a:gd name="T48" fmla="*/ 44 w 78"/>
                <a:gd name="T49" fmla="*/ 39 h 100"/>
                <a:gd name="T50" fmla="*/ 42 w 78"/>
                <a:gd name="T51" fmla="*/ 41 h 100"/>
                <a:gd name="T52" fmla="*/ 42 w 78"/>
                <a:gd name="T53" fmla="*/ 26 h 100"/>
                <a:gd name="T54" fmla="*/ 31 w 78"/>
                <a:gd name="T55" fmla="*/ 15 h 100"/>
                <a:gd name="T56" fmla="*/ 22 w 78"/>
                <a:gd name="T57" fmla="*/ 26 h 100"/>
                <a:gd name="T58" fmla="*/ 22 w 78"/>
                <a:gd name="T59" fmla="*/ 40 h 100"/>
                <a:gd name="T60" fmla="*/ 21 w 78"/>
                <a:gd name="T61" fmla="*/ 39 h 100"/>
                <a:gd name="T62" fmla="*/ 7 w 78"/>
                <a:gd name="T63" fmla="*/ 66 h 100"/>
                <a:gd name="T64" fmla="*/ 12 w 78"/>
                <a:gd name="T65" fmla="*/ 66 h 100"/>
                <a:gd name="T66" fmla="*/ 28 w 78"/>
                <a:gd name="T67" fmla="*/ 83 h 100"/>
                <a:gd name="T68" fmla="*/ 28 w 78"/>
                <a:gd name="T69" fmla="*/ 26 h 100"/>
                <a:gd name="T70" fmla="*/ 31 w 78"/>
                <a:gd name="T71" fmla="*/ 23 h 100"/>
                <a:gd name="T72" fmla="*/ 35 w 78"/>
                <a:gd name="T73" fmla="*/ 26 h 100"/>
                <a:gd name="T74" fmla="*/ 35 w 78"/>
                <a:gd name="T75" fmla="*/ 51 h 100"/>
                <a:gd name="T76" fmla="*/ 67 w 78"/>
                <a:gd name="T77" fmla="*/ 54 h 100"/>
                <a:gd name="T78" fmla="*/ 67 w 78"/>
                <a:gd name="T79" fmla="*/ 54 h 100"/>
                <a:gd name="T80" fmla="*/ 72 w 78"/>
                <a:gd name="T81" fmla="*/ 58 h 100"/>
                <a:gd name="T82" fmla="*/ 72 w 78"/>
                <a:gd name="T83" fmla="*/ 89 h 100"/>
                <a:gd name="T84" fmla="*/ 67 w 78"/>
                <a:gd name="T85" fmla="*/ 94 h 100"/>
                <a:gd name="T86" fmla="*/ 44 w 78"/>
                <a:gd name="T87" fmla="*/ 94 h 100"/>
                <a:gd name="T88" fmla="*/ 31 w 78"/>
                <a:gd name="T89" fmla="*/ 92 h 100"/>
                <a:gd name="T90" fmla="*/ 31 w 78"/>
                <a:gd name="T91" fmla="*/ 92 h 100"/>
                <a:gd name="T92" fmla="*/ 7 w 78"/>
                <a:gd name="T93" fmla="*/ 70 h 100"/>
                <a:gd name="T94" fmla="*/ 7 w 78"/>
                <a:gd name="T95" fmla="*/ 6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8" h="100">
                  <a:moveTo>
                    <a:pt x="3" y="75"/>
                  </a:moveTo>
                  <a:cubicBezTo>
                    <a:pt x="25" y="97"/>
                    <a:pt x="25" y="97"/>
                    <a:pt x="25" y="97"/>
                  </a:cubicBezTo>
                  <a:cubicBezTo>
                    <a:pt x="28" y="100"/>
                    <a:pt x="32" y="100"/>
                    <a:pt x="44" y="100"/>
                  </a:cubicBezTo>
                  <a:cubicBezTo>
                    <a:pt x="67" y="100"/>
                    <a:pt x="67" y="100"/>
                    <a:pt x="67" y="100"/>
                  </a:cubicBezTo>
                  <a:cubicBezTo>
                    <a:pt x="74" y="100"/>
                    <a:pt x="78" y="94"/>
                    <a:pt x="78" y="89"/>
                  </a:cubicBezTo>
                  <a:cubicBezTo>
                    <a:pt x="78" y="58"/>
                    <a:pt x="78" y="58"/>
                    <a:pt x="78" y="58"/>
                  </a:cubicBezTo>
                  <a:cubicBezTo>
                    <a:pt x="78" y="52"/>
                    <a:pt x="74" y="48"/>
                    <a:pt x="69" y="48"/>
                  </a:cubicBezTo>
                  <a:cubicBezTo>
                    <a:pt x="47" y="45"/>
                    <a:pt x="47" y="45"/>
                    <a:pt x="47" y="45"/>
                  </a:cubicBezTo>
                  <a:cubicBezTo>
                    <a:pt x="48" y="44"/>
                    <a:pt x="48" y="44"/>
                    <a:pt x="48" y="44"/>
                  </a:cubicBezTo>
                  <a:cubicBezTo>
                    <a:pt x="55" y="38"/>
                    <a:pt x="57" y="32"/>
                    <a:pt x="57" y="25"/>
                  </a:cubicBezTo>
                  <a:cubicBezTo>
                    <a:pt x="57" y="11"/>
                    <a:pt x="46" y="0"/>
                    <a:pt x="31" y="0"/>
                  </a:cubicBezTo>
                  <a:cubicBezTo>
                    <a:pt x="18" y="0"/>
                    <a:pt x="7" y="12"/>
                    <a:pt x="7" y="25"/>
                  </a:cubicBezTo>
                  <a:cubicBezTo>
                    <a:pt x="7" y="31"/>
                    <a:pt x="8" y="35"/>
                    <a:pt x="11" y="39"/>
                  </a:cubicBezTo>
                  <a:cubicBezTo>
                    <a:pt x="13" y="42"/>
                    <a:pt x="16" y="46"/>
                    <a:pt x="21" y="48"/>
                  </a:cubicBezTo>
                  <a:cubicBezTo>
                    <a:pt x="22" y="49"/>
                    <a:pt x="22" y="49"/>
                    <a:pt x="22" y="49"/>
                  </a:cubicBezTo>
                  <a:cubicBezTo>
                    <a:pt x="22" y="66"/>
                    <a:pt x="22" y="66"/>
                    <a:pt x="22" y="66"/>
                  </a:cubicBezTo>
                  <a:cubicBezTo>
                    <a:pt x="17" y="61"/>
                    <a:pt x="17" y="61"/>
                    <a:pt x="17" y="61"/>
                  </a:cubicBezTo>
                  <a:cubicBezTo>
                    <a:pt x="15" y="60"/>
                    <a:pt x="13" y="59"/>
                    <a:pt x="9" y="59"/>
                  </a:cubicBezTo>
                  <a:cubicBezTo>
                    <a:pt x="7" y="59"/>
                    <a:pt x="5" y="59"/>
                    <a:pt x="3" y="61"/>
                  </a:cubicBezTo>
                  <a:cubicBezTo>
                    <a:pt x="0" y="65"/>
                    <a:pt x="0" y="71"/>
                    <a:pt x="3" y="75"/>
                  </a:cubicBezTo>
                  <a:close/>
                  <a:moveTo>
                    <a:pt x="21" y="39"/>
                  </a:moveTo>
                  <a:cubicBezTo>
                    <a:pt x="16" y="36"/>
                    <a:pt x="13" y="31"/>
                    <a:pt x="13" y="25"/>
                  </a:cubicBezTo>
                  <a:cubicBezTo>
                    <a:pt x="13" y="15"/>
                    <a:pt x="22" y="7"/>
                    <a:pt x="31" y="7"/>
                  </a:cubicBezTo>
                  <a:cubicBezTo>
                    <a:pt x="41" y="7"/>
                    <a:pt x="50" y="15"/>
                    <a:pt x="50" y="25"/>
                  </a:cubicBezTo>
                  <a:cubicBezTo>
                    <a:pt x="50" y="30"/>
                    <a:pt x="48" y="35"/>
                    <a:pt x="44" y="39"/>
                  </a:cubicBezTo>
                  <a:cubicBezTo>
                    <a:pt x="42" y="41"/>
                    <a:pt x="42" y="41"/>
                    <a:pt x="42" y="41"/>
                  </a:cubicBezTo>
                  <a:cubicBezTo>
                    <a:pt x="42" y="26"/>
                    <a:pt x="42" y="26"/>
                    <a:pt x="42" y="26"/>
                  </a:cubicBezTo>
                  <a:cubicBezTo>
                    <a:pt x="42" y="21"/>
                    <a:pt x="38" y="15"/>
                    <a:pt x="31" y="15"/>
                  </a:cubicBezTo>
                  <a:cubicBezTo>
                    <a:pt x="26" y="15"/>
                    <a:pt x="22" y="21"/>
                    <a:pt x="22" y="26"/>
                  </a:cubicBezTo>
                  <a:cubicBezTo>
                    <a:pt x="22" y="40"/>
                    <a:pt x="22" y="40"/>
                    <a:pt x="22" y="40"/>
                  </a:cubicBezTo>
                  <a:lnTo>
                    <a:pt x="21" y="39"/>
                  </a:lnTo>
                  <a:close/>
                  <a:moveTo>
                    <a:pt x="7" y="66"/>
                  </a:moveTo>
                  <a:cubicBezTo>
                    <a:pt x="12" y="66"/>
                    <a:pt x="12" y="66"/>
                    <a:pt x="12" y="66"/>
                  </a:cubicBezTo>
                  <a:cubicBezTo>
                    <a:pt x="28" y="83"/>
                    <a:pt x="28" y="83"/>
                    <a:pt x="28" y="83"/>
                  </a:cubicBezTo>
                  <a:cubicBezTo>
                    <a:pt x="28" y="26"/>
                    <a:pt x="28" y="26"/>
                    <a:pt x="28" y="26"/>
                  </a:cubicBezTo>
                  <a:cubicBezTo>
                    <a:pt x="28" y="25"/>
                    <a:pt x="30" y="23"/>
                    <a:pt x="31" y="23"/>
                  </a:cubicBezTo>
                  <a:cubicBezTo>
                    <a:pt x="35" y="23"/>
                    <a:pt x="35" y="25"/>
                    <a:pt x="35" y="26"/>
                  </a:cubicBezTo>
                  <a:cubicBezTo>
                    <a:pt x="35" y="51"/>
                    <a:pt x="35" y="51"/>
                    <a:pt x="35" y="51"/>
                  </a:cubicBezTo>
                  <a:cubicBezTo>
                    <a:pt x="67" y="54"/>
                    <a:pt x="67" y="54"/>
                    <a:pt x="67" y="54"/>
                  </a:cubicBezTo>
                  <a:cubicBezTo>
                    <a:pt x="67" y="54"/>
                    <a:pt x="67" y="54"/>
                    <a:pt x="67" y="54"/>
                  </a:cubicBezTo>
                  <a:cubicBezTo>
                    <a:pt x="70" y="54"/>
                    <a:pt x="72" y="56"/>
                    <a:pt x="72" y="58"/>
                  </a:cubicBezTo>
                  <a:cubicBezTo>
                    <a:pt x="72" y="89"/>
                    <a:pt x="72" y="89"/>
                    <a:pt x="72" y="89"/>
                  </a:cubicBezTo>
                  <a:cubicBezTo>
                    <a:pt x="72" y="91"/>
                    <a:pt x="70" y="94"/>
                    <a:pt x="67" y="94"/>
                  </a:cubicBezTo>
                  <a:cubicBezTo>
                    <a:pt x="44" y="94"/>
                    <a:pt x="44" y="94"/>
                    <a:pt x="44" y="94"/>
                  </a:cubicBezTo>
                  <a:cubicBezTo>
                    <a:pt x="34" y="94"/>
                    <a:pt x="31" y="92"/>
                    <a:pt x="31" y="92"/>
                  </a:cubicBezTo>
                  <a:cubicBezTo>
                    <a:pt x="31" y="92"/>
                    <a:pt x="31" y="92"/>
                    <a:pt x="31" y="92"/>
                  </a:cubicBezTo>
                  <a:cubicBezTo>
                    <a:pt x="7" y="70"/>
                    <a:pt x="7" y="70"/>
                    <a:pt x="7" y="70"/>
                  </a:cubicBezTo>
                  <a:lnTo>
                    <a:pt x="7" y="66"/>
                  </a:lnTo>
                  <a:close/>
                </a:path>
              </a:pathLst>
            </a:custGeom>
            <a:solidFill>
              <a:srgbClr val="002050"/>
            </a:solidFill>
            <a:ln>
              <a:solidFill>
                <a:srgbClr val="002050"/>
              </a:solid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endParaRPr>
            </a:p>
          </p:txBody>
        </p:sp>
      </p:grpSp>
      <p:grpSp>
        <p:nvGrpSpPr>
          <p:cNvPr id="7" name="Group 6"/>
          <p:cNvGrpSpPr/>
          <p:nvPr/>
        </p:nvGrpSpPr>
        <p:grpSpPr>
          <a:xfrm>
            <a:off x="8834752" y="2347251"/>
            <a:ext cx="2286000" cy="2286000"/>
            <a:chOff x="9190037" y="2582862"/>
            <a:chExt cx="2197420" cy="2197420"/>
          </a:xfrm>
        </p:grpSpPr>
        <p:sp>
          <p:nvSpPr>
            <p:cNvPr id="39" name="Oval 38"/>
            <p:cNvSpPr/>
            <p:nvPr/>
          </p:nvSpPr>
          <p:spPr bwMode="auto">
            <a:xfrm>
              <a:off x="9190037" y="2582862"/>
              <a:ext cx="2197420" cy="2197420"/>
            </a:xfrm>
            <a:prstGeom prst="ellipse">
              <a:avLst/>
            </a:prstGeom>
            <a:solidFill>
              <a:schemeClr val="bg1"/>
            </a:solidFill>
            <a:ln w="25400">
              <a:solidFill>
                <a:srgbClr val="002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54" tIns="146283" rIns="182854" bIns="146283" numCol="1" spcCol="0" rtlCol="0" fromWordArt="0" anchor="ctr"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1400" b="0" i="0" u="none" strike="noStrike" kern="0" cap="none" spc="0" normalizeH="0" baseline="0" noProof="0" dirty="0">
                <a:ln>
                  <a:noFill/>
                </a:ln>
                <a:gradFill>
                  <a:gsLst>
                    <a:gs pos="0">
                      <a:schemeClr val="tx2"/>
                    </a:gs>
                    <a:gs pos="100000">
                      <a:schemeClr val="tx2"/>
                    </a:gs>
                  </a:gsLst>
                  <a:lin ang="5400000" scaled="0"/>
                </a:gradFill>
                <a:effectLst/>
                <a:uLnTx/>
                <a:uFillTx/>
                <a:ea typeface="Segoe UI" pitchFamily="34" charset="0"/>
                <a:cs typeface="Segoe UI" pitchFamily="34" charset="0"/>
              </a:endParaRPr>
            </a:p>
          </p:txBody>
        </p:sp>
        <p:sp>
          <p:nvSpPr>
            <p:cNvPr id="21" name="Freeform 13"/>
            <p:cNvSpPr>
              <a:spLocks noChangeAspect="1" noEditPoints="1"/>
            </p:cNvSpPr>
            <p:nvPr/>
          </p:nvSpPr>
          <p:spPr bwMode="auto">
            <a:xfrm>
              <a:off x="9892460" y="3326191"/>
              <a:ext cx="792574" cy="710763"/>
            </a:xfrm>
            <a:custGeom>
              <a:avLst/>
              <a:gdLst>
                <a:gd name="T0" fmla="*/ 68 w 128"/>
                <a:gd name="T1" fmla="*/ 72 h 115"/>
                <a:gd name="T2" fmla="*/ 60 w 128"/>
                <a:gd name="T3" fmla="*/ 80 h 115"/>
                <a:gd name="T4" fmla="*/ 128 w 128"/>
                <a:gd name="T5" fmla="*/ 96 h 115"/>
                <a:gd name="T6" fmla="*/ 119 w 128"/>
                <a:gd name="T7" fmla="*/ 106 h 115"/>
                <a:gd name="T8" fmla="*/ 102 w 128"/>
                <a:gd name="T9" fmla="*/ 115 h 115"/>
                <a:gd name="T10" fmla="*/ 93 w 128"/>
                <a:gd name="T11" fmla="*/ 115 h 115"/>
                <a:gd name="T12" fmla="*/ 63 w 128"/>
                <a:gd name="T13" fmla="*/ 96 h 115"/>
                <a:gd name="T14" fmla="*/ 0 w 128"/>
                <a:gd name="T15" fmla="*/ 0 h 115"/>
                <a:gd name="T16" fmla="*/ 128 w 128"/>
                <a:gd name="T17" fmla="*/ 96 h 115"/>
                <a:gd name="T18" fmla="*/ 113 w 128"/>
                <a:gd name="T19" fmla="*/ 88 h 115"/>
                <a:gd name="T20" fmla="*/ 111 w 128"/>
                <a:gd name="T21" fmla="*/ 80 h 115"/>
                <a:gd name="T22" fmla="*/ 110 w 128"/>
                <a:gd name="T23" fmla="*/ 80 h 115"/>
                <a:gd name="T24" fmla="*/ 86 w 128"/>
                <a:gd name="T25" fmla="*/ 59 h 115"/>
                <a:gd name="T26" fmla="*/ 82 w 128"/>
                <a:gd name="T27" fmla="*/ 59 h 115"/>
                <a:gd name="T28" fmla="*/ 82 w 128"/>
                <a:gd name="T29" fmla="*/ 96 h 115"/>
                <a:gd name="T30" fmla="*/ 69 w 128"/>
                <a:gd name="T31" fmla="*/ 89 h 115"/>
                <a:gd name="T32" fmla="*/ 67 w 128"/>
                <a:gd name="T33" fmla="*/ 89 h 115"/>
                <a:gd name="T34" fmla="*/ 72 w 128"/>
                <a:gd name="T35" fmla="*/ 96 h 115"/>
                <a:gd name="T36" fmla="*/ 84 w 128"/>
                <a:gd name="T37" fmla="*/ 108 h 115"/>
                <a:gd name="T38" fmla="*/ 101 w 128"/>
                <a:gd name="T39" fmla="*/ 108 h 115"/>
                <a:gd name="T40" fmla="*/ 111 w 128"/>
                <a:gd name="T41" fmla="*/ 108 h 115"/>
                <a:gd name="T42" fmla="*/ 113 w 128"/>
                <a:gd name="T43" fmla="*/ 96 h 115"/>
                <a:gd name="T44" fmla="*/ 8 w 128"/>
                <a:gd name="T45" fmla="*/ 8 h 115"/>
                <a:gd name="T46" fmla="*/ 60 w 128"/>
                <a:gd name="T47" fmla="*/ 88 h 115"/>
                <a:gd name="T48" fmla="*/ 68 w 128"/>
                <a:gd name="T49" fmla="*/ 82 h 115"/>
                <a:gd name="T50" fmla="*/ 76 w 128"/>
                <a:gd name="T51" fmla="*/ 87 h 115"/>
                <a:gd name="T52" fmla="*/ 76 w 128"/>
                <a:gd name="T53" fmla="*/ 76 h 115"/>
                <a:gd name="T54" fmla="*/ 76 w 128"/>
                <a:gd name="T55" fmla="*/ 62 h 115"/>
                <a:gd name="T56" fmla="*/ 84 w 128"/>
                <a:gd name="T57" fmla="*/ 50 h 115"/>
                <a:gd name="T58" fmla="*/ 92 w 128"/>
                <a:gd name="T59" fmla="*/ 64 h 115"/>
                <a:gd name="T60" fmla="*/ 92 w 128"/>
                <a:gd name="T61" fmla="*/ 72 h 115"/>
                <a:gd name="T62" fmla="*/ 97 w 128"/>
                <a:gd name="T63" fmla="*/ 72 h 115"/>
                <a:gd name="T64" fmla="*/ 119 w 128"/>
                <a:gd name="T65" fmla="*/ 82 h 115"/>
                <a:gd name="T66" fmla="*/ 120 w 128"/>
                <a:gd name="T67" fmla="*/ 88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8" h="115">
                  <a:moveTo>
                    <a:pt x="60" y="72"/>
                  </a:moveTo>
                  <a:cubicBezTo>
                    <a:pt x="68" y="72"/>
                    <a:pt x="68" y="72"/>
                    <a:pt x="68" y="72"/>
                  </a:cubicBezTo>
                  <a:cubicBezTo>
                    <a:pt x="68" y="80"/>
                    <a:pt x="68" y="80"/>
                    <a:pt x="68" y="80"/>
                  </a:cubicBezTo>
                  <a:cubicBezTo>
                    <a:pt x="60" y="80"/>
                    <a:pt x="60" y="80"/>
                    <a:pt x="60" y="80"/>
                  </a:cubicBezTo>
                  <a:lnTo>
                    <a:pt x="60" y="72"/>
                  </a:lnTo>
                  <a:close/>
                  <a:moveTo>
                    <a:pt x="128" y="96"/>
                  </a:moveTo>
                  <a:cubicBezTo>
                    <a:pt x="119" y="96"/>
                    <a:pt x="119" y="96"/>
                    <a:pt x="119" y="96"/>
                  </a:cubicBezTo>
                  <a:cubicBezTo>
                    <a:pt x="119" y="106"/>
                    <a:pt x="119" y="106"/>
                    <a:pt x="119" y="106"/>
                  </a:cubicBezTo>
                  <a:cubicBezTo>
                    <a:pt x="119" y="111"/>
                    <a:pt x="116" y="115"/>
                    <a:pt x="111" y="115"/>
                  </a:cubicBezTo>
                  <a:cubicBezTo>
                    <a:pt x="108" y="115"/>
                    <a:pt x="105" y="115"/>
                    <a:pt x="102" y="115"/>
                  </a:cubicBezTo>
                  <a:cubicBezTo>
                    <a:pt x="102" y="115"/>
                    <a:pt x="102" y="115"/>
                    <a:pt x="102" y="115"/>
                  </a:cubicBezTo>
                  <a:cubicBezTo>
                    <a:pt x="98" y="115"/>
                    <a:pt x="96" y="115"/>
                    <a:pt x="93" y="115"/>
                  </a:cubicBezTo>
                  <a:cubicBezTo>
                    <a:pt x="84" y="115"/>
                    <a:pt x="81" y="114"/>
                    <a:pt x="79" y="112"/>
                  </a:cubicBezTo>
                  <a:cubicBezTo>
                    <a:pt x="63" y="96"/>
                    <a:pt x="63" y="96"/>
                    <a:pt x="63" y="96"/>
                  </a:cubicBezTo>
                  <a:cubicBezTo>
                    <a:pt x="0" y="96"/>
                    <a:pt x="0" y="96"/>
                    <a:pt x="0" y="96"/>
                  </a:cubicBezTo>
                  <a:cubicBezTo>
                    <a:pt x="0" y="0"/>
                    <a:pt x="0" y="0"/>
                    <a:pt x="0" y="0"/>
                  </a:cubicBezTo>
                  <a:cubicBezTo>
                    <a:pt x="128" y="0"/>
                    <a:pt x="128" y="0"/>
                    <a:pt x="128" y="0"/>
                  </a:cubicBezTo>
                  <a:lnTo>
                    <a:pt x="128" y="96"/>
                  </a:lnTo>
                  <a:close/>
                  <a:moveTo>
                    <a:pt x="113" y="96"/>
                  </a:moveTo>
                  <a:cubicBezTo>
                    <a:pt x="113" y="88"/>
                    <a:pt x="113" y="88"/>
                    <a:pt x="113" y="88"/>
                  </a:cubicBezTo>
                  <a:cubicBezTo>
                    <a:pt x="113" y="82"/>
                    <a:pt x="113" y="82"/>
                    <a:pt x="113" y="82"/>
                  </a:cubicBezTo>
                  <a:cubicBezTo>
                    <a:pt x="113" y="81"/>
                    <a:pt x="112" y="80"/>
                    <a:pt x="111" y="80"/>
                  </a:cubicBezTo>
                  <a:cubicBezTo>
                    <a:pt x="111" y="80"/>
                    <a:pt x="111" y="80"/>
                    <a:pt x="111" y="80"/>
                  </a:cubicBezTo>
                  <a:cubicBezTo>
                    <a:pt x="110" y="80"/>
                    <a:pt x="110" y="80"/>
                    <a:pt x="110" y="80"/>
                  </a:cubicBezTo>
                  <a:cubicBezTo>
                    <a:pt x="86" y="77"/>
                    <a:pt x="86" y="77"/>
                    <a:pt x="86" y="77"/>
                  </a:cubicBezTo>
                  <a:cubicBezTo>
                    <a:pt x="86" y="59"/>
                    <a:pt x="86" y="59"/>
                    <a:pt x="86" y="59"/>
                  </a:cubicBezTo>
                  <a:cubicBezTo>
                    <a:pt x="86" y="58"/>
                    <a:pt x="85" y="57"/>
                    <a:pt x="84" y="57"/>
                  </a:cubicBezTo>
                  <a:cubicBezTo>
                    <a:pt x="83" y="57"/>
                    <a:pt x="82" y="58"/>
                    <a:pt x="82" y="59"/>
                  </a:cubicBezTo>
                  <a:cubicBezTo>
                    <a:pt x="82" y="88"/>
                    <a:pt x="82" y="88"/>
                    <a:pt x="82" y="88"/>
                  </a:cubicBezTo>
                  <a:cubicBezTo>
                    <a:pt x="82" y="96"/>
                    <a:pt x="82" y="96"/>
                    <a:pt x="82" y="96"/>
                  </a:cubicBezTo>
                  <a:cubicBezTo>
                    <a:pt x="82" y="103"/>
                    <a:pt x="82" y="103"/>
                    <a:pt x="82" y="103"/>
                  </a:cubicBezTo>
                  <a:cubicBezTo>
                    <a:pt x="69" y="89"/>
                    <a:pt x="69" y="89"/>
                    <a:pt x="69" y="89"/>
                  </a:cubicBezTo>
                  <a:cubicBezTo>
                    <a:pt x="69" y="89"/>
                    <a:pt x="68" y="89"/>
                    <a:pt x="68" y="89"/>
                  </a:cubicBezTo>
                  <a:cubicBezTo>
                    <a:pt x="67" y="89"/>
                    <a:pt x="67" y="89"/>
                    <a:pt x="67" y="89"/>
                  </a:cubicBezTo>
                  <a:cubicBezTo>
                    <a:pt x="66" y="90"/>
                    <a:pt x="66" y="91"/>
                    <a:pt x="67" y="91"/>
                  </a:cubicBezTo>
                  <a:cubicBezTo>
                    <a:pt x="72" y="96"/>
                    <a:pt x="72" y="96"/>
                    <a:pt x="72" y="96"/>
                  </a:cubicBezTo>
                  <a:cubicBezTo>
                    <a:pt x="72" y="96"/>
                    <a:pt x="72" y="96"/>
                    <a:pt x="72" y="96"/>
                  </a:cubicBezTo>
                  <a:cubicBezTo>
                    <a:pt x="84" y="108"/>
                    <a:pt x="84" y="108"/>
                    <a:pt x="84" y="108"/>
                  </a:cubicBezTo>
                  <a:cubicBezTo>
                    <a:pt x="84" y="108"/>
                    <a:pt x="86" y="109"/>
                    <a:pt x="93" y="109"/>
                  </a:cubicBezTo>
                  <a:cubicBezTo>
                    <a:pt x="96" y="109"/>
                    <a:pt x="98" y="108"/>
                    <a:pt x="101" y="108"/>
                  </a:cubicBezTo>
                  <a:cubicBezTo>
                    <a:pt x="101" y="108"/>
                    <a:pt x="101" y="108"/>
                    <a:pt x="101" y="108"/>
                  </a:cubicBezTo>
                  <a:cubicBezTo>
                    <a:pt x="105" y="108"/>
                    <a:pt x="108" y="108"/>
                    <a:pt x="111" y="108"/>
                  </a:cubicBezTo>
                  <a:cubicBezTo>
                    <a:pt x="112" y="108"/>
                    <a:pt x="113" y="107"/>
                    <a:pt x="113" y="106"/>
                  </a:cubicBezTo>
                  <a:lnTo>
                    <a:pt x="113" y="96"/>
                  </a:lnTo>
                  <a:close/>
                  <a:moveTo>
                    <a:pt x="120" y="8"/>
                  </a:moveTo>
                  <a:cubicBezTo>
                    <a:pt x="8" y="8"/>
                    <a:pt x="8" y="8"/>
                    <a:pt x="8" y="8"/>
                  </a:cubicBezTo>
                  <a:cubicBezTo>
                    <a:pt x="8" y="88"/>
                    <a:pt x="8" y="88"/>
                    <a:pt x="8" y="88"/>
                  </a:cubicBezTo>
                  <a:cubicBezTo>
                    <a:pt x="60" y="88"/>
                    <a:pt x="60" y="88"/>
                    <a:pt x="60" y="88"/>
                  </a:cubicBezTo>
                  <a:cubicBezTo>
                    <a:pt x="61" y="87"/>
                    <a:pt x="61" y="86"/>
                    <a:pt x="62" y="85"/>
                  </a:cubicBezTo>
                  <a:cubicBezTo>
                    <a:pt x="64" y="83"/>
                    <a:pt x="66" y="82"/>
                    <a:pt x="68" y="82"/>
                  </a:cubicBezTo>
                  <a:cubicBezTo>
                    <a:pt x="70" y="82"/>
                    <a:pt x="72" y="83"/>
                    <a:pt x="73" y="85"/>
                  </a:cubicBezTo>
                  <a:cubicBezTo>
                    <a:pt x="76" y="87"/>
                    <a:pt x="76" y="87"/>
                    <a:pt x="76" y="87"/>
                  </a:cubicBezTo>
                  <a:cubicBezTo>
                    <a:pt x="76" y="79"/>
                    <a:pt x="76" y="79"/>
                    <a:pt x="76" y="79"/>
                  </a:cubicBezTo>
                  <a:cubicBezTo>
                    <a:pt x="76" y="76"/>
                    <a:pt x="76" y="76"/>
                    <a:pt x="76" y="76"/>
                  </a:cubicBezTo>
                  <a:cubicBezTo>
                    <a:pt x="76" y="68"/>
                    <a:pt x="76" y="68"/>
                    <a:pt x="76" y="68"/>
                  </a:cubicBezTo>
                  <a:cubicBezTo>
                    <a:pt x="76" y="62"/>
                    <a:pt x="76" y="62"/>
                    <a:pt x="76" y="62"/>
                  </a:cubicBezTo>
                  <a:cubicBezTo>
                    <a:pt x="76" y="59"/>
                    <a:pt x="76" y="59"/>
                    <a:pt x="76" y="59"/>
                  </a:cubicBezTo>
                  <a:cubicBezTo>
                    <a:pt x="76" y="54"/>
                    <a:pt x="80" y="50"/>
                    <a:pt x="84" y="50"/>
                  </a:cubicBezTo>
                  <a:cubicBezTo>
                    <a:pt x="89" y="50"/>
                    <a:pt x="92" y="54"/>
                    <a:pt x="92" y="59"/>
                  </a:cubicBezTo>
                  <a:cubicBezTo>
                    <a:pt x="92" y="64"/>
                    <a:pt x="92" y="64"/>
                    <a:pt x="92" y="64"/>
                  </a:cubicBezTo>
                  <a:cubicBezTo>
                    <a:pt x="92" y="68"/>
                    <a:pt x="92" y="68"/>
                    <a:pt x="92" y="68"/>
                  </a:cubicBezTo>
                  <a:cubicBezTo>
                    <a:pt x="92" y="72"/>
                    <a:pt x="92" y="72"/>
                    <a:pt x="92" y="72"/>
                  </a:cubicBezTo>
                  <a:cubicBezTo>
                    <a:pt x="97" y="72"/>
                    <a:pt x="97" y="72"/>
                    <a:pt x="97" y="72"/>
                  </a:cubicBezTo>
                  <a:cubicBezTo>
                    <a:pt x="97" y="72"/>
                    <a:pt x="97" y="72"/>
                    <a:pt x="97" y="72"/>
                  </a:cubicBezTo>
                  <a:cubicBezTo>
                    <a:pt x="111" y="74"/>
                    <a:pt x="111" y="74"/>
                    <a:pt x="111" y="74"/>
                  </a:cubicBezTo>
                  <a:cubicBezTo>
                    <a:pt x="116" y="74"/>
                    <a:pt x="119" y="78"/>
                    <a:pt x="119" y="82"/>
                  </a:cubicBezTo>
                  <a:cubicBezTo>
                    <a:pt x="119" y="88"/>
                    <a:pt x="119" y="88"/>
                    <a:pt x="119" y="88"/>
                  </a:cubicBezTo>
                  <a:cubicBezTo>
                    <a:pt x="120" y="88"/>
                    <a:pt x="120" y="88"/>
                    <a:pt x="120" y="88"/>
                  </a:cubicBezTo>
                  <a:lnTo>
                    <a:pt x="120" y="8"/>
                  </a:lnTo>
                  <a:close/>
                </a:path>
              </a:pathLst>
            </a:custGeom>
            <a:solidFill>
              <a:srgbClr val="002050"/>
            </a:solidFill>
            <a:ln>
              <a:solidFill>
                <a:srgbClr val="002050"/>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endParaRPr>
            </a:p>
          </p:txBody>
        </p:sp>
      </p:grpSp>
      <p:sp>
        <p:nvSpPr>
          <p:cNvPr id="25" name="TextBox 24"/>
          <p:cNvSpPr txBox="1"/>
          <p:nvPr/>
        </p:nvSpPr>
        <p:spPr>
          <a:xfrm>
            <a:off x="548958" y="5154763"/>
            <a:ext cx="3657600" cy="1126462"/>
          </a:xfrm>
          <a:prstGeom prst="rect">
            <a:avLst/>
          </a:prstGeom>
          <a:noFill/>
        </p:spPr>
        <p:txBody>
          <a:bodyPr wrap="square" lIns="182880" tIns="146304" rIns="182880" bIns="146304" rtlCol="0">
            <a:spAutoFit/>
          </a:bodyPr>
          <a:lstStyle>
            <a:defPPr>
              <a:defRPr lang="en-US"/>
            </a:defPPr>
            <a:lvl1pPr>
              <a:lnSpc>
                <a:spcPct val="90000"/>
              </a:lnSpc>
              <a:defRPr sz="1600">
                <a:gradFill>
                  <a:gsLst>
                    <a:gs pos="0">
                      <a:srgbClr val="FFFFFF"/>
                    </a:gs>
                    <a:gs pos="100000">
                      <a:srgbClr val="FFFFFF"/>
                    </a:gs>
                  </a:gsLst>
                  <a:lin ang="5400000" scaled="0"/>
                </a:gradFill>
              </a:defRPr>
            </a:lvl1p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000" b="1" i="0" u="none" strike="noStrike" kern="0" cap="none" spc="0" normalizeH="0" baseline="0" noProof="0" dirty="0">
                <a:ln>
                  <a:noFill/>
                </a:ln>
                <a:gradFill>
                  <a:gsLst>
                    <a:gs pos="0">
                      <a:schemeClr val="bg1"/>
                    </a:gs>
                    <a:gs pos="100000">
                      <a:schemeClr val="bg1"/>
                    </a:gs>
                  </a:gsLst>
                  <a:lin ang="5400000" scaled="0"/>
                </a:gradFill>
                <a:effectLst/>
                <a:uLnTx/>
                <a:uFillTx/>
                <a:latin typeface="Segoe UI Semilight" panose="020B0402040204020203" pitchFamily="34" charset="0"/>
                <a:cs typeface="Segoe UI Semilight" panose="020B0402040204020203" pitchFamily="34" charset="0"/>
              </a:rPr>
              <a:t>Simplifies the discovery, </a:t>
            </a:r>
            <a:br>
              <a:rPr kumimoji="0" lang="en-US" sz="2000" b="1" i="0" u="none" strike="noStrike" kern="0" cap="none" spc="0" normalizeH="0" baseline="0" noProof="0" dirty="0">
                <a:ln>
                  <a:noFill/>
                </a:ln>
                <a:gradFill>
                  <a:gsLst>
                    <a:gs pos="0">
                      <a:schemeClr val="bg1"/>
                    </a:gs>
                    <a:gs pos="100000">
                      <a:schemeClr val="bg1"/>
                    </a:gs>
                  </a:gsLst>
                  <a:lin ang="5400000" scaled="0"/>
                </a:gradFill>
                <a:effectLst/>
                <a:uLnTx/>
                <a:uFillTx/>
                <a:latin typeface="Segoe UI Semilight" panose="020B0402040204020203" pitchFamily="34" charset="0"/>
                <a:cs typeface="Segoe UI Semilight" panose="020B0402040204020203" pitchFamily="34" charset="0"/>
              </a:rPr>
            </a:br>
            <a:r>
              <a:rPr kumimoji="0" lang="en-US" sz="2000" b="1" i="0" u="none" strike="noStrike" kern="0" cap="none" spc="0" normalizeH="0" baseline="0" noProof="0" dirty="0">
                <a:ln>
                  <a:noFill/>
                </a:ln>
                <a:gradFill>
                  <a:gsLst>
                    <a:gs pos="0">
                      <a:schemeClr val="bg1"/>
                    </a:gs>
                    <a:gs pos="100000">
                      <a:schemeClr val="bg1"/>
                    </a:gs>
                  </a:gsLst>
                  <a:lin ang="5400000" scaled="0"/>
                </a:gradFill>
                <a:effectLst/>
                <a:uLnTx/>
                <a:uFillTx/>
                <a:latin typeface="Segoe UI Semilight" panose="020B0402040204020203" pitchFamily="34" charset="0"/>
                <a:cs typeface="Segoe UI Semilight" panose="020B0402040204020203" pitchFamily="34" charset="0"/>
              </a:rPr>
              <a:t>trial, and acquisition of </a:t>
            </a:r>
            <a:br>
              <a:rPr kumimoji="0" lang="en-US" sz="2000" b="1" i="0" u="none" strike="noStrike" kern="0" cap="none" spc="0" normalizeH="0" baseline="0" noProof="0" dirty="0">
                <a:ln>
                  <a:noFill/>
                </a:ln>
                <a:gradFill>
                  <a:gsLst>
                    <a:gs pos="0">
                      <a:schemeClr val="bg1"/>
                    </a:gs>
                    <a:gs pos="100000">
                      <a:schemeClr val="bg1"/>
                    </a:gs>
                  </a:gsLst>
                  <a:lin ang="5400000" scaled="0"/>
                </a:gradFill>
                <a:effectLst/>
                <a:uLnTx/>
                <a:uFillTx/>
                <a:latin typeface="Segoe UI Semilight" panose="020B0402040204020203" pitchFamily="34" charset="0"/>
                <a:cs typeface="Segoe UI Semilight" panose="020B0402040204020203" pitchFamily="34" charset="0"/>
              </a:rPr>
            </a:br>
            <a:r>
              <a:rPr kumimoji="0" lang="en-US" sz="2000" b="1" i="0" u="none" strike="noStrike" kern="0" cap="none" spc="0" normalizeH="0" baseline="0" noProof="0" dirty="0">
                <a:ln>
                  <a:noFill/>
                </a:ln>
                <a:gradFill>
                  <a:gsLst>
                    <a:gs pos="0">
                      <a:schemeClr val="bg1"/>
                    </a:gs>
                    <a:gs pos="100000">
                      <a:schemeClr val="bg1"/>
                    </a:gs>
                  </a:gsLst>
                  <a:lin ang="5400000" scaled="0"/>
                </a:gradFill>
                <a:effectLst/>
                <a:uLnTx/>
                <a:uFillTx/>
                <a:latin typeface="Segoe UI Semilight" panose="020B0402040204020203" pitchFamily="34" charset="0"/>
                <a:cs typeface="Segoe UI Semilight" panose="020B0402040204020203" pitchFamily="34" charset="0"/>
              </a:rPr>
              <a:t>line-of-business apps </a:t>
            </a:r>
          </a:p>
        </p:txBody>
      </p:sp>
      <p:sp>
        <p:nvSpPr>
          <p:cNvPr id="26" name="TextBox 25"/>
          <p:cNvSpPr txBox="1"/>
          <p:nvPr/>
        </p:nvSpPr>
        <p:spPr>
          <a:xfrm>
            <a:off x="4361727" y="5154763"/>
            <a:ext cx="3657600" cy="1126462"/>
          </a:xfrm>
          <a:prstGeom prst="rect">
            <a:avLst/>
          </a:prstGeom>
          <a:noFill/>
        </p:spPr>
        <p:txBody>
          <a:bodyPr wrap="square" lIns="182880" tIns="146304" rIns="182880" bIns="146304" rtlCol="0">
            <a:spAutoFit/>
          </a:bodyPr>
          <a:lstStyle>
            <a:defPPr>
              <a:defRPr lang="en-US"/>
            </a:defPPr>
            <a:lvl1pPr>
              <a:lnSpc>
                <a:spcPct val="90000"/>
              </a:lnSpc>
              <a:defRPr sz="1600">
                <a:gradFill>
                  <a:gsLst>
                    <a:gs pos="0">
                      <a:srgbClr val="FFFFFF"/>
                    </a:gs>
                    <a:gs pos="100000">
                      <a:srgbClr val="FFFFFF"/>
                    </a:gs>
                  </a:gsLst>
                  <a:lin ang="5400000" scaled="0"/>
                </a:gradFill>
              </a:defRPr>
            </a:lvl1p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000" b="1" i="0" u="none" strike="noStrike" kern="0" cap="none" spc="0" normalizeH="0" baseline="0" noProof="0" dirty="0">
                <a:ln>
                  <a:noFill/>
                </a:ln>
                <a:gradFill>
                  <a:gsLst>
                    <a:gs pos="0">
                      <a:schemeClr val="bg1"/>
                    </a:gs>
                    <a:gs pos="100000">
                      <a:schemeClr val="bg1"/>
                    </a:gs>
                  </a:gsLst>
                  <a:lin ang="5400000" scaled="0"/>
                </a:gradFill>
                <a:effectLst/>
                <a:uLnTx/>
                <a:uFillTx/>
                <a:latin typeface="Segoe UI Semilight" panose="020B0402040204020203" pitchFamily="34" charset="0"/>
                <a:cs typeface="Segoe UI Semilight" panose="020B0402040204020203" pitchFamily="34" charset="0"/>
              </a:rPr>
              <a:t>An ecosystem to help business users get started using apps faster</a:t>
            </a:r>
          </a:p>
        </p:txBody>
      </p:sp>
      <p:sp>
        <p:nvSpPr>
          <p:cNvPr id="27" name="TextBox 26"/>
          <p:cNvSpPr txBox="1"/>
          <p:nvPr/>
        </p:nvSpPr>
        <p:spPr>
          <a:xfrm>
            <a:off x="8148952" y="5154763"/>
            <a:ext cx="3657600" cy="1126462"/>
          </a:xfrm>
          <a:prstGeom prst="rect">
            <a:avLst/>
          </a:prstGeom>
          <a:noFill/>
        </p:spPr>
        <p:txBody>
          <a:bodyPr wrap="square" lIns="182880" tIns="146304" rIns="182880" bIns="146304" rtlCol="0">
            <a:spAutoFit/>
          </a:bodyPr>
          <a:lstStyle>
            <a:defPPr>
              <a:defRPr lang="en-US"/>
            </a:defPPr>
            <a:lvl1pPr>
              <a:lnSpc>
                <a:spcPct val="90000"/>
              </a:lnSpc>
              <a:defRPr sz="1600">
                <a:gradFill>
                  <a:gsLst>
                    <a:gs pos="0">
                      <a:srgbClr val="FFFFFF"/>
                    </a:gs>
                    <a:gs pos="100000">
                      <a:srgbClr val="FFFFFF"/>
                    </a:gs>
                  </a:gsLst>
                  <a:lin ang="5400000" scaled="0"/>
                </a:gradFill>
              </a:defRPr>
            </a:lvl1p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000" b="1" i="0" u="none" strike="noStrike" kern="0" cap="none" spc="0" normalizeH="0" baseline="0" noProof="0" dirty="0">
                <a:ln>
                  <a:noFill/>
                </a:ln>
                <a:gradFill>
                  <a:gsLst>
                    <a:gs pos="0">
                      <a:schemeClr val="bg1"/>
                    </a:gs>
                    <a:gs pos="100000">
                      <a:schemeClr val="bg1"/>
                    </a:gs>
                  </a:gsLst>
                  <a:lin ang="5400000" scaled="0"/>
                </a:gradFill>
                <a:effectLst/>
                <a:uLnTx/>
                <a:uFillTx/>
                <a:latin typeface="Segoe UI Semilight" panose="020B0402040204020203" pitchFamily="34" charset="0"/>
                <a:cs typeface="Segoe UI Semilight" panose="020B0402040204020203" pitchFamily="34" charset="0"/>
              </a:rPr>
              <a:t>Helps business users do </a:t>
            </a:r>
            <a:br>
              <a:rPr kumimoji="0" lang="en-US" sz="2000" b="1" i="0" u="none" strike="noStrike" kern="0" cap="none" spc="0" normalizeH="0" baseline="0" noProof="0" dirty="0">
                <a:ln>
                  <a:noFill/>
                </a:ln>
                <a:gradFill>
                  <a:gsLst>
                    <a:gs pos="0">
                      <a:schemeClr val="bg1"/>
                    </a:gs>
                    <a:gs pos="100000">
                      <a:schemeClr val="bg1"/>
                    </a:gs>
                  </a:gsLst>
                  <a:lin ang="5400000" scaled="0"/>
                </a:gradFill>
                <a:effectLst/>
                <a:uLnTx/>
                <a:uFillTx/>
                <a:latin typeface="Segoe UI Semilight" panose="020B0402040204020203" pitchFamily="34" charset="0"/>
                <a:cs typeface="Segoe UI Semilight" panose="020B0402040204020203" pitchFamily="34" charset="0"/>
              </a:rPr>
            </a:br>
            <a:r>
              <a:rPr kumimoji="0" lang="en-US" sz="2000" b="1" i="0" u="none" strike="noStrike" kern="0" cap="none" spc="0" normalizeH="0" baseline="0" noProof="0" dirty="0">
                <a:ln>
                  <a:noFill/>
                </a:ln>
                <a:gradFill>
                  <a:gsLst>
                    <a:gs pos="0">
                      <a:schemeClr val="bg1"/>
                    </a:gs>
                    <a:gs pos="100000">
                      <a:schemeClr val="bg1"/>
                    </a:gs>
                  </a:gsLst>
                  <a:lin ang="5400000" scaled="0"/>
                </a:gradFill>
                <a:effectLst/>
                <a:uLnTx/>
                <a:uFillTx/>
                <a:latin typeface="Segoe UI Semilight" panose="020B0402040204020203" pitchFamily="34" charset="0"/>
                <a:cs typeface="Segoe UI Semilight" panose="020B0402040204020203" pitchFamily="34" charset="0"/>
              </a:rPr>
              <a:t>more with their existing Microsoft Apps</a:t>
            </a:r>
          </a:p>
        </p:txBody>
      </p:sp>
    </p:spTree>
    <p:extLst>
      <p:ext uri="{BB962C8B-B14F-4D97-AF65-F5344CB8AC3E}">
        <p14:creationId xmlns:p14="http://schemas.microsoft.com/office/powerpoint/2010/main" val="169824716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30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2" presetClass="entr" presetSubtype="4" decel="100000" fill="hold" grpId="0" nodeType="withEffect">
                                  <p:stCondLst>
                                    <p:cond delay="30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par>
                                <p:cTn id="19" presetID="53" presetClass="entr" presetSubtype="16" fill="hold" nodeType="withEffect">
                                  <p:stCondLst>
                                    <p:cond delay="60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par>
                                <p:cTn id="24" presetID="2" presetClass="entr" presetSubtype="4" decel="100000" fill="hold" grpId="0" nodeType="withEffect">
                                  <p:stCondLst>
                                    <p:cond delay="60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500" fill="hold"/>
                                        <p:tgtEl>
                                          <p:spTgt spid="26"/>
                                        </p:tgtEl>
                                        <p:attrNameLst>
                                          <p:attrName>ppt_x</p:attrName>
                                        </p:attrNameLst>
                                      </p:cBhvr>
                                      <p:tavLst>
                                        <p:tav tm="0">
                                          <p:val>
                                            <p:strVal val="#ppt_x"/>
                                          </p:val>
                                        </p:tav>
                                        <p:tav tm="100000">
                                          <p:val>
                                            <p:strVal val="#ppt_x"/>
                                          </p:val>
                                        </p:tav>
                                      </p:tavLst>
                                    </p:anim>
                                    <p:anim calcmode="lin" valueType="num">
                                      <p:cBhvr additive="base">
                                        <p:cTn id="27" dur="500" fill="hold"/>
                                        <p:tgtEl>
                                          <p:spTgt spid="26"/>
                                        </p:tgtEl>
                                        <p:attrNameLst>
                                          <p:attrName>ppt_y</p:attrName>
                                        </p:attrNameLst>
                                      </p:cBhvr>
                                      <p:tavLst>
                                        <p:tav tm="0">
                                          <p:val>
                                            <p:strVal val="1+#ppt_h/2"/>
                                          </p:val>
                                        </p:tav>
                                        <p:tav tm="100000">
                                          <p:val>
                                            <p:strVal val="#ppt_y"/>
                                          </p:val>
                                        </p:tav>
                                      </p:tavLst>
                                    </p:anim>
                                  </p:childTnLst>
                                </p:cTn>
                              </p:par>
                              <p:par>
                                <p:cTn id="28" presetID="2" presetClass="entr" presetSubtype="4" decel="100000" fill="hold" grpId="0" nodeType="withEffect">
                                  <p:stCondLst>
                                    <p:cond delay="900"/>
                                  </p:stCondLst>
                                  <p:childTnLst>
                                    <p:set>
                                      <p:cBhvr>
                                        <p:cTn id="29" dur="1" fill="hold">
                                          <p:stCondLst>
                                            <p:cond delay="0"/>
                                          </p:stCondLst>
                                        </p:cTn>
                                        <p:tgtEl>
                                          <p:spTgt spid="27"/>
                                        </p:tgtEl>
                                        <p:attrNameLst>
                                          <p:attrName>style.visibility</p:attrName>
                                        </p:attrNameLst>
                                      </p:cBhvr>
                                      <p:to>
                                        <p:strVal val="visible"/>
                                      </p:to>
                                    </p:set>
                                    <p:anim calcmode="lin" valueType="num">
                                      <p:cBhvr additive="base">
                                        <p:cTn id="30" dur="500" fill="hold"/>
                                        <p:tgtEl>
                                          <p:spTgt spid="27"/>
                                        </p:tgtEl>
                                        <p:attrNameLst>
                                          <p:attrName>ppt_x</p:attrName>
                                        </p:attrNameLst>
                                      </p:cBhvr>
                                      <p:tavLst>
                                        <p:tav tm="0">
                                          <p:val>
                                            <p:strVal val="#ppt_x"/>
                                          </p:val>
                                        </p:tav>
                                        <p:tav tm="100000">
                                          <p:val>
                                            <p:strVal val="#ppt_x"/>
                                          </p:val>
                                        </p:tav>
                                      </p:tavLst>
                                    </p:anim>
                                    <p:anim calcmode="lin" valueType="num">
                                      <p:cBhvr additive="base">
                                        <p:cTn id="3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638" y="1209973"/>
            <a:ext cx="12161837" cy="1098762"/>
          </a:xfrm>
        </p:spPr>
        <p:txBody>
          <a:bodyPr/>
          <a:lstStyle/>
          <a:p>
            <a:r>
              <a:rPr lang="en-US" sz="6600" dirty="0"/>
              <a:t>Demo: AX Solutions in </a:t>
            </a:r>
            <a:r>
              <a:rPr lang="en-US" sz="6600"/>
              <a:t>AppSource</a:t>
            </a:r>
            <a:endParaRPr lang="en-US" sz="6600" dirty="0"/>
          </a:p>
        </p:txBody>
      </p:sp>
      <p:sp>
        <p:nvSpPr>
          <p:cNvPr id="5" name="Text Placeholder 4"/>
          <p:cNvSpPr>
            <a:spLocks noGrp="1"/>
          </p:cNvSpPr>
          <p:nvPr>
            <p:ph type="body" sz="quarter" idx="12"/>
          </p:nvPr>
        </p:nvSpPr>
        <p:spPr/>
        <p:txBody>
          <a:bodyPr/>
          <a:lstStyle/>
          <a:p>
            <a:r>
              <a:rPr lang="en-US" dirty="0"/>
              <a:t>Arif Kureshy</a:t>
            </a:r>
          </a:p>
        </p:txBody>
      </p:sp>
      <p:pic>
        <p:nvPicPr>
          <p:cNvPr id="6" name="Picture 5">
            <a:hlinkClick r:id="rId2"/>
          </p:cNvPr>
          <p:cNvPicPr>
            <a:picLocks noChangeAspect="1"/>
          </p:cNvPicPr>
          <p:nvPr/>
        </p:nvPicPr>
        <p:blipFill>
          <a:blip r:embed="rId3"/>
          <a:stretch>
            <a:fillRect/>
          </a:stretch>
        </p:blipFill>
        <p:spPr>
          <a:xfrm>
            <a:off x="6294437" y="2651785"/>
            <a:ext cx="5870785" cy="4082684"/>
          </a:xfrm>
          <a:prstGeom prst="rect">
            <a:avLst/>
          </a:prstGeom>
        </p:spPr>
      </p:pic>
    </p:spTree>
    <p:extLst>
      <p:ext uri="{BB962C8B-B14F-4D97-AF65-F5344CB8AC3E}">
        <p14:creationId xmlns:p14="http://schemas.microsoft.com/office/powerpoint/2010/main" val="301153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7" y="1212850"/>
            <a:ext cx="11887201" cy="2505301"/>
          </a:xfrm>
        </p:spPr>
        <p:txBody>
          <a:bodyPr/>
          <a:lstStyle/>
          <a:p>
            <a:pPr>
              <a:spcAft>
                <a:spcPts val="600"/>
              </a:spcAft>
            </a:pPr>
            <a:r>
              <a:rPr lang="en-US" sz="2800" dirty="0">
                <a:gradFill>
                  <a:gsLst>
                    <a:gs pos="2917">
                      <a:schemeClr val="tx1"/>
                    </a:gs>
                    <a:gs pos="30000">
                      <a:schemeClr val="tx1"/>
                    </a:gs>
                  </a:gsLst>
                  <a:lin ang="5400000" scaled="0"/>
                </a:gradFill>
              </a:rPr>
              <a:t>Start with AX Forms</a:t>
            </a:r>
          </a:p>
          <a:p>
            <a:pPr lvl="1">
              <a:spcAft>
                <a:spcPts val="600"/>
              </a:spcAft>
            </a:pPr>
            <a:r>
              <a:rPr lang="en-US" sz="2000" dirty="0">
                <a:gradFill>
                  <a:gsLst>
                    <a:gs pos="2917">
                      <a:schemeClr val="tx1"/>
                    </a:gs>
                    <a:gs pos="30000">
                      <a:schemeClr val="tx1"/>
                    </a:gs>
                  </a:gsLst>
                  <a:lin ang="5400000" scaled="0"/>
                </a:gradFill>
              </a:rPr>
              <a:t>Create mobile experiences on top of forms via the new Mobile Experience Designer </a:t>
            </a:r>
          </a:p>
          <a:p>
            <a:pPr lvl="1">
              <a:spcAft>
                <a:spcPts val="600"/>
              </a:spcAft>
            </a:pPr>
            <a:r>
              <a:rPr lang="en-US" sz="2000" dirty="0">
                <a:gradFill>
                  <a:gsLst>
                    <a:gs pos="2917">
                      <a:schemeClr val="tx1"/>
                    </a:gs>
                    <a:gs pos="30000">
                      <a:schemeClr val="tx1"/>
                    </a:gs>
                  </a:gsLst>
                  <a:lin ang="5400000" scaled="0"/>
                </a:gradFill>
              </a:rPr>
              <a:t>Tailor experiences to only include tasks required for scenario</a:t>
            </a:r>
          </a:p>
          <a:p>
            <a:pPr>
              <a:spcAft>
                <a:spcPts val="600"/>
              </a:spcAft>
            </a:pPr>
            <a:r>
              <a:rPr lang="en-US" sz="2800" dirty="0">
                <a:gradFill>
                  <a:gsLst>
                    <a:gs pos="2917">
                      <a:schemeClr val="tx1"/>
                    </a:gs>
                    <a:gs pos="30000">
                      <a:schemeClr val="tx1"/>
                    </a:gs>
                  </a:gsLst>
                  <a:lin ang="5400000" scaled="0"/>
                </a:gradFill>
              </a:rPr>
              <a:t>Mobile client supports intermittently connected devices</a:t>
            </a:r>
          </a:p>
          <a:p>
            <a:pPr>
              <a:spcAft>
                <a:spcPts val="600"/>
              </a:spcAft>
            </a:pPr>
            <a:r>
              <a:rPr lang="en-US" sz="2800" dirty="0">
                <a:gradFill>
                  <a:gsLst>
                    <a:gs pos="2917">
                      <a:schemeClr val="tx1"/>
                    </a:gs>
                    <a:gs pos="30000">
                      <a:schemeClr val="tx1"/>
                    </a:gs>
                  </a:gsLst>
                  <a:lin ang="5400000" scaled="0"/>
                </a:gradFill>
              </a:rPr>
              <a:t>Public preview coming with update 3 with apps to follow soon after</a:t>
            </a:r>
          </a:p>
        </p:txBody>
      </p:sp>
      <p:sp>
        <p:nvSpPr>
          <p:cNvPr id="2" name="Title 1"/>
          <p:cNvSpPr>
            <a:spLocks noGrp="1"/>
          </p:cNvSpPr>
          <p:nvPr>
            <p:ph type="title"/>
          </p:nvPr>
        </p:nvSpPr>
        <p:spPr/>
        <p:txBody>
          <a:bodyPr/>
          <a:lstStyle/>
          <a:p>
            <a:r>
              <a:rPr lang="en-US" dirty="0"/>
              <a:t>Demo: AX Mobile Experiences</a:t>
            </a:r>
          </a:p>
        </p:txBody>
      </p:sp>
      <p:grpSp>
        <p:nvGrpSpPr>
          <p:cNvPr id="11" name="Group 10"/>
          <p:cNvGrpSpPr/>
          <p:nvPr/>
        </p:nvGrpSpPr>
        <p:grpSpPr>
          <a:xfrm>
            <a:off x="427037" y="4310002"/>
            <a:ext cx="7190879" cy="2604084"/>
            <a:chOff x="427037" y="4310002"/>
            <a:chExt cx="7190879" cy="2604084"/>
          </a:xfrm>
        </p:grpSpPr>
        <p:pic>
          <p:nvPicPr>
            <p:cNvPr id="5" name="Picture 4"/>
            <p:cNvPicPr>
              <a:picLocks noChangeAspect="1"/>
            </p:cNvPicPr>
            <p:nvPr/>
          </p:nvPicPr>
          <p:blipFill>
            <a:blip r:embed="rId2"/>
            <a:stretch>
              <a:fillRect/>
            </a:stretch>
          </p:blipFill>
          <p:spPr>
            <a:xfrm>
              <a:off x="427037" y="4310002"/>
              <a:ext cx="4548344" cy="2558444"/>
            </a:xfrm>
            <a:prstGeom prst="rect">
              <a:avLst/>
            </a:prstGeom>
          </p:spPr>
        </p:pic>
        <p:sp>
          <p:nvSpPr>
            <p:cNvPr id="7" name="TextBox 6"/>
            <p:cNvSpPr txBox="1"/>
            <p:nvPr/>
          </p:nvSpPr>
          <p:spPr>
            <a:xfrm>
              <a:off x="4818557" y="5870723"/>
              <a:ext cx="2799359" cy="1043363"/>
            </a:xfrm>
            <a:prstGeom prst="rect">
              <a:avLst/>
            </a:prstGeom>
          </p:spPr>
          <p:style>
            <a:lnRef idx="2">
              <a:schemeClr val="dk1"/>
            </a:lnRef>
            <a:fillRef idx="1">
              <a:schemeClr val="lt1"/>
            </a:fillRef>
            <a:effectRef idx="0">
              <a:schemeClr val="dk1"/>
            </a:effectRef>
            <a:fontRef idx="minor">
              <a:schemeClr val="dk1"/>
            </a:fontRef>
          </p:style>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gradFill>
                    <a:gsLst>
                      <a:gs pos="2917">
                        <a:schemeClr val="tx1"/>
                      </a:gs>
                      <a:gs pos="30000">
                        <a:schemeClr val="tx1"/>
                      </a:gs>
                    </a:gsLst>
                    <a:lin ang="5400000" scaled="0"/>
                  </a:gradFill>
                  <a:effectLst/>
                  <a:uLnTx/>
                  <a:uFillTx/>
                </a:rPr>
                <a:t>Design mobile flows against AX Forms in the cloud</a:t>
              </a:r>
            </a:p>
          </p:txBody>
        </p:sp>
        <p:sp>
          <p:nvSpPr>
            <p:cNvPr id="8" name="Arrow: Left 7"/>
            <p:cNvSpPr/>
            <p:nvPr/>
          </p:nvSpPr>
          <p:spPr bwMode="auto">
            <a:xfrm>
              <a:off x="4116506" y="6071248"/>
              <a:ext cx="738344" cy="381000"/>
            </a:xfrm>
            <a:prstGeom prst="leftArrow">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grpSp>
      <p:grpSp>
        <p:nvGrpSpPr>
          <p:cNvPr id="12" name="Group 11"/>
          <p:cNvGrpSpPr/>
          <p:nvPr/>
        </p:nvGrpSpPr>
        <p:grpSpPr>
          <a:xfrm>
            <a:off x="5608637" y="4105899"/>
            <a:ext cx="6553201" cy="2754651"/>
            <a:chOff x="5608637" y="4105899"/>
            <a:chExt cx="6553201" cy="2754651"/>
          </a:xfrm>
        </p:grpSpPr>
        <p:pic>
          <p:nvPicPr>
            <p:cNvPr id="6" name="Picture 5"/>
            <p:cNvPicPr>
              <a:picLocks noChangeAspect="1"/>
            </p:cNvPicPr>
            <p:nvPr/>
          </p:nvPicPr>
          <p:blipFill>
            <a:blip r:embed="rId3"/>
            <a:stretch>
              <a:fillRect/>
            </a:stretch>
          </p:blipFill>
          <p:spPr>
            <a:xfrm>
              <a:off x="7894004" y="4459893"/>
              <a:ext cx="4267834" cy="2400657"/>
            </a:xfrm>
            <a:prstGeom prst="rect">
              <a:avLst/>
            </a:prstGeom>
          </p:spPr>
        </p:pic>
        <p:sp>
          <p:nvSpPr>
            <p:cNvPr id="9" name="TextBox 8"/>
            <p:cNvSpPr txBox="1"/>
            <p:nvPr/>
          </p:nvSpPr>
          <p:spPr>
            <a:xfrm>
              <a:off x="5608637" y="4105899"/>
              <a:ext cx="2198888" cy="1541961"/>
            </a:xfrm>
            <a:prstGeom prst="rect">
              <a:avLst/>
            </a:prstGeom>
          </p:spPr>
          <p:style>
            <a:lnRef idx="2">
              <a:schemeClr val="dk1"/>
            </a:lnRef>
            <a:fillRef idx="1">
              <a:schemeClr val="lt1"/>
            </a:fillRef>
            <a:effectRef idx="0">
              <a:schemeClr val="dk1"/>
            </a:effectRef>
            <a:fontRef idx="minor">
              <a:schemeClr val="dk1"/>
            </a:fontRef>
          </p:style>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gradFill>
                    <a:gsLst>
                      <a:gs pos="2917">
                        <a:schemeClr val="tx1"/>
                      </a:gs>
                      <a:gs pos="30000">
                        <a:schemeClr val="tx1"/>
                      </a:gs>
                    </a:gsLst>
                    <a:lin ang="5400000" scaled="0"/>
                  </a:gradFill>
                  <a:effectLst/>
                  <a:uLnTx/>
                  <a:uFillTx/>
                </a:rPr>
                <a:t>Run scenario specific designs on intermittently connected mobile client</a:t>
              </a:r>
            </a:p>
          </p:txBody>
        </p:sp>
        <p:sp>
          <p:nvSpPr>
            <p:cNvPr id="10" name="Arrow: Left 9"/>
            <p:cNvSpPr/>
            <p:nvPr/>
          </p:nvSpPr>
          <p:spPr bwMode="auto">
            <a:xfrm rot="10800000">
              <a:off x="7704154" y="4335118"/>
              <a:ext cx="661235" cy="381000"/>
            </a:xfrm>
            <a:prstGeom prst="leftArrow">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grpSp>
    </p:spTree>
    <p:extLst>
      <p:ext uri="{BB962C8B-B14F-4D97-AF65-F5344CB8AC3E}">
        <p14:creationId xmlns:p14="http://schemas.microsoft.com/office/powerpoint/2010/main" val="37345107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_v02.potx" id="{870308F8-E0CB-4103-848C-306E67E28446}" vid="{7645BF26-5E45-428D-8A8C-D391F4476141}"/>
    </a:ext>
  </a:extLst>
</a:theme>
</file>

<file path=ppt/theme/theme2.xml><?xml version="1.0" encoding="utf-8"?>
<a:theme xmlns:a="http://schemas.openxmlformats.org/drawingml/2006/main" name="6-30537_Envision 2016 Concurrent Template_Dark">
  <a:themeElements>
    <a:clrScheme name="Ignite Dark">
      <a:dk1>
        <a:srgbClr val="505050"/>
      </a:dk1>
      <a:lt1>
        <a:srgbClr val="FFFFFF"/>
      </a:lt1>
      <a:dk2>
        <a:srgbClr val="D83B01"/>
      </a:dk2>
      <a:lt2>
        <a:srgbClr val="F8F8F8"/>
      </a:lt2>
      <a:accent1>
        <a:srgbClr val="D83B01"/>
      </a:accent1>
      <a:accent2>
        <a:srgbClr val="0078D7"/>
      </a:accent2>
      <a:accent3>
        <a:srgbClr val="D2D2D2"/>
      </a:accent3>
      <a:accent4>
        <a:srgbClr val="FFB900"/>
      </a:accent4>
      <a:accent5>
        <a:srgbClr val="FF8C00"/>
      </a:accent5>
      <a:accent6>
        <a:srgbClr val="00BCF2"/>
      </a:accent6>
      <a:hlink>
        <a:srgbClr val="0078D7"/>
      </a:hlink>
      <a:folHlink>
        <a:srgbClr val="0078D7"/>
      </a:folHlink>
    </a:clrScheme>
    <a:fontScheme name="Custom 2">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_v02.potx" id="{870308F8-E0CB-4103-848C-306E67E28446}" vid="{94F43A21-9696-48F3-B9B7-2EDC14895D10}"/>
    </a:ext>
  </a:extLst>
</a:theme>
</file>

<file path=ppt/theme/theme3.xml><?xml version="1.0" encoding="utf-8"?>
<a:theme xmlns:a="http://schemas.openxmlformats.org/drawingml/2006/main" name="1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_v02.potx" id="{870308F8-E0CB-4103-848C-306E67E28446}" vid="{91E44DB9-F8DD-48AE-8162-26CDF62A116D}"/>
    </a:ext>
  </a:extLst>
</a:theme>
</file>

<file path=ppt/theme/theme4.xml><?xml version="1.0" encoding="utf-8"?>
<a:theme xmlns:a="http://schemas.openxmlformats.org/drawingml/2006/main" name="2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potx" id="{CBE293B4-E8CE-4773-8118-C9AFF2860326}" vid="{2919AEDD-0101-441B-B6AF-1CDAE3B8CD78}"/>
    </a:ext>
  </a:extLst>
</a:theme>
</file>

<file path=ppt/theme/theme5.xml><?xml version="1.0" encoding="utf-8"?>
<a:theme xmlns:a="http://schemas.openxmlformats.org/drawingml/2006/main" name="USED_6-50001_WPC 2016 Breakout Template">
  <a:themeElements>
    <a:clrScheme name="WPC 2016 colors">
      <a:dk1>
        <a:srgbClr val="505050"/>
      </a:dk1>
      <a:lt1>
        <a:srgbClr val="FFFFFF"/>
      </a:lt1>
      <a:dk2>
        <a:srgbClr val="5C2D91"/>
      </a:dk2>
      <a:lt2>
        <a:srgbClr val="EAEAEA"/>
      </a:lt2>
      <a:accent1>
        <a:srgbClr val="5C2D91"/>
      </a:accent1>
      <a:accent2>
        <a:srgbClr val="0078D7"/>
      </a:accent2>
      <a:accent3>
        <a:srgbClr val="002050"/>
      </a:accent3>
      <a:accent4>
        <a:srgbClr val="32145A"/>
      </a:accent4>
      <a:accent5>
        <a:srgbClr val="B4009E"/>
      </a:accent5>
      <a:accent6>
        <a:srgbClr val="50505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PC_2016_Session_16x9_Template" id="{750A99CB-C201-4AC0-83E3-D27190A82074}" vid="{ACAB9C74-80B6-439E-ADE9-F57FD616B89F}"/>
    </a:ext>
  </a:extLst>
</a:theme>
</file>

<file path=ppt/theme/theme6.xml><?xml version="1.0" encoding="utf-8"?>
<a:theme xmlns:a="http://schemas.openxmlformats.org/drawingml/2006/main" name="3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16x9_Template" id="{08B3FEDF-27CE-477E-A1F2-9805036CC047}" vid="{CD0BEC05-913A-4A4A-B174-12DECD18D25B}"/>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resentationsDoc" ma:contentTypeID="0x01010031DCF4CA090F824DB1E4CCBB6B9D64EA00101E8AAD132F8F4D96340D6376C8BB3E" ma:contentTypeVersion="22" ma:contentTypeDescription="" ma:contentTypeScope="" ma:versionID="8add498658ef06bbcf3bc1f2c97d938c">
  <xsd:schema xmlns:xsd="http://www.w3.org/2001/XMLSchema" xmlns:xs="http://www.w3.org/2001/XMLSchema" xmlns:p="http://schemas.microsoft.com/office/2006/metadata/properties" xmlns:ns1="http://schemas.microsoft.com/sharepoint/v3" xmlns:ns2="01c77077-aee4-4b5f-bd4e-9cd40a6fff29" xmlns:ns3="230e9df3-be65-4c73-a93b-d1236ebd677e" xmlns:ns5="8ff673fc-3231-4e3a-893b-6d7f7cd32766" targetNamespace="http://schemas.microsoft.com/office/2006/metadata/properties" ma:root="true" ma:fieldsID="a14070d067e341e7ddc7e27ecc4a2d88" ns1:_="" ns2:_="" ns3:_="" ns5:_="">
    <xsd:import namespace="http://schemas.microsoft.com/sharepoint/v3"/>
    <xsd:import namespace="01c77077-aee4-4b5f-bd4e-9cd40a6fff29"/>
    <xsd:import namespace="230e9df3-be65-4c73-a93b-d1236ebd677e"/>
    <xsd:import namespace="8ff673fc-3231-4e3a-893b-6d7f7cd32766"/>
    <xsd:element name="properties">
      <xsd:complexType>
        <xsd:sequence>
          <xsd:element name="documentManagement">
            <xsd:complexType>
              <xsd:all>
                <xsd:element ref="ns2:mb2e01f7e2d8413988e28e59aa226eec" minOccurs="0"/>
                <xsd:element ref="ns3:TaxCatchAll" minOccurs="0"/>
                <xsd:element ref="ns3:TaxCatchAllLabel" minOccurs="0"/>
                <xsd:element ref="ns2:iaa5f83406f94009a0f6a3e890699ff7" minOccurs="0"/>
                <xsd:element ref="ns2:d12e2661e9634d9aa98bbb375f31aced"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1010385baed4da9b5076a6aa651d1e5" minOccurs="0"/>
                <xsd:element ref="ns2:kc6d1bd9a46e4e5fbbbf99ca3de7a092" minOccurs="0"/>
                <xsd:element ref="ns2:Session_x0020_Code" minOccurs="0"/>
                <xsd:element ref="ns2:MS_x0020_Content_x0020_Owner" minOccurs="0"/>
                <xsd:element ref="ns2:m6878b9dd7994da4ba144f95347d99c6" minOccurs="0"/>
                <xsd:element ref="ns2:fc15c16204564de583b4c942b10d19ec" minOccurs="0"/>
                <xsd:element ref="ns1:AverageRating" minOccurs="0"/>
                <xsd:element ref="ns1:RatingCount" minOccurs="0"/>
                <xsd:element ref="ns1:LikesCount" minOccurs="0"/>
                <xsd:element ref="ns3:TaxKeywordTaxHTField" minOccurs="0"/>
                <xsd:element ref="ns5:Target_x0020_Audiences" minOccurs="0"/>
                <xsd:element ref="ns2:SharedWithUsers" minOccurs="0"/>
                <xsd:element ref="ns2:SharedWithDetails" minOccurs="0"/>
                <xsd:element ref="ns3:NumberofDownloa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1" nillable="true" ma:displayName="Rating (0-5)" ma:decimals="2" ma:description="Average value of all the ratings that have been submitted" ma:internalName="AverageRating" ma:readOnly="true">
      <xsd:simpleType>
        <xsd:restriction base="dms:Number"/>
      </xsd:simpleType>
    </xsd:element>
    <xsd:element name="RatingCount" ma:index="32" nillable="true" ma:displayName="Number of Ratings" ma:decimals="0" ma:description="Number of ratings submitted" ma:internalName="RatingCount" ma:readOnly="true">
      <xsd:simpleType>
        <xsd:restriction base="dms:Number"/>
      </xsd:simpleType>
    </xsd:element>
    <xsd:element name="LikesCount" ma:index="33" nillable="true" ma:displayName="Number of Likes" ma:internalName="LikesCount">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1c77077-aee4-4b5f-bd4e-9cd40a6fff29" elementFormDefault="qualified">
    <xsd:import namespace="http://schemas.microsoft.com/office/2006/documentManagement/types"/>
    <xsd:import namespace="http://schemas.microsoft.com/office/infopath/2007/PartnerControls"/>
    <xsd:element name="mb2e01f7e2d8413988e28e59aa226eec" ma:index="8" nillable="true" ma:taxonomy="true" ma:internalName="mb2e01f7e2d8413988e28e59aa226eec" ma:taxonomyFieldName="Event_x0020_Name" ma:displayName="Event Name" ma:default="" ma:fieldId="{6b2e01f7-e2d8-4139-88e2-8e59aa226eec}"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iaa5f83406f94009a0f6a3e890699ff7" ma:index="12" nillable="true" ma:taxonomy="true" ma:internalName="iaa5f83406f94009a0f6a3e890699ff7" ma:taxonomyFieldName="Event_x0020_Location" ma:displayName="Event Location" ma:default="" ma:fieldId="{2aa5f834-06f9-4009-a0f6-a3e890699ff7}"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d12e2661e9634d9aa98bbb375f31aced" ma:index="14" nillable="true" ma:taxonomy="true" ma:internalName="d12e2661e9634d9aa98bbb375f31aced" ma:taxonomyFieldName="Event_x0020_Venue" ma:displayName="Event Venue" ma:default="" ma:fieldId="{d12e2661-e963-4d9a-a98b-bb375f31aced}"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1010385baed4da9b5076a6aa651d1e5" ma:index="21" nillable="true" ma:taxonomy="true" ma:internalName="o1010385baed4da9b5076a6aa651d1e5" ma:taxonomyFieldName="Product" ma:displayName="Product" ma:default="" ma:fieldId="{81010385-baed-4da9-b507-6a6aa651d1e5}"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kc6d1bd9a46e4e5fbbbf99ca3de7a092" ma:index="23" nillable="true" ma:taxonomy="true" ma:internalName="kc6d1bd9a46e4e5fbbbf99ca3de7a092" ma:taxonomyFieldName="Campaign" ma:displayName="Campaign" ma:default="" ma:fieldId="{4c6d1bd9-a46e-4e5f-bbbf-99ca3de7a092}" ma:taxonomyMulti="true"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Session_x0020_Code" ma:index="25" nillable="true" ma:displayName="Session Code" ma:internalName="Session_x0020_Code">
      <xsd:simpleType>
        <xsd:restriction base="dms:Text">
          <xsd:maxLength value="255"/>
        </xsd:restriction>
      </xsd:simpleType>
    </xsd:element>
    <xsd:element name="MS_x0020_Content_x0020_Owner" ma:index="26"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6878b9dd7994da4ba144f95347d99c6" ma:index="27" nillable="true" ma:taxonomy="true" ma:internalName="m6878b9dd7994da4ba144f95347d99c6" ma:taxonomyFieldName="Track" ma:displayName="Track" ma:readOnly="false" ma:default="" ma:fieldId="{66878b9d-d799-4da4-ba14-4f95347d99c6}" ma:sspId="e385fb40-52d4-4fae-9c5b-3e8ff8a5878e" ma:termSetId="8113a965-58e2-4a85-99b9-55376be5482e" ma:anchorId="00000000-0000-0000-0000-000000000000" ma:open="true" ma:isKeyword="false">
      <xsd:complexType>
        <xsd:sequence>
          <xsd:element ref="pc:Terms" minOccurs="0" maxOccurs="1"/>
        </xsd:sequence>
      </xsd:complexType>
    </xsd:element>
    <xsd:element name="fc15c16204564de583b4c942b10d19ec" ma:index="29" nillable="true" ma:taxonomy="true" ma:internalName="fc15c16204564de583b4c942b10d19ec" ma:taxonomyFieldName="Audience1" ma:displayName="Audience" ma:default="" ma:fieldId="{fc15c162-0456-4de5-83b4-c942b10d19ec}"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SharedWithUsers" ma:index="3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0d8ba32e-6f24-4e39-985b-e3fd5ec6bdb7}" ma:internalName="TaxCatchAll" ma:showField="CatchAllData"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0d8ba32e-6f24-4e39-985b-e3fd5ec6bdb7}" ma:internalName="TaxCatchAllLabel" ma:readOnly="true" ma:showField="CatchAllDataLabel"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KeywordTaxHTField" ma:index="35"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element name="NumberofDownloads" ma:index="40" nillable="true" ma:displayName="NumberofDownloads" ma:internalName="NumberofDownload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ff673fc-3231-4e3a-893b-6d7f7cd32766" elementFormDefault="qualified">
    <xsd:import namespace="http://schemas.microsoft.com/office/2006/documentManagement/types"/>
    <xsd:import namespace="http://schemas.microsoft.com/office/infopath/2007/PartnerControls"/>
    <xsd:element name="Target_x0020_Audiences" ma:index="37" nillable="true" ma:displayName="Target Audiences" ma:internalName="Target_x0020_Audiences">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ikesCount xmlns="http://schemas.microsoft.com/sharepoint/v3" xsi:nil="true"/>
    <d12e2661e9634d9aa98bbb375f31aced xmlns="01c77077-aee4-4b5f-bd4e-9cd40a6fff29">
      <Terms xmlns="http://schemas.microsoft.com/office/infopath/2007/PartnerControls">
        <TermInfo xmlns="http://schemas.microsoft.com/office/infopath/2007/PartnerControls">
          <TermName xmlns="http://schemas.microsoft.com/office/infopath/2007/PartnerControls">Georgia World Congress Center</TermName>
          <TermId xmlns="http://schemas.microsoft.com/office/infopath/2007/PartnerControls">ea0ece34-59a6-4d43-8d9e-d0f9e2a2f1ce</TermId>
        </TermInfo>
      </Terms>
    </d12e2661e9634d9aa98bbb375f31aced>
    <Event_x0020_Start_x0020_Date xmlns="01c77077-aee4-4b5f-bd4e-9cd40a6fff29">2016-09-25T07:00:00+00:00</Event_x0020_Start_x0020_Date>
    <Target_x0020_Audiences xmlns="8ff673fc-3231-4e3a-893b-6d7f7cd32766" xsi:nil="true"/>
    <iaa5f83406f94009a0f6a3e890699ff7 xmlns="01c77077-aee4-4b5f-bd4e-9cd40a6fff29">
      <Terms xmlns="http://schemas.microsoft.com/office/infopath/2007/PartnerControls">
        <TermInfo xmlns="http://schemas.microsoft.com/office/infopath/2007/PartnerControls">
          <TermName xmlns="http://schemas.microsoft.com/office/infopath/2007/PartnerControls">Atlanta</TermName>
          <TermId xmlns="http://schemas.microsoft.com/office/infopath/2007/PartnerControls">01fb9831-5840-48a0-a576-3e48f42baa53</TermId>
        </TermInfo>
      </Terms>
    </iaa5f83406f94009a0f6a3e890699ff7>
    <External_x0020_Speaker xmlns="01c77077-aee4-4b5f-bd4e-9cd40a6fff29">Winston Hait, Arif Kureshy</External_x0020_Speaker>
    <m6878b9dd7994da4ba144f95347d99c6 xmlns="01c77077-aee4-4b5f-bd4e-9cd40a6fff29">
      <Terms xmlns="http://schemas.microsoft.com/office/infopath/2007/PartnerControls"/>
    </m6878b9dd7994da4ba144f95347d99c6>
    <Presentation_x0020_Date xmlns="01c77077-aee4-4b5f-bd4e-9cd40a6fff29">2016-09-26T04:00:00+00:00</Presentation_x0020_Date>
    <fc15c16204564de583b4c942b10d19ec xmlns="01c77077-aee4-4b5f-bd4e-9cd40a6fff29">
      <Terms xmlns="http://schemas.microsoft.com/office/infopath/2007/PartnerControls"/>
    </fc15c16204564de583b4c942b10d19ec>
    <mb2e01f7e2d8413988e28e59aa226eec xmlns="01c77077-aee4-4b5f-bd4e-9cd40a6fff29">
      <Terms xmlns="http://schemas.microsoft.com/office/infopath/2007/PartnerControls">
        <TermInfo xmlns="http://schemas.microsoft.com/office/infopath/2007/PartnerControls">
          <TermName xmlns="http://schemas.microsoft.com/office/infopath/2007/PartnerControls">Microsoft Ignite</TermName>
          <TermId xmlns="http://schemas.microsoft.com/office/infopath/2007/PartnerControls">9323c522-fe4b-4922-816b-10a1920d7afb</TermId>
        </TermInfo>
      </Terms>
    </mb2e01f7e2d8413988e28e59aa226eec>
    <MS_x0020_Content_x0020_Owner xmlns="01c77077-aee4-4b5f-bd4e-9cd40a6fff29">
      <UserInfo>
        <DisplayName/>
        <AccountId xsi:nil="true"/>
        <AccountType/>
      </UserInfo>
    </MS_x0020_Content_x0020_Owner>
    <Session_x0020_Code xmlns="01c77077-aee4-4b5f-bd4e-9cd40a6fff29">BRK2182</Session_x0020_Code>
    <Event_x0020_End_x0020_Date xmlns="01c77077-aee4-4b5f-bd4e-9cd40a6fff29">2016-09-30T07:00:00+00:00</Event_x0020_End_x0020_Date>
    <o1010385baed4da9b5076a6aa651d1e5 xmlns="01c77077-aee4-4b5f-bd4e-9cd40a6fff29">
      <Terms xmlns="http://schemas.microsoft.com/office/infopath/2007/PartnerControls"/>
    </o1010385baed4da9b5076a6aa651d1e5>
    <kc6d1bd9a46e4e5fbbbf99ca3de7a092 xmlns="01c77077-aee4-4b5f-bd4e-9cd40a6fff29">
      <Terms xmlns="http://schemas.microsoft.com/office/infopath/2007/PartnerControls"/>
    </kc6d1bd9a46e4e5fbbbf99ca3de7a092>
    <MS_x0020_Speaker xmlns="01c77077-aee4-4b5f-bd4e-9cd40a6fff29">
      <UserInfo>
        <DisplayName/>
        <AccountId xsi:nil="true"/>
        <AccountType/>
      </UserInfo>
    </MS_x0020_Speaker>
    <TaxKeywordTaxHTField xmlns="230e9df3-be65-4c73-a93b-d1236ebd677e">
      <Terms xmlns="http://schemas.microsoft.com/office/infopath/2007/PartnerControls">
        <TermInfo xmlns="http://schemas.microsoft.com/office/infopath/2007/PartnerControls">
          <TermName xmlns="http://schemas.microsoft.com/office/infopath/2007/PartnerControls">Microsoft Ignite 2016</TermName>
          <TermId xmlns="http://schemas.microsoft.com/office/infopath/2007/PartnerControls">e2f6a88c-86f9-4b25-a2af-b5c3afa8c82a</TermId>
        </TermInfo>
      </Terms>
    </TaxKeywordTaxHTField>
    <TaxCatchAll xmlns="230e9df3-be65-4c73-a93b-d1236ebd677e">
      <Value>174</Value>
      <Value>177</Value>
      <Value>176</Value>
      <Value>175</Value>
    </TaxCatchAll>
    <NumberofDownloads xmlns="230e9df3-be65-4c73-a93b-d1236ebd677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D8F288A-5131-4E80-AB86-F10FC03738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1c77077-aee4-4b5f-bd4e-9cd40a6fff29"/>
    <ds:schemaRef ds:uri="230e9df3-be65-4c73-a93b-d1236ebd677e"/>
    <ds:schemaRef ds:uri="8ff673fc-3231-4e3a-893b-6d7f7cd327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990F116-B58F-4255-B05B-DA3808E0E5C6}">
  <ds:schemaRefs>
    <ds:schemaRef ds:uri="http://schemas.microsoft.com/office/2006/metadata/properties"/>
    <ds:schemaRef ds:uri="http://purl.org/dc/dcmitype/"/>
    <ds:schemaRef ds:uri="01c77077-aee4-4b5f-bd4e-9cd40a6fff29"/>
    <ds:schemaRef ds:uri="http://www.w3.org/XML/1998/namespace"/>
    <ds:schemaRef ds:uri="http://schemas.microsoft.com/office/infopath/2007/PartnerControls"/>
    <ds:schemaRef ds:uri="http://schemas.microsoft.com/office/2006/documentManagement/types"/>
    <ds:schemaRef ds:uri="http://schemas.openxmlformats.org/package/2006/metadata/core-properties"/>
    <ds:schemaRef ds:uri="230e9df3-be65-4c73-a93b-d1236ebd677e"/>
    <ds:schemaRef ds:uri="http://schemas.microsoft.com/sharepoint/v3"/>
    <ds:schemaRef ds:uri="8ff673fc-3231-4e3a-893b-6d7f7cd32766"/>
    <ds:schemaRef ds:uri="http://purl.org/dc/terms/"/>
    <ds:schemaRef ds:uri="http://purl.org/dc/elements/1.1/"/>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Microsoft_2016_16x9_Template_v02</Template>
  <TotalTime>0</TotalTime>
  <Words>1825</Words>
  <Application>Microsoft Office PowerPoint</Application>
  <PresentationFormat>Custom</PresentationFormat>
  <Paragraphs>483</Paragraphs>
  <Slides>27</Slides>
  <Notes>11</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27</vt:i4>
      </vt:variant>
    </vt:vector>
  </HeadingPairs>
  <TitlesOfParts>
    <vt:vector size="44" baseType="lpstr">
      <vt:lpstr>Arial</vt:lpstr>
      <vt:lpstr>Calibri</vt:lpstr>
      <vt:lpstr>Consolas</vt:lpstr>
      <vt:lpstr>Segoe</vt:lpstr>
      <vt:lpstr>Segoe UI</vt:lpstr>
      <vt:lpstr>Segoe UI Light</vt:lpstr>
      <vt:lpstr>Segoe UI Semibold</vt:lpstr>
      <vt:lpstr>Segoe UI Semilight</vt:lpstr>
      <vt:lpstr>Times New Roman</vt:lpstr>
      <vt:lpstr>Webdings</vt:lpstr>
      <vt:lpstr>Wingdings</vt:lpstr>
      <vt:lpstr>5-50002_Ignite_Breakout_Template</vt:lpstr>
      <vt:lpstr>6-30537_Envision 2016 Concurrent Template_Dark</vt:lpstr>
      <vt:lpstr>1_5-50002_Ignite_Breakout_Template</vt:lpstr>
      <vt:lpstr>2_5-50002_Ignite_Breakout_Template</vt:lpstr>
      <vt:lpstr>USED_6-50001_WPC 2016 Breakout Template</vt:lpstr>
      <vt:lpstr>3_5-50002_Ignite_Breakout_Template</vt:lpstr>
      <vt:lpstr>Do more with less: Dynamics AX strategy and roadmap session</vt:lpstr>
      <vt:lpstr>Microsoft Dynamics AX </vt:lpstr>
      <vt:lpstr>Customers across the globe </vt:lpstr>
      <vt:lpstr>PowerPoint Presentation</vt:lpstr>
      <vt:lpstr>PowerPoint Presentation</vt:lpstr>
      <vt:lpstr>PowerPoint Presentation</vt:lpstr>
      <vt:lpstr>Focus on Microsoft AppSource for Solution Delivery One destination for business users to discover, try, and acquire  line-of-business SaaS apps </vt:lpstr>
      <vt:lpstr>Demo: AX Solutions in AppSource</vt:lpstr>
      <vt:lpstr>Demo: AX Mobile Experiences</vt:lpstr>
      <vt:lpstr>Demo: AX Mobile Experiences</vt:lpstr>
      <vt:lpstr>Customer journey from data to action</vt:lpstr>
      <vt:lpstr>Demo: Retail Recommendations in Dynamics AX</vt:lpstr>
      <vt:lpstr>Demo: Intelligence Recomendations</vt:lpstr>
      <vt:lpstr>Continued Investments in Operations and Readiness </vt:lpstr>
      <vt:lpstr>Demo: Simplified Dynamics AX trial</vt:lpstr>
      <vt:lpstr>Demo: AX Trials</vt:lpstr>
      <vt:lpstr>PowerPoint Presentation</vt:lpstr>
      <vt:lpstr>PowerPoint Presentation</vt:lpstr>
      <vt:lpstr>Dynamics AX connector for PowerApps and Flow</vt:lpstr>
      <vt:lpstr>Native Platform Versus PowerApps + CDM? </vt:lpstr>
      <vt:lpstr>The intelligent business cloud </vt:lpstr>
      <vt:lpstr>Dynamics AX / Dynamics 365 for Operations</vt:lpstr>
      <vt:lpstr>Dynamics AX / Dynamics 365 for Operations</vt:lpstr>
      <vt:lpstr>Next steps..</vt:lpstr>
      <vt:lpstr>Free IT Pro resources To advance your career in cloud technology</vt:lpstr>
      <vt:lpstr>PowerPoint Presentation</vt:lpstr>
      <vt:lpstr>PowerPoint Presentation</vt:lpstr>
    </vt:vector>
  </TitlesOfParts>
  <Manager/>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 more with less: Dynamics AX strategy and roadmap session</dc:title>
  <dc:subject>&lt;Speech title here&gt;</dc:subject>
  <dc:creator>MS Events 0093</dc:creator>
  <cp:keywords>Microsoft 2016</cp:keywords>
  <dc:description>Template: Mitchell Derrey, Silverfox Productions_x000d_
Formatting: _x000d_
Audience Type:</dc:description>
  <cp:lastModifiedBy>MS Events 0093</cp:lastModifiedBy>
  <cp:revision>1</cp:revision>
  <dcterms:created xsi:type="dcterms:W3CDTF">2016-09-30T13:38:51Z</dcterms:created>
  <dcterms:modified xsi:type="dcterms:W3CDTF">2016-09-30T13:39:46Z</dcterms:modified>
  <cp:category>Microsoft 2016</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0x01010031DCF4CA090F824DB1E4CCBB6B9D64EA00101E8AAD132F8F4D96340D6376C8BB3E</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177;#Georgia World Congress Center|ea0ece34-59a6-4d43-8d9e-d0f9e2a2f1ce</vt:lpwstr>
  </property>
  <property fmtid="{D5CDD505-2E9C-101B-9397-08002B2CF9AE}" pid="7" name="Track">
    <vt:lpwstr/>
  </property>
  <property fmtid="{D5CDD505-2E9C-101B-9397-08002B2CF9AE}" pid="8" name="Event Location">
    <vt:lpwstr>176;#Atlanta|01fb9831-5840-48a0-a576-3e48f42baa53</vt:lpwstr>
  </property>
  <property fmtid="{D5CDD505-2E9C-101B-9397-08002B2CF9AE}" pid="9" name="Campaign">
    <vt:lpwstr/>
  </property>
  <property fmtid="{D5CDD505-2E9C-101B-9397-08002B2CF9AE}" pid="10" name="IsMyDocuments">
    <vt:bool>true</vt:bool>
  </property>
  <property fmtid="{D5CDD505-2E9C-101B-9397-08002B2CF9AE}" pid="11" name="TaxKeyword">
    <vt:lpwstr>174;#Microsoft Ignite 2016|e2f6a88c-86f9-4b25-a2af-b5c3afa8c82a</vt:lpwstr>
  </property>
  <property fmtid="{D5CDD505-2E9C-101B-9397-08002B2CF9AE}" pid="12" name="Audience1">
    <vt:lpwstr/>
  </property>
  <property fmtid="{D5CDD505-2E9C-101B-9397-08002B2CF9AE}" pid="13" name="Event Name">
    <vt:lpwstr>175;#Microsoft Ignite|9323c522-fe4b-4922-816b-10a1920d7afb</vt:lpwstr>
  </property>
</Properties>
</file>