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5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10" r:id="rId5"/>
    <p:sldMasterId id="2147484341" r:id="rId6"/>
    <p:sldMasterId id="2147484366" r:id="rId7"/>
    <p:sldMasterId id="2147484388" r:id="rId8"/>
    <p:sldMasterId id="2147484408" r:id="rId9"/>
  </p:sldMasterIdLst>
  <p:notesMasterIdLst>
    <p:notesMasterId r:id="rId39"/>
  </p:notesMasterIdLst>
  <p:handoutMasterIdLst>
    <p:handoutMasterId r:id="rId40"/>
  </p:handoutMasterIdLst>
  <p:sldIdLst>
    <p:sldId id="1393" r:id="rId10"/>
    <p:sldId id="1443" r:id="rId11"/>
    <p:sldId id="1414" r:id="rId12"/>
    <p:sldId id="1416" r:id="rId13"/>
    <p:sldId id="1442" r:id="rId14"/>
    <p:sldId id="1438" r:id="rId15"/>
    <p:sldId id="1415" r:id="rId16"/>
    <p:sldId id="1365" r:id="rId17"/>
    <p:sldId id="1417" r:id="rId18"/>
    <p:sldId id="1436" r:id="rId19"/>
    <p:sldId id="1440" r:id="rId20"/>
    <p:sldId id="1425" r:id="rId21"/>
    <p:sldId id="1419" r:id="rId22"/>
    <p:sldId id="1420" r:id="rId23"/>
    <p:sldId id="1439" r:id="rId24"/>
    <p:sldId id="1426" r:id="rId25"/>
    <p:sldId id="1418" r:id="rId26"/>
    <p:sldId id="1421" r:id="rId27"/>
    <p:sldId id="1432" r:id="rId28"/>
    <p:sldId id="1428" r:id="rId29"/>
    <p:sldId id="1423" r:id="rId30"/>
    <p:sldId id="1433" r:id="rId31"/>
    <p:sldId id="1446" r:id="rId32"/>
    <p:sldId id="1445" r:id="rId33"/>
    <p:sldId id="1441" r:id="rId34"/>
    <p:sldId id="1326" r:id="rId35"/>
    <p:sldId id="1447" r:id="rId36"/>
    <p:sldId id="1405" r:id="rId37"/>
    <p:sldId id="1448" r:id="rId38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FFFFFF"/>
    <a:srgbClr val="BAD80A"/>
    <a:srgbClr val="A80000"/>
    <a:srgbClr val="5C2D91"/>
    <a:srgbClr val="0078D7"/>
    <a:srgbClr val="107C10"/>
    <a:srgbClr val="000000"/>
    <a:srgbClr val="D83B01"/>
    <a:srgbClr val="00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0" autoAdjust="0"/>
    <p:restoredTop sz="89484" autoAdjust="0"/>
  </p:normalViewPr>
  <p:slideViewPr>
    <p:cSldViewPr>
      <p:cViewPr varScale="1">
        <p:scale>
          <a:sx n="93" d="100"/>
          <a:sy n="93" d="100"/>
        </p:scale>
        <p:origin x="133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232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41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A7C6E2-DA7D-497B-AD27-9643B6F7FF29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6A00ECD5-D412-4D21-B6B5-766CD87F0B83}">
      <dgm:prSet/>
      <dgm:spPr/>
      <dgm:t>
        <a:bodyPr/>
        <a:lstStyle/>
        <a:p>
          <a:r>
            <a:rPr lang="en-US" baseline="0" dirty="0"/>
            <a:t>Ensure proper access</a:t>
          </a:r>
          <a:endParaRPr lang="en-US" dirty="0"/>
        </a:p>
      </dgm:t>
    </dgm:pt>
    <dgm:pt modelId="{960FAC98-84D2-452B-9A17-718F77A9FEDE}" type="parTrans" cxnId="{A87CB050-1526-485F-AB0F-C09FAB1BF02B}">
      <dgm:prSet/>
      <dgm:spPr/>
      <dgm:t>
        <a:bodyPr/>
        <a:lstStyle/>
        <a:p>
          <a:endParaRPr lang="en-US"/>
        </a:p>
      </dgm:t>
    </dgm:pt>
    <dgm:pt modelId="{55022854-3DFB-4367-A084-2EBFF1A7022F}" type="sibTrans" cxnId="{A87CB050-1526-485F-AB0F-C09FAB1BF02B}">
      <dgm:prSet/>
      <dgm:spPr/>
      <dgm:t>
        <a:bodyPr/>
        <a:lstStyle/>
        <a:p>
          <a:endParaRPr lang="en-US"/>
        </a:p>
      </dgm:t>
    </dgm:pt>
    <dgm:pt modelId="{EFF64B69-8E1F-436F-BB2F-A05722D89474}">
      <dgm:prSet/>
      <dgm:spPr/>
      <dgm:t>
        <a:bodyPr/>
        <a:lstStyle/>
        <a:p>
          <a:r>
            <a:rPr lang="en-US" baseline="0" dirty="0"/>
            <a:t>Ensure proper configuration</a:t>
          </a:r>
          <a:endParaRPr lang="en-US" dirty="0"/>
        </a:p>
      </dgm:t>
    </dgm:pt>
    <dgm:pt modelId="{431CEE14-9888-40B8-97F4-6C54546FDDD0}" type="parTrans" cxnId="{F28318C8-151F-4101-B82A-42EF17D46B67}">
      <dgm:prSet/>
      <dgm:spPr/>
      <dgm:t>
        <a:bodyPr/>
        <a:lstStyle/>
        <a:p>
          <a:endParaRPr lang="en-US"/>
        </a:p>
      </dgm:t>
    </dgm:pt>
    <dgm:pt modelId="{172DB4AA-1CE3-4DE8-AE65-2B8BAA2CA905}" type="sibTrans" cxnId="{F28318C8-151F-4101-B82A-42EF17D46B67}">
      <dgm:prSet/>
      <dgm:spPr/>
      <dgm:t>
        <a:bodyPr/>
        <a:lstStyle/>
        <a:p>
          <a:endParaRPr lang="en-US"/>
        </a:p>
      </dgm:t>
    </dgm:pt>
    <dgm:pt modelId="{02C8B76D-093C-4B5B-8238-6F3227549DC1}">
      <dgm:prSet/>
      <dgm:spPr/>
      <dgm:t>
        <a:bodyPr/>
        <a:lstStyle/>
        <a:p>
          <a:r>
            <a:rPr lang="en-US" baseline="0" dirty="0"/>
            <a:t>Ensure availability and performance</a:t>
          </a:r>
          <a:endParaRPr lang="en-US" dirty="0"/>
        </a:p>
      </dgm:t>
    </dgm:pt>
    <dgm:pt modelId="{96682C85-244F-4623-A198-B6AF16DA2AF6}" type="parTrans" cxnId="{BA4C6F19-FCF7-4A02-B901-34E74CE1E7C3}">
      <dgm:prSet/>
      <dgm:spPr/>
      <dgm:t>
        <a:bodyPr/>
        <a:lstStyle/>
        <a:p>
          <a:endParaRPr lang="en-US"/>
        </a:p>
      </dgm:t>
    </dgm:pt>
    <dgm:pt modelId="{00370941-0340-46F4-AFE0-7A841AD87618}" type="sibTrans" cxnId="{BA4C6F19-FCF7-4A02-B901-34E74CE1E7C3}">
      <dgm:prSet/>
      <dgm:spPr/>
      <dgm:t>
        <a:bodyPr/>
        <a:lstStyle/>
        <a:p>
          <a:endParaRPr lang="en-US"/>
        </a:p>
      </dgm:t>
    </dgm:pt>
    <dgm:pt modelId="{DBFC2D17-C6D4-4630-8923-65C12AAB6AF4}">
      <dgm:prSet/>
      <dgm:spPr/>
      <dgm:t>
        <a:bodyPr/>
        <a:lstStyle/>
        <a:p>
          <a:r>
            <a:rPr lang="en-US" baseline="0" dirty="0"/>
            <a:t>Ensure security and auditability</a:t>
          </a:r>
          <a:endParaRPr lang="en-US" dirty="0"/>
        </a:p>
      </dgm:t>
    </dgm:pt>
    <dgm:pt modelId="{588FC16C-08DB-42BA-80CC-4D9939B379B7}" type="parTrans" cxnId="{9D648D5B-F471-4A2B-B94B-C6CFB0DC51F1}">
      <dgm:prSet/>
      <dgm:spPr/>
      <dgm:t>
        <a:bodyPr/>
        <a:lstStyle/>
        <a:p>
          <a:endParaRPr lang="en-US"/>
        </a:p>
      </dgm:t>
    </dgm:pt>
    <dgm:pt modelId="{8D33E561-8397-4A96-B811-0A7073D03913}" type="sibTrans" cxnId="{9D648D5B-F471-4A2B-B94B-C6CFB0DC51F1}">
      <dgm:prSet/>
      <dgm:spPr/>
      <dgm:t>
        <a:bodyPr/>
        <a:lstStyle/>
        <a:p>
          <a:endParaRPr lang="en-US"/>
        </a:p>
      </dgm:t>
    </dgm:pt>
    <dgm:pt modelId="{35172D6E-87FA-44C3-81A5-73119F795A06}">
      <dgm:prSet/>
      <dgm:spPr/>
      <dgm:t>
        <a:bodyPr/>
        <a:lstStyle/>
        <a:p>
          <a:r>
            <a:rPr lang="en-US" baseline="0" dirty="0"/>
            <a:t>Ensure cost optimization</a:t>
          </a:r>
          <a:endParaRPr lang="en-US" dirty="0"/>
        </a:p>
      </dgm:t>
    </dgm:pt>
    <dgm:pt modelId="{6533B235-3D13-4CD0-9D6B-0EC0F4CC0917}" type="parTrans" cxnId="{DF39593B-E8BC-4C3C-B577-AD182A8A088F}">
      <dgm:prSet/>
      <dgm:spPr/>
      <dgm:t>
        <a:bodyPr/>
        <a:lstStyle/>
        <a:p>
          <a:endParaRPr lang="en-US"/>
        </a:p>
      </dgm:t>
    </dgm:pt>
    <dgm:pt modelId="{5773D747-7D3A-42CF-917F-FD509E7FB324}" type="sibTrans" cxnId="{DF39593B-E8BC-4C3C-B577-AD182A8A088F}">
      <dgm:prSet/>
      <dgm:spPr/>
      <dgm:t>
        <a:bodyPr/>
        <a:lstStyle/>
        <a:p>
          <a:endParaRPr lang="en-US"/>
        </a:p>
      </dgm:t>
    </dgm:pt>
    <dgm:pt modelId="{BB5F3C81-4225-4604-9ACD-393CA7B68A50}" type="pres">
      <dgm:prSet presAssocID="{FDA7C6E2-DA7D-497B-AD27-9643B6F7FF29}" presName="linear" presStyleCnt="0">
        <dgm:presLayoutVars>
          <dgm:animLvl val="lvl"/>
          <dgm:resizeHandles val="exact"/>
        </dgm:presLayoutVars>
      </dgm:prSet>
      <dgm:spPr/>
    </dgm:pt>
    <dgm:pt modelId="{06AF3319-9B68-42D0-8F2C-9796A565E936}" type="pres">
      <dgm:prSet presAssocID="{6A00ECD5-D412-4D21-B6B5-766CD87F0B83}" presName="parentText" presStyleLbl="node1" presStyleIdx="0" presStyleCnt="5" custLinFactNeighborY="-59873">
        <dgm:presLayoutVars>
          <dgm:chMax val="0"/>
          <dgm:bulletEnabled val="1"/>
        </dgm:presLayoutVars>
      </dgm:prSet>
      <dgm:spPr/>
    </dgm:pt>
    <dgm:pt modelId="{35611CDF-4C38-4F99-B2F3-7CAB056C26BD}" type="pres">
      <dgm:prSet presAssocID="{55022854-3DFB-4367-A084-2EBFF1A7022F}" presName="spacer" presStyleCnt="0"/>
      <dgm:spPr/>
    </dgm:pt>
    <dgm:pt modelId="{6564EA08-D2A8-47D3-AEB1-67213EFFCAE4}" type="pres">
      <dgm:prSet presAssocID="{EFF64B69-8E1F-436F-BB2F-A05722D89474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F885622-AB9E-48A4-B2B8-4E350F4FFF4A}" type="pres">
      <dgm:prSet presAssocID="{172DB4AA-1CE3-4DE8-AE65-2B8BAA2CA905}" presName="spacer" presStyleCnt="0"/>
      <dgm:spPr/>
    </dgm:pt>
    <dgm:pt modelId="{FA367735-F409-4E1F-A0DE-A9BBB894D166}" type="pres">
      <dgm:prSet presAssocID="{02C8B76D-093C-4B5B-8238-6F3227549DC1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2CF68B6-A760-4222-A3F8-D828773236AA}" type="pres">
      <dgm:prSet presAssocID="{00370941-0340-46F4-AFE0-7A841AD87618}" presName="spacer" presStyleCnt="0"/>
      <dgm:spPr/>
    </dgm:pt>
    <dgm:pt modelId="{83E1AB29-6B26-4D9E-BD6E-D1CB574ED631}" type="pres">
      <dgm:prSet presAssocID="{DBFC2D17-C6D4-4630-8923-65C12AAB6AF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6BB8E5F6-3209-4861-9D38-36789CA3536F}" type="pres">
      <dgm:prSet presAssocID="{8D33E561-8397-4A96-B811-0A7073D03913}" presName="spacer" presStyleCnt="0"/>
      <dgm:spPr/>
    </dgm:pt>
    <dgm:pt modelId="{9A54AEC6-F682-45C6-8CE8-8CD2B2FEC4F8}" type="pres">
      <dgm:prSet presAssocID="{35172D6E-87FA-44C3-81A5-73119F795A06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A2C2E016-DB2C-4263-9ADA-4CE9845F6EE3}" type="presOf" srcId="{FDA7C6E2-DA7D-497B-AD27-9643B6F7FF29}" destId="{BB5F3C81-4225-4604-9ACD-393CA7B68A50}" srcOrd="0" destOrd="0" presId="urn:microsoft.com/office/officeart/2005/8/layout/vList2"/>
    <dgm:cxn modelId="{DF39593B-E8BC-4C3C-B577-AD182A8A088F}" srcId="{FDA7C6E2-DA7D-497B-AD27-9643B6F7FF29}" destId="{35172D6E-87FA-44C3-81A5-73119F795A06}" srcOrd="4" destOrd="0" parTransId="{6533B235-3D13-4CD0-9D6B-0EC0F4CC0917}" sibTransId="{5773D747-7D3A-42CF-917F-FD509E7FB324}"/>
    <dgm:cxn modelId="{0388FB7A-F449-49A3-AAE7-CD655BDCAC02}" type="presOf" srcId="{6A00ECD5-D412-4D21-B6B5-766CD87F0B83}" destId="{06AF3319-9B68-42D0-8F2C-9796A565E936}" srcOrd="0" destOrd="0" presId="urn:microsoft.com/office/officeart/2005/8/layout/vList2"/>
    <dgm:cxn modelId="{1C4F3E30-71EE-4F4F-A437-B08EC60473DA}" type="presOf" srcId="{EFF64B69-8E1F-436F-BB2F-A05722D89474}" destId="{6564EA08-D2A8-47D3-AEB1-67213EFFCAE4}" srcOrd="0" destOrd="0" presId="urn:microsoft.com/office/officeart/2005/8/layout/vList2"/>
    <dgm:cxn modelId="{DCE4A400-6823-4716-A125-8D11E57DBE3E}" type="presOf" srcId="{02C8B76D-093C-4B5B-8238-6F3227549DC1}" destId="{FA367735-F409-4E1F-A0DE-A9BBB894D166}" srcOrd="0" destOrd="0" presId="urn:microsoft.com/office/officeart/2005/8/layout/vList2"/>
    <dgm:cxn modelId="{9D648D5B-F471-4A2B-B94B-C6CFB0DC51F1}" srcId="{FDA7C6E2-DA7D-497B-AD27-9643B6F7FF29}" destId="{DBFC2D17-C6D4-4630-8923-65C12AAB6AF4}" srcOrd="3" destOrd="0" parTransId="{588FC16C-08DB-42BA-80CC-4D9939B379B7}" sibTransId="{8D33E561-8397-4A96-B811-0A7073D03913}"/>
    <dgm:cxn modelId="{F28318C8-151F-4101-B82A-42EF17D46B67}" srcId="{FDA7C6E2-DA7D-497B-AD27-9643B6F7FF29}" destId="{EFF64B69-8E1F-436F-BB2F-A05722D89474}" srcOrd="1" destOrd="0" parTransId="{431CEE14-9888-40B8-97F4-6C54546FDDD0}" sibTransId="{172DB4AA-1CE3-4DE8-AE65-2B8BAA2CA905}"/>
    <dgm:cxn modelId="{7BB6B1FD-35F1-4027-A3A5-B0A1456C84FF}" type="presOf" srcId="{DBFC2D17-C6D4-4630-8923-65C12AAB6AF4}" destId="{83E1AB29-6B26-4D9E-BD6E-D1CB574ED631}" srcOrd="0" destOrd="0" presId="urn:microsoft.com/office/officeart/2005/8/layout/vList2"/>
    <dgm:cxn modelId="{BA4C6F19-FCF7-4A02-B901-34E74CE1E7C3}" srcId="{FDA7C6E2-DA7D-497B-AD27-9643B6F7FF29}" destId="{02C8B76D-093C-4B5B-8238-6F3227549DC1}" srcOrd="2" destOrd="0" parTransId="{96682C85-244F-4623-A198-B6AF16DA2AF6}" sibTransId="{00370941-0340-46F4-AFE0-7A841AD87618}"/>
    <dgm:cxn modelId="{04630EB1-7F14-44DF-BF8D-6EE1E75EE650}" type="presOf" srcId="{35172D6E-87FA-44C3-81A5-73119F795A06}" destId="{9A54AEC6-F682-45C6-8CE8-8CD2B2FEC4F8}" srcOrd="0" destOrd="0" presId="urn:microsoft.com/office/officeart/2005/8/layout/vList2"/>
    <dgm:cxn modelId="{A87CB050-1526-485F-AB0F-C09FAB1BF02B}" srcId="{FDA7C6E2-DA7D-497B-AD27-9643B6F7FF29}" destId="{6A00ECD5-D412-4D21-B6B5-766CD87F0B83}" srcOrd="0" destOrd="0" parTransId="{960FAC98-84D2-452B-9A17-718F77A9FEDE}" sibTransId="{55022854-3DFB-4367-A084-2EBFF1A7022F}"/>
    <dgm:cxn modelId="{BD575AAF-1EB9-4783-822B-0D6D872A2212}" type="presParOf" srcId="{BB5F3C81-4225-4604-9ACD-393CA7B68A50}" destId="{06AF3319-9B68-42D0-8F2C-9796A565E936}" srcOrd="0" destOrd="0" presId="urn:microsoft.com/office/officeart/2005/8/layout/vList2"/>
    <dgm:cxn modelId="{69353D60-6893-4733-B711-918F9ACD0BBF}" type="presParOf" srcId="{BB5F3C81-4225-4604-9ACD-393CA7B68A50}" destId="{35611CDF-4C38-4F99-B2F3-7CAB056C26BD}" srcOrd="1" destOrd="0" presId="urn:microsoft.com/office/officeart/2005/8/layout/vList2"/>
    <dgm:cxn modelId="{3D37DCA9-4314-4FB3-BD51-9ED72419C351}" type="presParOf" srcId="{BB5F3C81-4225-4604-9ACD-393CA7B68A50}" destId="{6564EA08-D2A8-47D3-AEB1-67213EFFCAE4}" srcOrd="2" destOrd="0" presId="urn:microsoft.com/office/officeart/2005/8/layout/vList2"/>
    <dgm:cxn modelId="{3FD2FEDB-F10D-436D-8BF0-5EBD369F054C}" type="presParOf" srcId="{BB5F3C81-4225-4604-9ACD-393CA7B68A50}" destId="{EF885622-AB9E-48A4-B2B8-4E350F4FFF4A}" srcOrd="3" destOrd="0" presId="urn:microsoft.com/office/officeart/2005/8/layout/vList2"/>
    <dgm:cxn modelId="{C48DD247-F338-411D-9235-39BECC266BF0}" type="presParOf" srcId="{BB5F3C81-4225-4604-9ACD-393CA7B68A50}" destId="{FA367735-F409-4E1F-A0DE-A9BBB894D166}" srcOrd="4" destOrd="0" presId="urn:microsoft.com/office/officeart/2005/8/layout/vList2"/>
    <dgm:cxn modelId="{11F588C3-F42B-4BA3-9BFE-CAA1B7CF7EEB}" type="presParOf" srcId="{BB5F3C81-4225-4604-9ACD-393CA7B68A50}" destId="{E2CF68B6-A760-4222-A3F8-D828773236AA}" srcOrd="5" destOrd="0" presId="urn:microsoft.com/office/officeart/2005/8/layout/vList2"/>
    <dgm:cxn modelId="{8133283C-FC3D-4EC1-936D-A86851139DD1}" type="presParOf" srcId="{BB5F3C81-4225-4604-9ACD-393CA7B68A50}" destId="{83E1AB29-6B26-4D9E-BD6E-D1CB574ED631}" srcOrd="6" destOrd="0" presId="urn:microsoft.com/office/officeart/2005/8/layout/vList2"/>
    <dgm:cxn modelId="{D42CB202-0947-43F4-834B-65C78E945D71}" type="presParOf" srcId="{BB5F3C81-4225-4604-9ACD-393CA7B68A50}" destId="{6BB8E5F6-3209-4861-9D38-36789CA3536F}" srcOrd="7" destOrd="0" presId="urn:microsoft.com/office/officeart/2005/8/layout/vList2"/>
    <dgm:cxn modelId="{8FAA9F1A-E294-4F10-BB3D-4B0783A4C3B7}" type="presParOf" srcId="{BB5F3C81-4225-4604-9ACD-393CA7B68A50}" destId="{9A54AEC6-F682-45C6-8CE8-8CD2B2FEC4F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AF3319-9B68-42D0-8F2C-9796A565E936}">
      <dsp:nvSpPr>
        <dsp:cNvPr id="0" name=""/>
        <dsp:cNvSpPr/>
      </dsp:nvSpPr>
      <dsp:spPr>
        <a:xfrm>
          <a:off x="0" y="912813"/>
          <a:ext cx="5486399" cy="669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baseline="0"/>
            <a:t>Ensure proper access</a:t>
          </a:r>
          <a:endParaRPr lang="en-US" sz="2600" kern="1200"/>
        </a:p>
      </dsp:txBody>
      <dsp:txXfrm>
        <a:off x="32670" y="945483"/>
        <a:ext cx="5421059" cy="603900"/>
      </dsp:txXfrm>
    </dsp:sp>
    <dsp:sp modelId="{6564EA08-D2A8-47D3-AEB1-67213EFFCAE4}">
      <dsp:nvSpPr>
        <dsp:cNvPr id="0" name=""/>
        <dsp:cNvSpPr/>
      </dsp:nvSpPr>
      <dsp:spPr>
        <a:xfrm>
          <a:off x="0" y="1701766"/>
          <a:ext cx="5486399" cy="669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baseline="0"/>
            <a:t>Ensure proper configuration</a:t>
          </a:r>
          <a:endParaRPr lang="en-US" sz="2600" kern="1200"/>
        </a:p>
      </dsp:txBody>
      <dsp:txXfrm>
        <a:off x="32670" y="1734436"/>
        <a:ext cx="5421059" cy="603900"/>
      </dsp:txXfrm>
    </dsp:sp>
    <dsp:sp modelId="{FA367735-F409-4E1F-A0DE-A9BBB894D166}">
      <dsp:nvSpPr>
        <dsp:cNvPr id="0" name=""/>
        <dsp:cNvSpPr/>
      </dsp:nvSpPr>
      <dsp:spPr>
        <a:xfrm>
          <a:off x="0" y="2445886"/>
          <a:ext cx="5486399" cy="669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baseline="0"/>
            <a:t>Ensure availability and performance</a:t>
          </a:r>
          <a:endParaRPr lang="en-US" sz="2600" kern="1200"/>
        </a:p>
      </dsp:txBody>
      <dsp:txXfrm>
        <a:off x="32670" y="2478556"/>
        <a:ext cx="5421059" cy="603900"/>
      </dsp:txXfrm>
    </dsp:sp>
    <dsp:sp modelId="{83E1AB29-6B26-4D9E-BD6E-D1CB574ED631}">
      <dsp:nvSpPr>
        <dsp:cNvPr id="0" name=""/>
        <dsp:cNvSpPr/>
      </dsp:nvSpPr>
      <dsp:spPr>
        <a:xfrm>
          <a:off x="0" y="3190006"/>
          <a:ext cx="5486399" cy="669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baseline="0"/>
            <a:t>Ensure security and auditability</a:t>
          </a:r>
          <a:endParaRPr lang="en-US" sz="2600" kern="1200"/>
        </a:p>
      </dsp:txBody>
      <dsp:txXfrm>
        <a:off x="32670" y="3222676"/>
        <a:ext cx="5421059" cy="603900"/>
      </dsp:txXfrm>
    </dsp:sp>
    <dsp:sp modelId="{9A54AEC6-F682-45C6-8CE8-8CD2B2FEC4F8}">
      <dsp:nvSpPr>
        <dsp:cNvPr id="0" name=""/>
        <dsp:cNvSpPr/>
      </dsp:nvSpPr>
      <dsp:spPr>
        <a:xfrm>
          <a:off x="0" y="3934126"/>
          <a:ext cx="5486399" cy="6692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baseline="0"/>
            <a:t>Ensure cost optimization</a:t>
          </a:r>
          <a:endParaRPr lang="en-US" sz="2600" kern="1200"/>
        </a:p>
      </dsp:txBody>
      <dsp:txXfrm>
        <a:off x="32670" y="3966796"/>
        <a:ext cx="5421059" cy="603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Ignite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9/29/2016 2:03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Ignite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1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216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767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385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D2B2F6-10A8-44AC-A296-7AC07D9612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380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17D118-1690-458F-B4D2-F9DA5D6F5033}" type="datetime8">
              <a:rPr lang="en-US" smtClean="0">
                <a:solidFill>
                  <a:prstClr val="black"/>
                </a:solidFill>
              </a:rPr>
              <a:t>9/29/2016 2:03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861498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Ignite 2016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9/29/2016 2:03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408783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967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EEC551-8CDA-4EB6-89BB-2A86C9F091C8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9/29/2016 2:03 PM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51588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123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598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D2B2F6-10A8-44AC-A296-7AC07D9612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990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94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0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D10C09F-FCA1-48C8-B40D-42E1045D109E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251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Microsoft Ignite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9/29/2016 2:03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885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871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6754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001500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27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1626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12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584782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034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749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8921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5394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827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239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209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68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521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15682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7763068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141437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48664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8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46390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22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6746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74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99716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74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312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523733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748F-EE26-4345-A2D1-B076168914F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EA45-5335-4249-9F44-0B8E28660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84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209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209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748F-EE26-4345-A2D1-B076168914F5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EEA45-5335-4249-9F44-0B8E28660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3947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65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065595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3594543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38344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07770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629171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331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9251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23570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26104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53626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0853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029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650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01290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6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4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727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984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50837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959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8100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698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3401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7478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5276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588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6755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964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698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088525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74993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2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76505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5005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860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538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53885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81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01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36822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793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156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7295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1151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92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21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484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571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459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293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459466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358583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00780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73667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717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35946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230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066109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815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9865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6501" y="1965643"/>
            <a:ext cx="7899548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764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79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11527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3890879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3769772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5818296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6501551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427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95164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315915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74346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9402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082378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86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85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19" Type="http://schemas.openxmlformats.org/officeDocument/2006/relationships/slideLayout" Target="../slideLayouts/slideLayout84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96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1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07.xml"/><Relationship Id="rId21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06.xml"/><Relationship Id="rId16" Type="http://schemas.openxmlformats.org/officeDocument/2006/relationships/slideLayout" Target="../slideLayouts/slideLayout120.xml"/><Relationship Id="rId20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slideLayout" Target="../slideLayouts/slideLayout119.xml"/><Relationship Id="rId23" Type="http://schemas.openxmlformats.org/officeDocument/2006/relationships/theme" Target="../theme/theme6.xml"/><Relationship Id="rId10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slideLayout" Target="../slideLayouts/slideLayout118.xml"/><Relationship Id="rId22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8" r:id="rId1"/>
    <p:sldLayoutId id="2147484300" r:id="rId2"/>
    <p:sldLayoutId id="2147484295" r:id="rId3"/>
    <p:sldLayoutId id="2147484240" r:id="rId4"/>
    <p:sldLayoutId id="2147484296" r:id="rId5"/>
    <p:sldLayoutId id="2147484241" r:id="rId6"/>
    <p:sldLayoutId id="2147484297" r:id="rId7"/>
    <p:sldLayoutId id="2147484244" r:id="rId8"/>
    <p:sldLayoutId id="2147484298" r:id="rId9"/>
    <p:sldLayoutId id="2147484245" r:id="rId10"/>
    <p:sldLayoutId id="2147484247" r:id="rId11"/>
    <p:sldLayoutId id="2147484331" r:id="rId12"/>
    <p:sldLayoutId id="2147484249" r:id="rId13"/>
    <p:sldLayoutId id="2147484301" r:id="rId14"/>
    <p:sldLayoutId id="2147484251" r:id="rId15"/>
    <p:sldLayoutId id="2147484252" r:id="rId16"/>
    <p:sldLayoutId id="2147484254" r:id="rId17"/>
    <p:sldLayoutId id="2147484257" r:id="rId18"/>
    <p:sldLayoutId id="2147484258" r:id="rId19"/>
    <p:sldLayoutId id="2147484260" r:id="rId20"/>
    <p:sldLayoutId id="2147484299" r:id="rId21"/>
    <p:sldLayoutId id="2147484263" r:id="rId22"/>
    <p:sldLayoutId id="2147484364" r:id="rId23"/>
    <p:sldLayoutId id="2147484365" r:id="rId24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032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9" r:id="rId1"/>
    <p:sldLayoutId id="214748434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32" r:id="rId8"/>
    <p:sldLayoutId id="2147484333" r:id="rId9"/>
    <p:sldLayoutId id="2147484334" r:id="rId10"/>
    <p:sldLayoutId id="2147484335" r:id="rId11"/>
    <p:sldLayoutId id="2147484336" r:id="rId12"/>
    <p:sldLayoutId id="2147484323" r:id="rId13"/>
    <p:sldLayoutId id="2147484324" r:id="rId14"/>
    <p:sldLayoutId id="2147484325" r:id="rId15"/>
    <p:sldLayoutId id="2147484326" r:id="rId16"/>
    <p:sldLayoutId id="2147484327" r:id="rId17"/>
    <p:sldLayoutId id="2147484328" r:id="rId18"/>
    <p:sldLayoutId id="2147484407" r:id="rId19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5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2" r:id="rId1"/>
    <p:sldLayoutId id="2147484343" r:id="rId2"/>
    <p:sldLayoutId id="2147484344" r:id="rId3"/>
    <p:sldLayoutId id="2147484345" r:id="rId4"/>
    <p:sldLayoutId id="2147484346" r:id="rId5"/>
    <p:sldLayoutId id="2147484347" r:id="rId6"/>
    <p:sldLayoutId id="2147484348" r:id="rId7"/>
    <p:sldLayoutId id="2147484349" r:id="rId8"/>
    <p:sldLayoutId id="2147484350" r:id="rId9"/>
    <p:sldLayoutId id="2147484351" r:id="rId10"/>
    <p:sldLayoutId id="2147484352" r:id="rId11"/>
    <p:sldLayoutId id="2147484353" r:id="rId12"/>
    <p:sldLayoutId id="2147484354" r:id="rId13"/>
    <p:sldLayoutId id="2147484355" r:id="rId14"/>
    <p:sldLayoutId id="2147484356" r:id="rId15"/>
    <p:sldLayoutId id="2147484357" r:id="rId16"/>
    <p:sldLayoutId id="2147484358" r:id="rId17"/>
    <p:sldLayoutId id="2147484359" r:id="rId18"/>
    <p:sldLayoutId id="2147484360" r:id="rId19"/>
    <p:sldLayoutId id="2147484361" r:id="rId20"/>
    <p:sldLayoutId id="2147484362" r:id="rId21"/>
    <p:sldLayoutId id="2147484363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561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7" r:id="rId1"/>
    <p:sldLayoutId id="2147484368" r:id="rId2"/>
    <p:sldLayoutId id="2147484369" r:id="rId3"/>
    <p:sldLayoutId id="2147484370" r:id="rId4"/>
    <p:sldLayoutId id="2147484371" r:id="rId5"/>
    <p:sldLayoutId id="2147484372" r:id="rId6"/>
    <p:sldLayoutId id="2147484373" r:id="rId7"/>
    <p:sldLayoutId id="2147484374" r:id="rId8"/>
    <p:sldLayoutId id="2147484375" r:id="rId9"/>
    <p:sldLayoutId id="2147484376" r:id="rId10"/>
    <p:sldLayoutId id="2147484377" r:id="rId11"/>
    <p:sldLayoutId id="2147484378" r:id="rId12"/>
    <p:sldLayoutId id="2147484379" r:id="rId13"/>
    <p:sldLayoutId id="2147484380" r:id="rId14"/>
    <p:sldLayoutId id="2147484381" r:id="rId15"/>
    <p:sldLayoutId id="2147484382" r:id="rId16"/>
    <p:sldLayoutId id="2147484383" r:id="rId17"/>
    <p:sldLayoutId id="2147484384" r:id="rId18"/>
    <p:sldLayoutId id="2147484385" r:id="rId19"/>
    <p:sldLayoutId id="2147484386" r:id="rId20"/>
    <p:sldLayoutId id="2147484387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6663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89" r:id="rId1"/>
    <p:sldLayoutId id="2147484390" r:id="rId2"/>
    <p:sldLayoutId id="2147484391" r:id="rId3"/>
    <p:sldLayoutId id="2147484392" r:id="rId4"/>
    <p:sldLayoutId id="2147484393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  <p:sldLayoutId id="2147484400" r:id="rId12"/>
    <p:sldLayoutId id="2147484401" r:id="rId13"/>
    <p:sldLayoutId id="2147484402" r:id="rId14"/>
    <p:sldLayoutId id="2147484403" r:id="rId15"/>
    <p:sldLayoutId id="2147484404" r:id="rId16"/>
    <p:sldLayoutId id="2147484405" r:id="rId17"/>
    <p:sldLayoutId id="2147484406" r:id="rId18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55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410" r:id="rId2"/>
    <p:sldLayoutId id="2147484411" r:id="rId3"/>
    <p:sldLayoutId id="2147484412" r:id="rId4"/>
    <p:sldLayoutId id="2147484413" r:id="rId5"/>
    <p:sldLayoutId id="2147484414" r:id="rId6"/>
    <p:sldLayoutId id="2147484415" r:id="rId7"/>
    <p:sldLayoutId id="2147484416" r:id="rId8"/>
    <p:sldLayoutId id="2147484417" r:id="rId9"/>
    <p:sldLayoutId id="2147484418" r:id="rId10"/>
    <p:sldLayoutId id="2147484419" r:id="rId11"/>
    <p:sldLayoutId id="2147484420" r:id="rId12"/>
    <p:sldLayoutId id="2147484421" r:id="rId13"/>
    <p:sldLayoutId id="2147484422" r:id="rId14"/>
    <p:sldLayoutId id="2147484423" r:id="rId15"/>
    <p:sldLayoutId id="2147484424" r:id="rId16"/>
    <p:sldLayoutId id="2147484425" r:id="rId17"/>
    <p:sldLayoutId id="2147484426" r:id="rId18"/>
    <p:sldLayoutId id="2147484427" r:id="rId19"/>
    <p:sldLayoutId id="2147484428" r:id="rId20"/>
    <p:sldLayoutId id="2147484429" r:id="rId21"/>
    <p:sldLayoutId id="2147484430" r:id="rId22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itprocareercenter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5.xml"/><Relationship Id="rId6" Type="http://schemas.openxmlformats.org/officeDocument/2006/relationships/hyperlink" Target="https://techcommunity.microsoft.com/" TargetMode="External"/><Relationship Id="rId5" Type="http://schemas.openxmlformats.org/officeDocument/2006/relationships/hyperlink" Target="http://www.microsoft.com/mechanics" TargetMode="External"/><Relationship Id="rId4" Type="http://schemas.openxmlformats.org/officeDocument/2006/relationships/hyperlink" Target="http://www.microsoft.com/itprocloudessentials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myignite.microsoft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hyperlink" Target="https://aka.ms/ignite.mobileapp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Azure at Scale with Operations Management Suite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Robert D Reynolds</a:t>
            </a:r>
          </a:p>
          <a:p>
            <a:r>
              <a:rPr lang="en-US" dirty="0"/>
              <a:t>Principal PM, OMS 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85437" y="144462"/>
            <a:ext cx="1773562" cy="6832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BRK2179</a:t>
            </a:r>
          </a:p>
        </p:txBody>
      </p:sp>
    </p:spTree>
    <p:extLst>
      <p:ext uri="{BB962C8B-B14F-4D97-AF65-F5344CB8AC3E}">
        <p14:creationId xmlns:p14="http://schemas.microsoft.com/office/powerpoint/2010/main" val="276075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RBAC Roles for Management and Security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385481"/>
              </p:ext>
            </p:extLst>
          </p:nvPr>
        </p:nvGraphicFramePr>
        <p:xfrm>
          <a:off x="274638" y="1212849"/>
          <a:ext cx="11978793" cy="5212080"/>
        </p:xfrm>
        <a:graphic>
          <a:graphicData uri="http://schemas.openxmlformats.org/drawingml/2006/table">
            <a:tbl>
              <a:tblPr firstCol="1" bandRow="1">
                <a:tableStyleId>{1FECB4D8-DB02-4DC6-A0A2-4F2EBAE1DC90}</a:tableStyleId>
              </a:tblPr>
              <a:tblGrid>
                <a:gridCol w="3380677">
                  <a:extLst>
                    <a:ext uri="{9D8B030D-6E8A-4147-A177-3AD203B41FA5}">
                      <a16:colId xmlns:a16="http://schemas.microsoft.com/office/drawing/2014/main" val="1774166405"/>
                    </a:ext>
                  </a:extLst>
                </a:gridCol>
                <a:gridCol w="8598116">
                  <a:extLst>
                    <a:ext uri="{9D8B030D-6E8A-4147-A177-3AD203B41FA5}">
                      <a16:colId xmlns:a16="http://schemas.microsoft.com/office/drawing/2014/main" val="6547732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User Access Administrator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6"/>
                          </a:solidFill>
                        </a:rPr>
                        <a:t>Can manage RBAC and AR</a:t>
                      </a:r>
                      <a:r>
                        <a:rPr lang="en-US" baseline="0" dirty="0">
                          <a:solidFill>
                            <a:schemeClr val="accent6"/>
                          </a:solidFill>
                        </a:rPr>
                        <a:t>M configuration </a:t>
                      </a:r>
                      <a:r>
                        <a:rPr lang="en-US" dirty="0">
                          <a:solidFill>
                            <a:schemeClr val="accent6"/>
                          </a:solidFill>
                        </a:rPr>
                        <a:t>policies and</a:t>
                      </a:r>
                      <a:r>
                        <a:rPr lang="en-US" baseline="0" dirty="0">
                          <a:solidFill>
                            <a:schemeClr val="accent6"/>
                          </a:solidFill>
                        </a:rPr>
                        <a:t> locks</a:t>
                      </a:r>
                      <a:endParaRPr lang="en-US" dirty="0">
                        <a:solidFill>
                          <a:schemeClr val="accent6"/>
                        </a:solidFill>
                      </a:endParaRP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483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Security Manager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6"/>
                          </a:solidFill>
                        </a:rPr>
                        <a:t>Can manage security resources, policies, and VMs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8383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SQL Security Manager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Can manage security policies for SQL servers and databases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381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Monitoring Contributor*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6"/>
                          </a:solidFill>
                        </a:rPr>
                        <a:t>Can manage monitoring policies and resources across Azure monitoring services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296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Monitoring Reader*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6"/>
                          </a:solidFill>
                        </a:rPr>
                        <a:t>Can view monitoring data across Azure monitoring services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859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Automation Operator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6"/>
                          </a:solidFill>
                        </a:rPr>
                        <a:t>Can start, stop, suspend, and resume Automation jobs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226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DevTest Labs User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Can view everything in a Lab and connect, start, restart, and shutdown VMs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65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&lt;Resource&gt; Contributor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Can manage everything about a specific &lt;resource&gt; type, except RBAC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754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&lt;Custom Roles&gt;</a:t>
                      </a:r>
                    </a:p>
                  </a:txBody>
                  <a:tcPr marT="91440" marB="1828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Create your own roles with access to specific services and actions</a:t>
                      </a:r>
                    </a:p>
                  </a:txBody>
                  <a:tcPr marT="91440" marB="18288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994302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176322" y="6366661"/>
            <a:ext cx="1260153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*NEW </a:t>
            </a:r>
          </a:p>
        </p:txBody>
      </p:sp>
    </p:spTree>
    <p:extLst>
      <p:ext uri="{BB962C8B-B14F-4D97-AF65-F5344CB8AC3E}">
        <p14:creationId xmlns:p14="http://schemas.microsoft.com/office/powerpoint/2010/main" val="262175627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Resource Manager Locks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6019798" cy="556101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6"/>
                </a:solidFill>
              </a:rPr>
              <a:t>Lock subscriptions, resource groups, or resources to protect from any RBAC role</a:t>
            </a:r>
          </a:p>
          <a:p>
            <a:pPr lvl="1"/>
            <a:r>
              <a:rPr lang="en-US" b="1" dirty="0"/>
              <a:t>CanNotDelete</a:t>
            </a:r>
            <a:r>
              <a:rPr lang="en-US" dirty="0"/>
              <a:t> blocks delete, but still allows read and modify</a:t>
            </a:r>
          </a:p>
          <a:p>
            <a:pPr lvl="1"/>
            <a:r>
              <a:rPr lang="en-US" b="1" dirty="0"/>
              <a:t>ReadOnly</a:t>
            </a:r>
            <a:r>
              <a:rPr lang="en-US" dirty="0"/>
              <a:t> blocks modify and delete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Locks are inherited through the hierarchy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Requires User Access Admin </a:t>
            </a:r>
            <a:br>
              <a:rPr lang="en-US" dirty="0"/>
            </a:br>
            <a:r>
              <a:rPr lang="en-US" dirty="0"/>
              <a:t>or a role with access to</a:t>
            </a:r>
            <a:br>
              <a:rPr lang="en-US" dirty="0"/>
            </a:br>
            <a:r>
              <a:rPr lang="en-US" dirty="0"/>
              <a:t>Microsoft.Authorization/locks/* actions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637" y="1439862"/>
            <a:ext cx="5979110" cy="410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473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sz="7200" dirty="0"/>
              <a:t>How to enable management and security and setup </a:t>
            </a:r>
            <a:r>
              <a:rPr lang="en-US" dirty="0"/>
              <a:t>p</a:t>
            </a:r>
            <a:r>
              <a:rPr lang="en-US" sz="7200" dirty="0"/>
              <a:t>olicies</a:t>
            </a:r>
          </a:p>
        </p:txBody>
      </p:sp>
    </p:spTree>
    <p:extLst>
      <p:ext uri="{BB962C8B-B14F-4D97-AF65-F5344CB8AC3E}">
        <p14:creationId xmlns:p14="http://schemas.microsoft.com/office/powerpoint/2010/main" val="31841900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Automation (OMS) Runbooks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6476999" cy="5281446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Automate tasks across subscriptions and resources</a:t>
            </a:r>
          </a:p>
          <a:p>
            <a:pPr lvl="1"/>
            <a:r>
              <a:rPr lang="en-US" dirty="0"/>
              <a:t>User initiated tasks, web hooks, or scheduled</a:t>
            </a:r>
          </a:p>
          <a:p>
            <a:pPr lvl="1"/>
            <a:r>
              <a:rPr lang="en-US" dirty="0"/>
              <a:t>Remediation from Azure monitoring alerts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Tasks RunAs Automation service principal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Graphical or text authoring</a:t>
            </a:r>
          </a:p>
          <a:p>
            <a:pPr lvl="1"/>
            <a:r>
              <a:rPr lang="en-US" dirty="0"/>
              <a:t>Integrates PowerShell community Gallery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Example: Setting up management and security across subscriptions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058" y="1212849"/>
            <a:ext cx="5781417" cy="518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6598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Automation (OMS) DSC Policies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5257799" cy="5355312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Enforce and monitor VM guest configuration policies</a:t>
            </a:r>
          </a:p>
          <a:p>
            <a:pPr lvl="1"/>
            <a:r>
              <a:rPr lang="en-US" dirty="0"/>
              <a:t>Declarative config policies as code</a:t>
            </a:r>
          </a:p>
          <a:p>
            <a:pPr lvl="1"/>
            <a:r>
              <a:rPr lang="en-US" dirty="0"/>
              <a:t>Apply and monitor</a:t>
            </a:r>
          </a:p>
          <a:p>
            <a:pPr lvl="1"/>
            <a:r>
              <a:rPr lang="en-US" dirty="0"/>
              <a:t>Apply, monitor, and remediate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Detailed reporting and diagnostics at a per resource level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Example:  Install guest management agents and ensure they are running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037" y="1744662"/>
            <a:ext cx="6453572" cy="372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00555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Azure Automation</a:t>
            </a:r>
          </a:p>
        </p:txBody>
      </p:sp>
    </p:spTree>
    <p:extLst>
      <p:ext uri="{BB962C8B-B14F-4D97-AF65-F5344CB8AC3E}">
        <p14:creationId xmlns:p14="http://schemas.microsoft.com/office/powerpoint/2010/main" val="127870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sz="7200" dirty="0"/>
              <a:t>How to make things better going forward</a:t>
            </a:r>
          </a:p>
        </p:txBody>
      </p:sp>
    </p:spTree>
    <p:extLst>
      <p:ext uri="{BB962C8B-B14F-4D97-AF65-F5344CB8AC3E}">
        <p14:creationId xmlns:p14="http://schemas.microsoft.com/office/powerpoint/2010/main" val="207846338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Resource Manager Policies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6705598" cy="548481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6"/>
                </a:solidFill>
              </a:rPr>
              <a:t>Control ARM deployment requests</a:t>
            </a:r>
          </a:p>
          <a:p>
            <a:pPr lvl="1"/>
            <a:r>
              <a:rPr lang="en-US" dirty="0"/>
              <a:t>Settable at the subscription or resource group level</a:t>
            </a:r>
          </a:p>
          <a:p>
            <a:pPr lvl="2"/>
            <a:r>
              <a:rPr lang="en-US" dirty="0"/>
              <a:t>Audit effect to log and alert on activities</a:t>
            </a:r>
          </a:p>
          <a:p>
            <a:pPr lvl="2"/>
            <a:r>
              <a:rPr lang="en-US" dirty="0"/>
              <a:t>Deny effect to block non-approved choices</a:t>
            </a:r>
          </a:p>
          <a:p>
            <a:pPr lvl="2"/>
            <a:r>
              <a:rPr lang="en-US" dirty="0"/>
              <a:t>Append effect to set default values and configs</a:t>
            </a:r>
          </a:p>
          <a:p>
            <a:pPr lvl="1"/>
            <a:endParaRPr lang="en-US" dirty="0"/>
          </a:p>
          <a:p>
            <a:r>
              <a:rPr lang="en-US" dirty="0"/>
              <a:t>Control which </a:t>
            </a:r>
          </a:p>
          <a:p>
            <a:pPr lvl="1"/>
            <a:r>
              <a:rPr lang="en-US" dirty="0"/>
              <a:t>Azure services can be used</a:t>
            </a:r>
          </a:p>
          <a:p>
            <a:pPr lvl="1"/>
            <a:r>
              <a:rPr lang="en-US" dirty="0"/>
              <a:t>Azure locations/regions can be used</a:t>
            </a:r>
          </a:p>
          <a:p>
            <a:pPr lvl="1"/>
            <a:r>
              <a:rPr lang="en-US" dirty="0"/>
              <a:t>Standardized tags and values are required</a:t>
            </a:r>
          </a:p>
          <a:p>
            <a:pPr lvl="1"/>
            <a:r>
              <a:rPr lang="en-US" dirty="0"/>
              <a:t>VM images, names, sizes can be used</a:t>
            </a:r>
          </a:p>
          <a:p>
            <a:pPr lvl="1"/>
            <a:r>
              <a:rPr lang="en-US" dirty="0"/>
              <a:t>Data encryption settings are required</a:t>
            </a:r>
          </a:p>
          <a:p>
            <a:pPr lvl="1"/>
            <a:r>
              <a:rPr lang="en-US" dirty="0"/>
              <a:t>And more…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Requires Owner or a role with </a:t>
            </a:r>
            <a:br>
              <a:rPr lang="en-US" dirty="0"/>
            </a:br>
            <a:r>
              <a:rPr lang="en-US" dirty="0"/>
              <a:t>Microsoft.Authorization/policyDefinitions and policyAssignments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666037" y="1212849"/>
            <a:ext cx="4495802" cy="540861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/>
              <a:t>{</a:t>
            </a:r>
          </a:p>
          <a:p>
            <a:r>
              <a:rPr lang="en-US" dirty="0"/>
              <a:t>  </a:t>
            </a:r>
            <a:r>
              <a:rPr lang="en-US" dirty="0">
                <a:solidFill>
                  <a:schemeClr val="accent1"/>
                </a:solidFill>
              </a:rPr>
              <a:t>"if"</a:t>
            </a:r>
            <a:r>
              <a:rPr lang="en-US" dirty="0"/>
              <a:t>: {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chemeClr val="accent1"/>
                </a:solidFill>
              </a:rPr>
              <a:t>"not"</a:t>
            </a:r>
            <a:r>
              <a:rPr lang="en-US" dirty="0"/>
              <a:t>: {</a:t>
            </a:r>
          </a:p>
          <a:p>
            <a:r>
              <a:rPr lang="en-US" dirty="0"/>
              <a:t>      </a:t>
            </a:r>
            <a:r>
              <a:rPr lang="en-US" dirty="0">
                <a:solidFill>
                  <a:schemeClr val="accent1"/>
                </a:solidFill>
              </a:rPr>
              <a:t>"field"</a:t>
            </a:r>
            <a:r>
              <a:rPr lang="en-US" dirty="0"/>
              <a:t>: </a:t>
            </a:r>
            <a:r>
              <a:rPr lang="en-US" dirty="0">
                <a:solidFill>
                  <a:schemeClr val="accent1"/>
                </a:solidFill>
              </a:rPr>
              <a:t>"tags.costCenter",</a:t>
            </a:r>
          </a:p>
          <a:p>
            <a:r>
              <a:rPr lang="en-US" dirty="0"/>
              <a:t>      </a:t>
            </a:r>
            <a:r>
              <a:rPr lang="en-US" dirty="0">
                <a:solidFill>
                  <a:schemeClr val="accent1"/>
                </a:solidFill>
              </a:rPr>
              <a:t>"in"</a:t>
            </a:r>
            <a:r>
              <a:rPr lang="en-US" dirty="0"/>
              <a:t>: [ </a:t>
            </a:r>
            <a:r>
              <a:rPr lang="en-US" dirty="0">
                <a:solidFill>
                  <a:schemeClr val="accent1"/>
                </a:solidFill>
              </a:rPr>
              <a:t>"department1"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               </a:t>
            </a:r>
            <a:r>
              <a:rPr lang="en-US" dirty="0">
                <a:solidFill>
                  <a:schemeClr val="accent1"/>
                </a:solidFill>
              </a:rPr>
              <a:t>"department2"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/>
              <a:t>               </a:t>
            </a:r>
            <a:r>
              <a:rPr lang="en-US" dirty="0">
                <a:solidFill>
                  <a:schemeClr val="accent1"/>
                </a:solidFill>
              </a:rPr>
              <a:t>"department3"</a:t>
            </a:r>
            <a:r>
              <a:rPr lang="en-US" dirty="0"/>
              <a:t> ]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  },</a:t>
            </a:r>
          </a:p>
          <a:p>
            <a:r>
              <a:rPr lang="en-US" dirty="0"/>
              <a:t>  </a:t>
            </a:r>
            <a:r>
              <a:rPr lang="en-US" dirty="0">
                <a:solidFill>
                  <a:schemeClr val="accent1"/>
                </a:solidFill>
              </a:rPr>
              <a:t>"then"</a:t>
            </a:r>
            <a:r>
              <a:rPr lang="en-US" dirty="0"/>
              <a:t>: {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chemeClr val="accent1"/>
                </a:solidFill>
              </a:rPr>
              <a:t>"effect"</a:t>
            </a:r>
            <a:r>
              <a:rPr lang="en-US" dirty="0"/>
              <a:t>: </a:t>
            </a:r>
            <a:r>
              <a:rPr lang="en-US" dirty="0">
                <a:solidFill>
                  <a:schemeClr val="accent1"/>
                </a:solidFill>
              </a:rPr>
              <a:t>"deny"</a:t>
            </a:r>
          </a:p>
          <a:p>
            <a:r>
              <a:rPr lang="en-US" dirty="0"/>
              <a:t>  }</a:t>
            </a:r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34798817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Templates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5361468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Share standardized ARM resource templates across subscriptions</a:t>
            </a:r>
          </a:p>
          <a:p>
            <a:pPr lvl="1"/>
            <a:r>
              <a:rPr lang="en-US" dirty="0"/>
              <a:t>with RBAC control</a:t>
            </a:r>
          </a:p>
          <a:p>
            <a:pPr lvl="1"/>
            <a:r>
              <a:rPr lang="en-US" dirty="0"/>
              <a:t>with parameter control</a:t>
            </a:r>
          </a:p>
          <a:p>
            <a:pPr lvl="1"/>
            <a:endParaRPr lang="en-US" dirty="0"/>
          </a:p>
          <a:p>
            <a:r>
              <a:rPr lang="en-US" dirty="0"/>
              <a:t>Useful for sharing</a:t>
            </a:r>
          </a:p>
          <a:p>
            <a:pPr lvl="1"/>
            <a:r>
              <a:rPr lang="en-US" dirty="0"/>
              <a:t>standardized VM images</a:t>
            </a:r>
          </a:p>
          <a:p>
            <a:pPr lvl="1"/>
            <a:r>
              <a:rPr lang="en-US" dirty="0"/>
              <a:t>custom applications</a:t>
            </a:r>
          </a:p>
          <a:p>
            <a:pPr lvl="1"/>
            <a:r>
              <a:rPr lang="en-US" dirty="0"/>
              <a:t>network configs</a:t>
            </a:r>
          </a:p>
          <a:p>
            <a:pPr lvl="1"/>
            <a:r>
              <a:rPr lang="en-US" dirty="0"/>
              <a:t>setting up DevTest labs</a:t>
            </a:r>
          </a:p>
          <a:p>
            <a:pPr lvl="1"/>
            <a:r>
              <a:rPr lang="en-US" dirty="0"/>
              <a:t>or other OMS services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069" y="0"/>
            <a:ext cx="7129406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61154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Shared Resource Templates</a:t>
            </a:r>
          </a:p>
        </p:txBody>
      </p:sp>
    </p:spTree>
    <p:extLst>
      <p:ext uri="{BB962C8B-B14F-4D97-AF65-F5344CB8AC3E}">
        <p14:creationId xmlns:p14="http://schemas.microsoft.com/office/powerpoint/2010/main" val="64044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436475" cy="6994525"/>
          </a:xfrm>
          <a:prstGeom prst="rect">
            <a:avLst/>
          </a:prstGeom>
          <a:gradFill flip="none" rotWithShape="1">
            <a:gsLst>
              <a:gs pos="0">
                <a:srgbClr val="95C8F3"/>
              </a:gs>
              <a:gs pos="50000">
                <a:srgbClr val="00BCF2">
                  <a:lumMod val="75000"/>
                </a:srgbClr>
              </a:gs>
              <a:gs pos="100000">
                <a:srgbClr val="0078D7">
                  <a:lumMod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079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 for the organization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95364" y="54296"/>
            <a:ext cx="1167857" cy="449154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0" tIns="45720" rIns="0" bIns="4572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Pro Display" panose="020B0502040504020203" pitchFamily="34" charset="0"/>
              </a:rPr>
              <a:t>MANAGEMENT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0203978" y="54296"/>
            <a:ext cx="779708" cy="447675"/>
          </a:xfrm>
          <a:prstGeom prst="rect">
            <a:avLst/>
          </a:prstGeom>
          <a:ln w="19050">
            <a:noFill/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  <a:latin typeface="Segoe Pro Display" panose="020B0502040504020203" pitchFamily="34" charset="0"/>
              </a:rPr>
              <a:t>CLOUD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8640917" y="54296"/>
            <a:ext cx="1481888" cy="449154"/>
          </a:xfrm>
          <a:prstGeom prst="rect">
            <a:avLst/>
          </a:prstGeom>
          <a:ln w="19050">
            <a:noFill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alpha val="50000"/>
                  </a:srgbClr>
                </a:solidFill>
                <a:effectLst/>
                <a:uLnTx/>
                <a:uFillTx/>
                <a:latin typeface="Segoe Pro Display" panose="020B0502040504020203" pitchFamily="34" charset="0"/>
              </a:rPr>
              <a:t>DATACENTER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370044" y="436456"/>
            <a:ext cx="477143" cy="496511"/>
            <a:chOff x="8866188" y="93663"/>
            <a:chExt cx="430212" cy="447675"/>
          </a:xfrm>
          <a:solidFill>
            <a:schemeClr val="tx1">
              <a:alpha val="50000"/>
            </a:schemeClr>
          </a:solidFill>
        </p:grpSpPr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8893175" y="320676"/>
              <a:ext cx="96837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8866188" y="93663"/>
              <a:ext cx="430212" cy="447675"/>
            </a:xfrm>
            <a:custGeom>
              <a:avLst/>
              <a:gdLst>
                <a:gd name="T0" fmla="*/ 1476 w 1955"/>
                <a:gd name="T1" fmla="*/ 157 h 2028"/>
                <a:gd name="T2" fmla="*/ 679 w 1955"/>
                <a:gd name="T3" fmla="*/ 346 h 2028"/>
                <a:gd name="T4" fmla="*/ 269 w 1955"/>
                <a:gd name="T5" fmla="*/ 498 h 2028"/>
                <a:gd name="T6" fmla="*/ 0 w 1955"/>
                <a:gd name="T7" fmla="*/ 552 h 2028"/>
                <a:gd name="T8" fmla="*/ 680 w 1955"/>
                <a:gd name="T9" fmla="*/ 2028 h 2028"/>
                <a:gd name="T10" fmla="*/ 908 w 1955"/>
                <a:gd name="T11" fmla="*/ 940 h 2028"/>
                <a:gd name="T12" fmla="*/ 756 w 1955"/>
                <a:gd name="T13" fmla="*/ 1972 h 2028"/>
                <a:gd name="T14" fmla="*/ 964 w 1955"/>
                <a:gd name="T15" fmla="*/ 2028 h 2028"/>
                <a:gd name="T16" fmla="*/ 1196 w 1955"/>
                <a:gd name="T17" fmla="*/ 940 h 2028"/>
                <a:gd name="T18" fmla="*/ 1044 w 1955"/>
                <a:gd name="T19" fmla="*/ 1972 h 2028"/>
                <a:gd name="T20" fmla="*/ 1252 w 1955"/>
                <a:gd name="T21" fmla="*/ 2028 h 2028"/>
                <a:gd name="T22" fmla="*/ 1564 w 1955"/>
                <a:gd name="T23" fmla="*/ 940 h 2028"/>
                <a:gd name="T24" fmla="*/ 1564 w 1955"/>
                <a:gd name="T25" fmla="*/ 147 h 2028"/>
                <a:gd name="T26" fmla="*/ 699 w 1955"/>
                <a:gd name="T27" fmla="*/ 390 h 2028"/>
                <a:gd name="T28" fmla="*/ 1466 w 1955"/>
                <a:gd name="T29" fmla="*/ 190 h 2028"/>
                <a:gd name="T30" fmla="*/ 1926 w 1955"/>
                <a:gd name="T31" fmla="*/ 544 h 2028"/>
                <a:gd name="T32" fmla="*/ 1564 w 1955"/>
                <a:gd name="T33" fmla="*/ 176 h 2028"/>
                <a:gd name="T34" fmla="*/ 1128 w 1955"/>
                <a:gd name="T35" fmla="*/ 29 h 2028"/>
                <a:gd name="T36" fmla="*/ 547 w 1955"/>
                <a:gd name="T37" fmla="*/ 345 h 2028"/>
                <a:gd name="T38" fmla="*/ 547 w 1955"/>
                <a:gd name="T39" fmla="*/ 345 h 2028"/>
                <a:gd name="T40" fmla="*/ 432 w 1955"/>
                <a:gd name="T41" fmla="*/ 852 h 2028"/>
                <a:gd name="T42" fmla="*/ 321 w 1955"/>
                <a:gd name="T43" fmla="*/ 732 h 2028"/>
                <a:gd name="T44" fmla="*/ 298 w 1955"/>
                <a:gd name="T45" fmla="*/ 627 h 2028"/>
                <a:gd name="T46" fmla="*/ 309 w 1955"/>
                <a:gd name="T47" fmla="*/ 552 h 2028"/>
                <a:gd name="T48" fmla="*/ 547 w 1955"/>
                <a:gd name="T49" fmla="*/ 373 h 2028"/>
                <a:gd name="T50" fmla="*/ 720 w 1955"/>
                <a:gd name="T51" fmla="*/ 438 h 2028"/>
                <a:gd name="T52" fmla="*/ 1128 w 1955"/>
                <a:gd name="T53" fmla="*/ 57 h 2028"/>
                <a:gd name="T54" fmla="*/ 1456 w 1955"/>
                <a:gd name="T55" fmla="*/ 222 h 2028"/>
                <a:gd name="T56" fmla="*/ 1564 w 1955"/>
                <a:gd name="T57" fmla="*/ 204 h 2028"/>
                <a:gd name="T58" fmla="*/ 1564 w 1955"/>
                <a:gd name="T59" fmla="*/ 880 h 2028"/>
                <a:gd name="T60" fmla="*/ 1196 w 1955"/>
                <a:gd name="T61" fmla="*/ 880 h 2028"/>
                <a:gd name="T62" fmla="*/ 908 w 1955"/>
                <a:gd name="T63" fmla="*/ 880 h 2028"/>
                <a:gd name="T64" fmla="*/ 624 w 1955"/>
                <a:gd name="T65" fmla="*/ 880 h 2028"/>
                <a:gd name="T66" fmla="*/ 624 w 1955"/>
                <a:gd name="T67" fmla="*/ 1972 h 2028"/>
                <a:gd name="T68" fmla="*/ 56 w 1955"/>
                <a:gd name="T69" fmla="*/ 608 h 2028"/>
                <a:gd name="T70" fmla="*/ 241 w 1955"/>
                <a:gd name="T71" fmla="*/ 628 h 2028"/>
                <a:gd name="T72" fmla="*/ 120 w 1955"/>
                <a:gd name="T73" fmla="*/ 676 h 2028"/>
                <a:gd name="T74" fmla="*/ 258 w 1955"/>
                <a:gd name="T75" fmla="*/ 732 h 2028"/>
                <a:gd name="T76" fmla="*/ 120 w 1955"/>
                <a:gd name="T77" fmla="*/ 792 h 2028"/>
                <a:gd name="T78" fmla="*/ 332 w 1955"/>
                <a:gd name="T79" fmla="*/ 852 h 2028"/>
                <a:gd name="T80" fmla="*/ 120 w 1955"/>
                <a:gd name="T81" fmla="*/ 912 h 2028"/>
                <a:gd name="T82" fmla="*/ 560 w 1955"/>
                <a:gd name="T83" fmla="*/ 968 h 2028"/>
                <a:gd name="T84" fmla="*/ 624 w 1955"/>
                <a:gd name="T85" fmla="*/ 940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55" h="2028">
                  <a:moveTo>
                    <a:pt x="1564" y="147"/>
                  </a:moveTo>
                  <a:cubicBezTo>
                    <a:pt x="1535" y="147"/>
                    <a:pt x="1505" y="151"/>
                    <a:pt x="1476" y="157"/>
                  </a:cubicBezTo>
                  <a:cubicBezTo>
                    <a:pt x="1388" y="57"/>
                    <a:pt x="1262" y="0"/>
                    <a:pt x="1128" y="0"/>
                  </a:cubicBezTo>
                  <a:cubicBezTo>
                    <a:pt x="915" y="0"/>
                    <a:pt x="732" y="143"/>
                    <a:pt x="679" y="346"/>
                  </a:cubicBezTo>
                  <a:cubicBezTo>
                    <a:pt x="638" y="326"/>
                    <a:pt x="593" y="316"/>
                    <a:pt x="547" y="316"/>
                  </a:cubicBezTo>
                  <a:cubicBezTo>
                    <a:pt x="429" y="316"/>
                    <a:pt x="319" y="387"/>
                    <a:pt x="269" y="498"/>
                  </a:cubicBezTo>
                  <a:cubicBezTo>
                    <a:pt x="261" y="515"/>
                    <a:pt x="255" y="532"/>
                    <a:pt x="25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2028"/>
                    <a:pt x="0" y="2028"/>
                    <a:pt x="0" y="2028"/>
                  </a:cubicBezTo>
                  <a:cubicBezTo>
                    <a:pt x="680" y="2028"/>
                    <a:pt x="680" y="2028"/>
                    <a:pt x="680" y="2028"/>
                  </a:cubicBezTo>
                  <a:cubicBezTo>
                    <a:pt x="680" y="940"/>
                    <a:pt x="680" y="940"/>
                    <a:pt x="680" y="940"/>
                  </a:cubicBezTo>
                  <a:cubicBezTo>
                    <a:pt x="908" y="940"/>
                    <a:pt x="908" y="940"/>
                    <a:pt x="908" y="940"/>
                  </a:cubicBezTo>
                  <a:cubicBezTo>
                    <a:pt x="908" y="1972"/>
                    <a:pt x="908" y="1972"/>
                    <a:pt x="908" y="1972"/>
                  </a:cubicBezTo>
                  <a:cubicBezTo>
                    <a:pt x="756" y="1972"/>
                    <a:pt x="756" y="1972"/>
                    <a:pt x="756" y="1972"/>
                  </a:cubicBezTo>
                  <a:cubicBezTo>
                    <a:pt x="756" y="2028"/>
                    <a:pt x="756" y="2028"/>
                    <a:pt x="756" y="2028"/>
                  </a:cubicBezTo>
                  <a:cubicBezTo>
                    <a:pt x="964" y="2028"/>
                    <a:pt x="964" y="2028"/>
                    <a:pt x="964" y="2028"/>
                  </a:cubicBezTo>
                  <a:cubicBezTo>
                    <a:pt x="964" y="940"/>
                    <a:pt x="964" y="940"/>
                    <a:pt x="964" y="940"/>
                  </a:cubicBezTo>
                  <a:cubicBezTo>
                    <a:pt x="1196" y="940"/>
                    <a:pt x="1196" y="940"/>
                    <a:pt x="1196" y="940"/>
                  </a:cubicBezTo>
                  <a:cubicBezTo>
                    <a:pt x="1196" y="1972"/>
                    <a:pt x="1196" y="1972"/>
                    <a:pt x="1196" y="1972"/>
                  </a:cubicBezTo>
                  <a:cubicBezTo>
                    <a:pt x="1044" y="1972"/>
                    <a:pt x="1044" y="1972"/>
                    <a:pt x="1044" y="1972"/>
                  </a:cubicBezTo>
                  <a:cubicBezTo>
                    <a:pt x="1044" y="2028"/>
                    <a:pt x="1044" y="2028"/>
                    <a:pt x="1044" y="2028"/>
                  </a:cubicBezTo>
                  <a:cubicBezTo>
                    <a:pt x="1252" y="2028"/>
                    <a:pt x="1252" y="2028"/>
                    <a:pt x="1252" y="2028"/>
                  </a:cubicBezTo>
                  <a:cubicBezTo>
                    <a:pt x="1252" y="940"/>
                    <a:pt x="1252" y="940"/>
                    <a:pt x="1252" y="940"/>
                  </a:cubicBezTo>
                  <a:cubicBezTo>
                    <a:pt x="1564" y="940"/>
                    <a:pt x="1564" y="940"/>
                    <a:pt x="1564" y="940"/>
                  </a:cubicBezTo>
                  <a:cubicBezTo>
                    <a:pt x="1779" y="940"/>
                    <a:pt x="1955" y="762"/>
                    <a:pt x="1955" y="544"/>
                  </a:cubicBezTo>
                  <a:cubicBezTo>
                    <a:pt x="1955" y="325"/>
                    <a:pt x="1779" y="147"/>
                    <a:pt x="1564" y="147"/>
                  </a:cubicBezTo>
                  <a:close/>
                  <a:moveTo>
                    <a:pt x="547" y="345"/>
                  </a:moveTo>
                  <a:cubicBezTo>
                    <a:pt x="603" y="345"/>
                    <a:pt x="655" y="361"/>
                    <a:pt x="699" y="390"/>
                  </a:cubicBezTo>
                  <a:cubicBezTo>
                    <a:pt x="734" y="185"/>
                    <a:pt x="913" y="29"/>
                    <a:pt x="1128" y="29"/>
                  </a:cubicBezTo>
                  <a:cubicBezTo>
                    <a:pt x="1264" y="29"/>
                    <a:pt x="1386" y="91"/>
                    <a:pt x="1466" y="190"/>
                  </a:cubicBezTo>
                  <a:cubicBezTo>
                    <a:pt x="1497" y="181"/>
                    <a:pt x="1530" y="176"/>
                    <a:pt x="1564" y="176"/>
                  </a:cubicBezTo>
                  <a:cubicBezTo>
                    <a:pt x="1764" y="176"/>
                    <a:pt x="1926" y="344"/>
                    <a:pt x="1926" y="544"/>
                  </a:cubicBezTo>
                  <a:cubicBezTo>
                    <a:pt x="1926" y="544"/>
                    <a:pt x="1926" y="544"/>
                    <a:pt x="1926" y="544"/>
                  </a:cubicBezTo>
                  <a:cubicBezTo>
                    <a:pt x="1926" y="344"/>
                    <a:pt x="1764" y="176"/>
                    <a:pt x="1564" y="176"/>
                  </a:cubicBezTo>
                  <a:cubicBezTo>
                    <a:pt x="1530" y="176"/>
                    <a:pt x="1497" y="181"/>
                    <a:pt x="1466" y="190"/>
                  </a:cubicBezTo>
                  <a:cubicBezTo>
                    <a:pt x="1386" y="91"/>
                    <a:pt x="1264" y="29"/>
                    <a:pt x="1128" y="29"/>
                  </a:cubicBezTo>
                  <a:cubicBezTo>
                    <a:pt x="913" y="29"/>
                    <a:pt x="734" y="185"/>
                    <a:pt x="699" y="390"/>
                  </a:cubicBezTo>
                  <a:cubicBezTo>
                    <a:pt x="655" y="361"/>
                    <a:pt x="603" y="345"/>
                    <a:pt x="547" y="345"/>
                  </a:cubicBezTo>
                  <a:cubicBezTo>
                    <a:pt x="442" y="345"/>
                    <a:pt x="351" y="405"/>
                    <a:pt x="304" y="492"/>
                  </a:cubicBezTo>
                  <a:cubicBezTo>
                    <a:pt x="351" y="405"/>
                    <a:pt x="442" y="345"/>
                    <a:pt x="547" y="345"/>
                  </a:cubicBezTo>
                  <a:close/>
                  <a:moveTo>
                    <a:pt x="547" y="880"/>
                  </a:moveTo>
                  <a:cubicBezTo>
                    <a:pt x="506" y="880"/>
                    <a:pt x="467" y="868"/>
                    <a:pt x="432" y="852"/>
                  </a:cubicBezTo>
                  <a:cubicBezTo>
                    <a:pt x="405" y="836"/>
                    <a:pt x="381" y="816"/>
                    <a:pt x="361" y="792"/>
                  </a:cubicBezTo>
                  <a:cubicBezTo>
                    <a:pt x="345" y="776"/>
                    <a:pt x="331" y="756"/>
                    <a:pt x="321" y="732"/>
                  </a:cubicBezTo>
                  <a:cubicBezTo>
                    <a:pt x="313" y="712"/>
                    <a:pt x="307" y="696"/>
                    <a:pt x="303" y="676"/>
                  </a:cubicBezTo>
                  <a:cubicBezTo>
                    <a:pt x="300" y="660"/>
                    <a:pt x="298" y="643"/>
                    <a:pt x="298" y="627"/>
                  </a:cubicBezTo>
                  <a:cubicBezTo>
                    <a:pt x="298" y="621"/>
                    <a:pt x="298" y="616"/>
                    <a:pt x="299" y="608"/>
                  </a:cubicBezTo>
                  <a:cubicBezTo>
                    <a:pt x="300" y="588"/>
                    <a:pt x="303" y="572"/>
                    <a:pt x="309" y="552"/>
                  </a:cubicBezTo>
                  <a:cubicBezTo>
                    <a:pt x="313" y="540"/>
                    <a:pt x="316" y="532"/>
                    <a:pt x="321" y="522"/>
                  </a:cubicBezTo>
                  <a:cubicBezTo>
                    <a:pt x="362" y="431"/>
                    <a:pt x="451" y="373"/>
                    <a:pt x="547" y="373"/>
                  </a:cubicBezTo>
                  <a:cubicBezTo>
                    <a:pt x="595" y="373"/>
                    <a:pt x="643" y="387"/>
                    <a:pt x="683" y="414"/>
                  </a:cubicBezTo>
                  <a:cubicBezTo>
                    <a:pt x="720" y="438"/>
                    <a:pt x="720" y="438"/>
                    <a:pt x="720" y="438"/>
                  </a:cubicBezTo>
                  <a:cubicBezTo>
                    <a:pt x="727" y="395"/>
                    <a:pt x="727" y="395"/>
                    <a:pt x="727" y="395"/>
                  </a:cubicBezTo>
                  <a:cubicBezTo>
                    <a:pt x="761" y="199"/>
                    <a:pt x="929" y="57"/>
                    <a:pt x="1128" y="57"/>
                  </a:cubicBezTo>
                  <a:cubicBezTo>
                    <a:pt x="1251" y="57"/>
                    <a:pt x="1366" y="112"/>
                    <a:pt x="1444" y="208"/>
                  </a:cubicBezTo>
                  <a:cubicBezTo>
                    <a:pt x="1456" y="222"/>
                    <a:pt x="1456" y="222"/>
                    <a:pt x="1456" y="222"/>
                  </a:cubicBezTo>
                  <a:cubicBezTo>
                    <a:pt x="1474" y="217"/>
                    <a:pt x="1474" y="217"/>
                    <a:pt x="1474" y="217"/>
                  </a:cubicBezTo>
                  <a:cubicBezTo>
                    <a:pt x="1504" y="209"/>
                    <a:pt x="1534" y="204"/>
                    <a:pt x="1564" y="204"/>
                  </a:cubicBezTo>
                  <a:cubicBezTo>
                    <a:pt x="1748" y="204"/>
                    <a:pt x="1897" y="356"/>
                    <a:pt x="1897" y="542"/>
                  </a:cubicBezTo>
                  <a:cubicBezTo>
                    <a:pt x="1897" y="729"/>
                    <a:pt x="1748" y="880"/>
                    <a:pt x="1564" y="880"/>
                  </a:cubicBezTo>
                  <a:cubicBezTo>
                    <a:pt x="1252" y="880"/>
                    <a:pt x="1252" y="880"/>
                    <a:pt x="1252" y="880"/>
                  </a:cubicBezTo>
                  <a:cubicBezTo>
                    <a:pt x="1196" y="880"/>
                    <a:pt x="1196" y="880"/>
                    <a:pt x="1196" y="880"/>
                  </a:cubicBezTo>
                  <a:cubicBezTo>
                    <a:pt x="964" y="880"/>
                    <a:pt x="964" y="880"/>
                    <a:pt x="964" y="880"/>
                  </a:cubicBezTo>
                  <a:cubicBezTo>
                    <a:pt x="908" y="880"/>
                    <a:pt x="908" y="880"/>
                    <a:pt x="908" y="880"/>
                  </a:cubicBezTo>
                  <a:cubicBezTo>
                    <a:pt x="680" y="880"/>
                    <a:pt x="680" y="880"/>
                    <a:pt x="680" y="880"/>
                  </a:cubicBezTo>
                  <a:cubicBezTo>
                    <a:pt x="624" y="880"/>
                    <a:pt x="624" y="880"/>
                    <a:pt x="624" y="880"/>
                  </a:cubicBezTo>
                  <a:lnTo>
                    <a:pt x="547" y="880"/>
                  </a:lnTo>
                  <a:close/>
                  <a:moveTo>
                    <a:pt x="624" y="1972"/>
                  </a:moveTo>
                  <a:cubicBezTo>
                    <a:pt x="56" y="1972"/>
                    <a:pt x="56" y="1972"/>
                    <a:pt x="56" y="1972"/>
                  </a:cubicBezTo>
                  <a:cubicBezTo>
                    <a:pt x="56" y="608"/>
                    <a:pt x="56" y="608"/>
                    <a:pt x="56" y="608"/>
                  </a:cubicBezTo>
                  <a:cubicBezTo>
                    <a:pt x="241" y="608"/>
                    <a:pt x="241" y="608"/>
                    <a:pt x="241" y="608"/>
                  </a:cubicBezTo>
                  <a:cubicBezTo>
                    <a:pt x="241" y="616"/>
                    <a:pt x="241" y="622"/>
                    <a:pt x="241" y="628"/>
                  </a:cubicBezTo>
                  <a:cubicBezTo>
                    <a:pt x="241" y="644"/>
                    <a:pt x="242" y="660"/>
                    <a:pt x="244" y="676"/>
                  </a:cubicBezTo>
                  <a:cubicBezTo>
                    <a:pt x="120" y="676"/>
                    <a:pt x="120" y="676"/>
                    <a:pt x="120" y="676"/>
                  </a:cubicBezTo>
                  <a:cubicBezTo>
                    <a:pt x="120" y="732"/>
                    <a:pt x="120" y="732"/>
                    <a:pt x="120" y="732"/>
                  </a:cubicBezTo>
                  <a:cubicBezTo>
                    <a:pt x="258" y="732"/>
                    <a:pt x="258" y="732"/>
                    <a:pt x="258" y="732"/>
                  </a:cubicBezTo>
                  <a:cubicBezTo>
                    <a:pt x="266" y="752"/>
                    <a:pt x="275" y="772"/>
                    <a:pt x="287" y="792"/>
                  </a:cubicBezTo>
                  <a:cubicBezTo>
                    <a:pt x="120" y="792"/>
                    <a:pt x="120" y="792"/>
                    <a:pt x="120" y="792"/>
                  </a:cubicBezTo>
                  <a:cubicBezTo>
                    <a:pt x="120" y="852"/>
                    <a:pt x="120" y="852"/>
                    <a:pt x="120" y="852"/>
                  </a:cubicBezTo>
                  <a:cubicBezTo>
                    <a:pt x="332" y="852"/>
                    <a:pt x="332" y="852"/>
                    <a:pt x="332" y="852"/>
                  </a:cubicBezTo>
                  <a:cubicBezTo>
                    <a:pt x="358" y="876"/>
                    <a:pt x="387" y="896"/>
                    <a:pt x="419" y="912"/>
                  </a:cubicBezTo>
                  <a:cubicBezTo>
                    <a:pt x="120" y="912"/>
                    <a:pt x="120" y="912"/>
                    <a:pt x="120" y="912"/>
                  </a:cubicBezTo>
                  <a:cubicBezTo>
                    <a:pt x="120" y="968"/>
                    <a:pt x="120" y="968"/>
                    <a:pt x="120" y="968"/>
                  </a:cubicBezTo>
                  <a:cubicBezTo>
                    <a:pt x="560" y="968"/>
                    <a:pt x="560" y="968"/>
                    <a:pt x="560" y="968"/>
                  </a:cubicBezTo>
                  <a:cubicBezTo>
                    <a:pt x="560" y="940"/>
                    <a:pt x="560" y="940"/>
                    <a:pt x="560" y="940"/>
                  </a:cubicBezTo>
                  <a:cubicBezTo>
                    <a:pt x="624" y="940"/>
                    <a:pt x="624" y="940"/>
                    <a:pt x="624" y="940"/>
                  </a:cubicBezTo>
                  <a:lnTo>
                    <a:pt x="624" y="19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alpha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512523" y="641608"/>
            <a:ext cx="542924" cy="289560"/>
            <a:chOff x="10448926" y="204788"/>
            <a:chExt cx="642936" cy="342900"/>
          </a:xfrm>
          <a:solidFill>
            <a:schemeClr val="tx1"/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448926" y="204788"/>
              <a:ext cx="479425" cy="300037"/>
            </a:xfrm>
            <a:custGeom>
              <a:avLst/>
              <a:gdLst>
                <a:gd name="T0" fmla="*/ 302 w 302"/>
                <a:gd name="T1" fmla="*/ 189 h 189"/>
                <a:gd name="T2" fmla="*/ 0 w 302"/>
                <a:gd name="T3" fmla="*/ 189 h 189"/>
                <a:gd name="T4" fmla="*/ 0 w 302"/>
                <a:gd name="T5" fmla="*/ 0 h 189"/>
                <a:gd name="T6" fmla="*/ 302 w 302"/>
                <a:gd name="T7" fmla="*/ 0 h 189"/>
                <a:gd name="T8" fmla="*/ 302 w 302"/>
                <a:gd name="T9" fmla="*/ 189 h 189"/>
                <a:gd name="T10" fmla="*/ 11 w 302"/>
                <a:gd name="T11" fmla="*/ 177 h 189"/>
                <a:gd name="T12" fmla="*/ 291 w 302"/>
                <a:gd name="T13" fmla="*/ 177 h 189"/>
                <a:gd name="T14" fmla="*/ 291 w 302"/>
                <a:gd name="T15" fmla="*/ 11 h 189"/>
                <a:gd name="T16" fmla="*/ 11 w 302"/>
                <a:gd name="T17" fmla="*/ 11 h 189"/>
                <a:gd name="T18" fmla="*/ 11 w 302"/>
                <a:gd name="T19" fmla="*/ 17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189">
                  <a:moveTo>
                    <a:pt x="302" y="189"/>
                  </a:moveTo>
                  <a:lnTo>
                    <a:pt x="0" y="189"/>
                  </a:lnTo>
                  <a:lnTo>
                    <a:pt x="0" y="0"/>
                  </a:lnTo>
                  <a:lnTo>
                    <a:pt x="302" y="0"/>
                  </a:lnTo>
                  <a:lnTo>
                    <a:pt x="302" y="189"/>
                  </a:lnTo>
                  <a:close/>
                  <a:moveTo>
                    <a:pt x="11" y="177"/>
                  </a:moveTo>
                  <a:lnTo>
                    <a:pt x="291" y="177"/>
                  </a:lnTo>
                  <a:lnTo>
                    <a:pt x="291" y="11"/>
                  </a:lnTo>
                  <a:lnTo>
                    <a:pt x="11" y="11"/>
                  </a:lnTo>
                  <a:lnTo>
                    <a:pt x="1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956925" y="242888"/>
              <a:ext cx="134937" cy="304800"/>
            </a:xfrm>
            <a:custGeom>
              <a:avLst/>
              <a:gdLst>
                <a:gd name="T0" fmla="*/ 85 w 85"/>
                <a:gd name="T1" fmla="*/ 192 h 192"/>
                <a:gd name="T2" fmla="*/ 0 w 85"/>
                <a:gd name="T3" fmla="*/ 192 h 192"/>
                <a:gd name="T4" fmla="*/ 0 w 85"/>
                <a:gd name="T5" fmla="*/ 0 h 192"/>
                <a:gd name="T6" fmla="*/ 85 w 85"/>
                <a:gd name="T7" fmla="*/ 0 h 192"/>
                <a:gd name="T8" fmla="*/ 85 w 85"/>
                <a:gd name="T9" fmla="*/ 192 h 192"/>
                <a:gd name="T10" fmla="*/ 11 w 85"/>
                <a:gd name="T11" fmla="*/ 180 h 192"/>
                <a:gd name="T12" fmla="*/ 73 w 85"/>
                <a:gd name="T13" fmla="*/ 180 h 192"/>
                <a:gd name="T14" fmla="*/ 73 w 85"/>
                <a:gd name="T15" fmla="*/ 11 h 192"/>
                <a:gd name="T16" fmla="*/ 11 w 85"/>
                <a:gd name="T17" fmla="*/ 11 h 192"/>
                <a:gd name="T18" fmla="*/ 11 w 85"/>
                <a:gd name="T19" fmla="*/ 1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92">
                  <a:moveTo>
                    <a:pt x="85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92"/>
                  </a:lnTo>
                  <a:close/>
                  <a:moveTo>
                    <a:pt x="11" y="180"/>
                  </a:moveTo>
                  <a:lnTo>
                    <a:pt x="73" y="180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1001375" y="287338"/>
              <a:ext cx="476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490200" y="269875"/>
              <a:ext cx="163512" cy="60325"/>
            </a:xfrm>
            <a:custGeom>
              <a:avLst/>
              <a:gdLst>
                <a:gd name="T0" fmla="*/ 103 w 103"/>
                <a:gd name="T1" fmla="*/ 38 h 38"/>
                <a:gd name="T2" fmla="*/ 0 w 103"/>
                <a:gd name="T3" fmla="*/ 38 h 38"/>
                <a:gd name="T4" fmla="*/ 0 w 103"/>
                <a:gd name="T5" fmla="*/ 0 h 38"/>
                <a:gd name="T6" fmla="*/ 103 w 103"/>
                <a:gd name="T7" fmla="*/ 0 h 38"/>
                <a:gd name="T8" fmla="*/ 103 w 103"/>
                <a:gd name="T9" fmla="*/ 38 h 38"/>
                <a:gd name="T10" fmla="*/ 12 w 103"/>
                <a:gd name="T11" fmla="*/ 27 h 38"/>
                <a:gd name="T12" fmla="*/ 92 w 103"/>
                <a:gd name="T13" fmla="*/ 27 h 38"/>
                <a:gd name="T14" fmla="*/ 92 w 103"/>
                <a:gd name="T15" fmla="*/ 11 h 38"/>
                <a:gd name="T16" fmla="*/ 12 w 103"/>
                <a:gd name="T17" fmla="*/ 11 h 38"/>
                <a:gd name="T18" fmla="*/ 12 w 103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38">
                  <a:moveTo>
                    <a:pt x="103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38"/>
                  </a:lnTo>
                  <a:close/>
                  <a:moveTo>
                    <a:pt x="12" y="27"/>
                  </a:moveTo>
                  <a:lnTo>
                    <a:pt x="92" y="27"/>
                  </a:lnTo>
                  <a:lnTo>
                    <a:pt x="92" y="11"/>
                  </a:lnTo>
                  <a:lnTo>
                    <a:pt x="12" y="11"/>
                  </a:ln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0490200" y="342900"/>
              <a:ext cx="163512" cy="96837"/>
            </a:xfrm>
            <a:custGeom>
              <a:avLst/>
              <a:gdLst>
                <a:gd name="T0" fmla="*/ 103 w 103"/>
                <a:gd name="T1" fmla="*/ 61 h 61"/>
                <a:gd name="T2" fmla="*/ 0 w 103"/>
                <a:gd name="T3" fmla="*/ 61 h 61"/>
                <a:gd name="T4" fmla="*/ 0 w 103"/>
                <a:gd name="T5" fmla="*/ 0 h 61"/>
                <a:gd name="T6" fmla="*/ 103 w 103"/>
                <a:gd name="T7" fmla="*/ 0 h 61"/>
                <a:gd name="T8" fmla="*/ 103 w 103"/>
                <a:gd name="T9" fmla="*/ 61 h 61"/>
                <a:gd name="T10" fmla="*/ 12 w 103"/>
                <a:gd name="T11" fmla="*/ 49 h 61"/>
                <a:gd name="T12" fmla="*/ 92 w 103"/>
                <a:gd name="T13" fmla="*/ 49 h 61"/>
                <a:gd name="T14" fmla="*/ 92 w 103"/>
                <a:gd name="T15" fmla="*/ 11 h 61"/>
                <a:gd name="T16" fmla="*/ 12 w 103"/>
                <a:gd name="T17" fmla="*/ 11 h 61"/>
                <a:gd name="T18" fmla="*/ 12 w 103"/>
                <a:gd name="T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61">
                  <a:moveTo>
                    <a:pt x="103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61"/>
                  </a:lnTo>
                  <a:close/>
                  <a:moveTo>
                    <a:pt x="12" y="49"/>
                  </a:moveTo>
                  <a:lnTo>
                    <a:pt x="92" y="49"/>
                  </a:lnTo>
                  <a:lnTo>
                    <a:pt x="92" y="11"/>
                  </a:lnTo>
                  <a:lnTo>
                    <a:pt x="12" y="11"/>
                  </a:lnTo>
                  <a:lnTo>
                    <a:pt x="12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0669588" y="269875"/>
              <a:ext cx="95250" cy="60325"/>
            </a:xfrm>
            <a:custGeom>
              <a:avLst/>
              <a:gdLst>
                <a:gd name="T0" fmla="*/ 60 w 60"/>
                <a:gd name="T1" fmla="*/ 38 h 38"/>
                <a:gd name="T2" fmla="*/ 0 w 60"/>
                <a:gd name="T3" fmla="*/ 38 h 38"/>
                <a:gd name="T4" fmla="*/ 0 w 60"/>
                <a:gd name="T5" fmla="*/ 0 h 38"/>
                <a:gd name="T6" fmla="*/ 60 w 60"/>
                <a:gd name="T7" fmla="*/ 0 h 38"/>
                <a:gd name="T8" fmla="*/ 60 w 60"/>
                <a:gd name="T9" fmla="*/ 38 h 38"/>
                <a:gd name="T10" fmla="*/ 11 w 60"/>
                <a:gd name="T11" fmla="*/ 27 h 38"/>
                <a:gd name="T12" fmla="*/ 49 w 60"/>
                <a:gd name="T13" fmla="*/ 27 h 38"/>
                <a:gd name="T14" fmla="*/ 49 w 60"/>
                <a:gd name="T15" fmla="*/ 11 h 38"/>
                <a:gd name="T16" fmla="*/ 11 w 60"/>
                <a:gd name="T17" fmla="*/ 11 h 38"/>
                <a:gd name="T18" fmla="*/ 11 w 60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8">
                  <a:moveTo>
                    <a:pt x="6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38"/>
                  </a:lnTo>
                  <a:close/>
                  <a:moveTo>
                    <a:pt x="11" y="27"/>
                  </a:moveTo>
                  <a:lnTo>
                    <a:pt x="49" y="27"/>
                  </a:lnTo>
                  <a:lnTo>
                    <a:pt x="49" y="11"/>
                  </a:lnTo>
                  <a:lnTo>
                    <a:pt x="11" y="11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0669588" y="342900"/>
              <a:ext cx="95250" cy="96837"/>
            </a:xfrm>
            <a:custGeom>
              <a:avLst/>
              <a:gdLst>
                <a:gd name="T0" fmla="*/ 60 w 60"/>
                <a:gd name="T1" fmla="*/ 61 h 61"/>
                <a:gd name="T2" fmla="*/ 0 w 60"/>
                <a:gd name="T3" fmla="*/ 61 h 61"/>
                <a:gd name="T4" fmla="*/ 0 w 60"/>
                <a:gd name="T5" fmla="*/ 0 h 61"/>
                <a:gd name="T6" fmla="*/ 60 w 60"/>
                <a:gd name="T7" fmla="*/ 0 h 61"/>
                <a:gd name="T8" fmla="*/ 60 w 60"/>
                <a:gd name="T9" fmla="*/ 61 h 61"/>
                <a:gd name="T10" fmla="*/ 11 w 60"/>
                <a:gd name="T11" fmla="*/ 49 h 61"/>
                <a:gd name="T12" fmla="*/ 49 w 60"/>
                <a:gd name="T13" fmla="*/ 49 h 61"/>
                <a:gd name="T14" fmla="*/ 49 w 60"/>
                <a:gd name="T15" fmla="*/ 11 h 61"/>
                <a:gd name="T16" fmla="*/ 11 w 60"/>
                <a:gd name="T17" fmla="*/ 11 h 61"/>
                <a:gd name="T18" fmla="*/ 11 w 60"/>
                <a:gd name="T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60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61"/>
                  </a:lnTo>
                  <a:close/>
                  <a:moveTo>
                    <a:pt x="11" y="49"/>
                  </a:moveTo>
                  <a:lnTo>
                    <a:pt x="49" y="49"/>
                  </a:lnTo>
                  <a:lnTo>
                    <a:pt x="49" y="11"/>
                  </a:lnTo>
                  <a:lnTo>
                    <a:pt x="11" y="11"/>
                  </a:lnTo>
                  <a:lnTo>
                    <a:pt x="1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10779125" y="269875"/>
              <a:ext cx="98425" cy="60325"/>
            </a:xfrm>
            <a:custGeom>
              <a:avLst/>
              <a:gdLst>
                <a:gd name="T0" fmla="*/ 62 w 62"/>
                <a:gd name="T1" fmla="*/ 38 h 38"/>
                <a:gd name="T2" fmla="*/ 0 w 62"/>
                <a:gd name="T3" fmla="*/ 38 h 38"/>
                <a:gd name="T4" fmla="*/ 0 w 62"/>
                <a:gd name="T5" fmla="*/ 0 h 38"/>
                <a:gd name="T6" fmla="*/ 62 w 62"/>
                <a:gd name="T7" fmla="*/ 0 h 38"/>
                <a:gd name="T8" fmla="*/ 62 w 62"/>
                <a:gd name="T9" fmla="*/ 38 h 38"/>
                <a:gd name="T10" fmla="*/ 11 w 62"/>
                <a:gd name="T11" fmla="*/ 27 h 38"/>
                <a:gd name="T12" fmla="*/ 50 w 62"/>
                <a:gd name="T13" fmla="*/ 27 h 38"/>
                <a:gd name="T14" fmla="*/ 50 w 62"/>
                <a:gd name="T15" fmla="*/ 11 h 38"/>
                <a:gd name="T16" fmla="*/ 11 w 62"/>
                <a:gd name="T17" fmla="*/ 11 h 38"/>
                <a:gd name="T18" fmla="*/ 11 w 62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38">
                  <a:moveTo>
                    <a:pt x="62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38"/>
                  </a:lnTo>
                  <a:close/>
                  <a:moveTo>
                    <a:pt x="11" y="27"/>
                  </a:moveTo>
                  <a:lnTo>
                    <a:pt x="50" y="27"/>
                  </a:lnTo>
                  <a:lnTo>
                    <a:pt x="50" y="11"/>
                  </a:lnTo>
                  <a:lnTo>
                    <a:pt x="11" y="11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10779125" y="342900"/>
              <a:ext cx="98425" cy="96837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  <a:gd name="T6" fmla="*/ 62 w 62"/>
                <a:gd name="T7" fmla="*/ 0 h 61"/>
                <a:gd name="T8" fmla="*/ 62 w 62"/>
                <a:gd name="T9" fmla="*/ 61 h 61"/>
                <a:gd name="T10" fmla="*/ 11 w 62"/>
                <a:gd name="T11" fmla="*/ 49 h 61"/>
                <a:gd name="T12" fmla="*/ 50 w 62"/>
                <a:gd name="T13" fmla="*/ 49 h 61"/>
                <a:gd name="T14" fmla="*/ 50 w 62"/>
                <a:gd name="T15" fmla="*/ 11 h 61"/>
                <a:gd name="T16" fmla="*/ 11 w 62"/>
                <a:gd name="T17" fmla="*/ 11 h 61"/>
                <a:gd name="T18" fmla="*/ 11 w 62"/>
                <a:gd name="T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1"/>
                  </a:lnTo>
                  <a:close/>
                  <a:moveTo>
                    <a:pt x="11" y="49"/>
                  </a:moveTo>
                  <a:lnTo>
                    <a:pt x="50" y="49"/>
                  </a:lnTo>
                  <a:lnTo>
                    <a:pt x="50" y="11"/>
                  </a:lnTo>
                  <a:lnTo>
                    <a:pt x="11" y="11"/>
                  </a:lnTo>
                  <a:lnTo>
                    <a:pt x="1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0644188" y="495300"/>
              <a:ext cx="19050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10715625" y="495300"/>
              <a:ext cx="19050" cy="428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0580688" y="528638"/>
              <a:ext cx="214312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Rectangle 23"/>
          <p:cNvSpPr/>
          <p:nvPr/>
        </p:nvSpPr>
        <p:spPr bwMode="auto">
          <a:xfrm>
            <a:off x="11195364" y="-1985"/>
            <a:ext cx="1173163" cy="6294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9296401" y="568325"/>
            <a:ext cx="169862" cy="363538"/>
            <a:chOff x="9296401" y="568325"/>
            <a:chExt cx="169862" cy="363538"/>
          </a:xfrm>
          <a:solidFill>
            <a:srgbClr val="FFFFFF">
              <a:alpha val="50000"/>
            </a:srgbClr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9296401" y="568325"/>
              <a:ext cx="169862" cy="363538"/>
            </a:xfrm>
            <a:custGeom>
              <a:avLst/>
              <a:gdLst>
                <a:gd name="T0" fmla="*/ 107 w 107"/>
                <a:gd name="T1" fmla="*/ 229 h 229"/>
                <a:gd name="T2" fmla="*/ 0 w 107"/>
                <a:gd name="T3" fmla="*/ 229 h 229"/>
                <a:gd name="T4" fmla="*/ 0 w 107"/>
                <a:gd name="T5" fmla="*/ 0 h 229"/>
                <a:gd name="T6" fmla="*/ 107 w 107"/>
                <a:gd name="T7" fmla="*/ 0 h 229"/>
                <a:gd name="T8" fmla="*/ 107 w 107"/>
                <a:gd name="T9" fmla="*/ 229 h 229"/>
                <a:gd name="T10" fmla="*/ 9 w 107"/>
                <a:gd name="T11" fmla="*/ 220 h 229"/>
                <a:gd name="T12" fmla="*/ 98 w 107"/>
                <a:gd name="T13" fmla="*/ 220 h 229"/>
                <a:gd name="T14" fmla="*/ 98 w 107"/>
                <a:gd name="T15" fmla="*/ 9 h 229"/>
                <a:gd name="T16" fmla="*/ 9 w 107"/>
                <a:gd name="T17" fmla="*/ 9 h 229"/>
                <a:gd name="T18" fmla="*/ 9 w 107"/>
                <a:gd name="T19" fmla="*/ 22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229">
                  <a:moveTo>
                    <a:pt x="107" y="229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107" y="0"/>
                  </a:lnTo>
                  <a:lnTo>
                    <a:pt x="107" y="229"/>
                  </a:lnTo>
                  <a:close/>
                  <a:moveTo>
                    <a:pt x="9" y="220"/>
                  </a:moveTo>
                  <a:lnTo>
                    <a:pt x="98" y="220"/>
                  </a:lnTo>
                  <a:lnTo>
                    <a:pt x="98" y="9"/>
                  </a:lnTo>
                  <a:lnTo>
                    <a:pt x="9" y="9"/>
                  </a:lnTo>
                  <a:lnTo>
                    <a:pt x="9" y="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9324975" y="598488"/>
              <a:ext cx="1111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auto">
            <a:xfrm>
              <a:off x="9324975" y="628650"/>
              <a:ext cx="1111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9324975" y="655638"/>
              <a:ext cx="1111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9324975" y="685800"/>
              <a:ext cx="1111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9261589" y="5264047"/>
            <a:ext cx="2362200" cy="128035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Remotely using own cloud resources outside of IT to get the job done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51482" y="5427928"/>
            <a:ext cx="2362200" cy="128035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Trying to maintain security, compliance, and meet SLAs while keeping the lights on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74722" y="3243862"/>
            <a:ext cx="2588112" cy="103412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Designing quickly,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looking for more agility and support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792965" y="1875355"/>
            <a:ext cx="2362200" cy="1526572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Needs to respond to business and CFO pressures by shepherding the next stage of transition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409204" y="2161465"/>
            <a:ext cx="2610765" cy="1034129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Managing security concerns across the organization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4689987" y="2282249"/>
            <a:ext cx="1026768" cy="547623"/>
            <a:chOff x="10448934" y="204785"/>
            <a:chExt cx="642935" cy="342903"/>
          </a:xfrm>
          <a:solidFill>
            <a:schemeClr val="tx1"/>
          </a:solidFill>
        </p:grpSpPr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10448934" y="204785"/>
              <a:ext cx="479425" cy="300034"/>
            </a:xfrm>
            <a:custGeom>
              <a:avLst/>
              <a:gdLst>
                <a:gd name="T0" fmla="*/ 302 w 302"/>
                <a:gd name="T1" fmla="*/ 189 h 189"/>
                <a:gd name="T2" fmla="*/ 0 w 302"/>
                <a:gd name="T3" fmla="*/ 189 h 189"/>
                <a:gd name="T4" fmla="*/ 0 w 302"/>
                <a:gd name="T5" fmla="*/ 0 h 189"/>
                <a:gd name="T6" fmla="*/ 302 w 302"/>
                <a:gd name="T7" fmla="*/ 0 h 189"/>
                <a:gd name="T8" fmla="*/ 302 w 302"/>
                <a:gd name="T9" fmla="*/ 189 h 189"/>
                <a:gd name="T10" fmla="*/ 11 w 302"/>
                <a:gd name="T11" fmla="*/ 177 h 189"/>
                <a:gd name="T12" fmla="*/ 291 w 302"/>
                <a:gd name="T13" fmla="*/ 177 h 189"/>
                <a:gd name="T14" fmla="*/ 291 w 302"/>
                <a:gd name="T15" fmla="*/ 11 h 189"/>
                <a:gd name="T16" fmla="*/ 11 w 302"/>
                <a:gd name="T17" fmla="*/ 11 h 189"/>
                <a:gd name="T18" fmla="*/ 11 w 302"/>
                <a:gd name="T19" fmla="*/ 17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189">
                  <a:moveTo>
                    <a:pt x="302" y="189"/>
                  </a:moveTo>
                  <a:lnTo>
                    <a:pt x="0" y="189"/>
                  </a:lnTo>
                  <a:lnTo>
                    <a:pt x="0" y="0"/>
                  </a:lnTo>
                  <a:lnTo>
                    <a:pt x="302" y="0"/>
                  </a:lnTo>
                  <a:lnTo>
                    <a:pt x="302" y="189"/>
                  </a:lnTo>
                  <a:close/>
                  <a:moveTo>
                    <a:pt x="11" y="177"/>
                  </a:moveTo>
                  <a:lnTo>
                    <a:pt x="291" y="177"/>
                  </a:lnTo>
                  <a:lnTo>
                    <a:pt x="291" y="11"/>
                  </a:lnTo>
                  <a:lnTo>
                    <a:pt x="11" y="11"/>
                  </a:lnTo>
                  <a:lnTo>
                    <a:pt x="11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10956932" y="242885"/>
              <a:ext cx="134937" cy="304797"/>
            </a:xfrm>
            <a:custGeom>
              <a:avLst/>
              <a:gdLst>
                <a:gd name="T0" fmla="*/ 85 w 85"/>
                <a:gd name="T1" fmla="*/ 192 h 192"/>
                <a:gd name="T2" fmla="*/ 0 w 85"/>
                <a:gd name="T3" fmla="*/ 192 h 192"/>
                <a:gd name="T4" fmla="*/ 0 w 85"/>
                <a:gd name="T5" fmla="*/ 0 h 192"/>
                <a:gd name="T6" fmla="*/ 85 w 85"/>
                <a:gd name="T7" fmla="*/ 0 h 192"/>
                <a:gd name="T8" fmla="*/ 85 w 85"/>
                <a:gd name="T9" fmla="*/ 192 h 192"/>
                <a:gd name="T10" fmla="*/ 11 w 85"/>
                <a:gd name="T11" fmla="*/ 180 h 192"/>
                <a:gd name="T12" fmla="*/ 73 w 85"/>
                <a:gd name="T13" fmla="*/ 180 h 192"/>
                <a:gd name="T14" fmla="*/ 73 w 85"/>
                <a:gd name="T15" fmla="*/ 11 h 192"/>
                <a:gd name="T16" fmla="*/ 11 w 85"/>
                <a:gd name="T17" fmla="*/ 11 h 192"/>
                <a:gd name="T18" fmla="*/ 11 w 85"/>
                <a:gd name="T19" fmla="*/ 1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92">
                  <a:moveTo>
                    <a:pt x="85" y="192"/>
                  </a:moveTo>
                  <a:lnTo>
                    <a:pt x="0" y="192"/>
                  </a:lnTo>
                  <a:lnTo>
                    <a:pt x="0" y="0"/>
                  </a:lnTo>
                  <a:lnTo>
                    <a:pt x="85" y="0"/>
                  </a:lnTo>
                  <a:lnTo>
                    <a:pt x="85" y="192"/>
                  </a:lnTo>
                  <a:close/>
                  <a:moveTo>
                    <a:pt x="11" y="180"/>
                  </a:moveTo>
                  <a:lnTo>
                    <a:pt x="73" y="180"/>
                  </a:lnTo>
                  <a:lnTo>
                    <a:pt x="73" y="11"/>
                  </a:lnTo>
                  <a:lnTo>
                    <a:pt x="11" y="11"/>
                  </a:lnTo>
                  <a:lnTo>
                    <a:pt x="11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Rectangle 13"/>
            <p:cNvSpPr>
              <a:spLocks noChangeArrowheads="1"/>
            </p:cNvSpPr>
            <p:nvPr/>
          </p:nvSpPr>
          <p:spPr bwMode="auto">
            <a:xfrm>
              <a:off x="11001386" y="287335"/>
              <a:ext cx="476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14"/>
            <p:cNvSpPr>
              <a:spLocks noEditPoints="1"/>
            </p:cNvSpPr>
            <p:nvPr/>
          </p:nvSpPr>
          <p:spPr bwMode="auto">
            <a:xfrm>
              <a:off x="10490211" y="269872"/>
              <a:ext cx="163512" cy="60324"/>
            </a:xfrm>
            <a:custGeom>
              <a:avLst/>
              <a:gdLst>
                <a:gd name="T0" fmla="*/ 103 w 103"/>
                <a:gd name="T1" fmla="*/ 38 h 38"/>
                <a:gd name="T2" fmla="*/ 0 w 103"/>
                <a:gd name="T3" fmla="*/ 38 h 38"/>
                <a:gd name="T4" fmla="*/ 0 w 103"/>
                <a:gd name="T5" fmla="*/ 0 h 38"/>
                <a:gd name="T6" fmla="*/ 103 w 103"/>
                <a:gd name="T7" fmla="*/ 0 h 38"/>
                <a:gd name="T8" fmla="*/ 103 w 103"/>
                <a:gd name="T9" fmla="*/ 38 h 38"/>
                <a:gd name="T10" fmla="*/ 12 w 103"/>
                <a:gd name="T11" fmla="*/ 27 h 38"/>
                <a:gd name="T12" fmla="*/ 92 w 103"/>
                <a:gd name="T13" fmla="*/ 27 h 38"/>
                <a:gd name="T14" fmla="*/ 92 w 103"/>
                <a:gd name="T15" fmla="*/ 11 h 38"/>
                <a:gd name="T16" fmla="*/ 12 w 103"/>
                <a:gd name="T17" fmla="*/ 11 h 38"/>
                <a:gd name="T18" fmla="*/ 12 w 103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38">
                  <a:moveTo>
                    <a:pt x="103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38"/>
                  </a:lnTo>
                  <a:close/>
                  <a:moveTo>
                    <a:pt x="12" y="27"/>
                  </a:moveTo>
                  <a:lnTo>
                    <a:pt x="92" y="27"/>
                  </a:lnTo>
                  <a:lnTo>
                    <a:pt x="92" y="11"/>
                  </a:lnTo>
                  <a:lnTo>
                    <a:pt x="12" y="11"/>
                  </a:ln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0490206" y="342896"/>
              <a:ext cx="163512" cy="96836"/>
            </a:xfrm>
            <a:custGeom>
              <a:avLst/>
              <a:gdLst>
                <a:gd name="T0" fmla="*/ 103 w 103"/>
                <a:gd name="T1" fmla="*/ 61 h 61"/>
                <a:gd name="T2" fmla="*/ 0 w 103"/>
                <a:gd name="T3" fmla="*/ 61 h 61"/>
                <a:gd name="T4" fmla="*/ 0 w 103"/>
                <a:gd name="T5" fmla="*/ 0 h 61"/>
                <a:gd name="T6" fmla="*/ 103 w 103"/>
                <a:gd name="T7" fmla="*/ 0 h 61"/>
                <a:gd name="T8" fmla="*/ 103 w 103"/>
                <a:gd name="T9" fmla="*/ 61 h 61"/>
                <a:gd name="T10" fmla="*/ 12 w 103"/>
                <a:gd name="T11" fmla="*/ 49 h 61"/>
                <a:gd name="T12" fmla="*/ 92 w 103"/>
                <a:gd name="T13" fmla="*/ 49 h 61"/>
                <a:gd name="T14" fmla="*/ 92 w 103"/>
                <a:gd name="T15" fmla="*/ 11 h 61"/>
                <a:gd name="T16" fmla="*/ 12 w 103"/>
                <a:gd name="T17" fmla="*/ 11 h 61"/>
                <a:gd name="T18" fmla="*/ 12 w 103"/>
                <a:gd name="T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61">
                  <a:moveTo>
                    <a:pt x="103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61"/>
                  </a:lnTo>
                  <a:close/>
                  <a:moveTo>
                    <a:pt x="12" y="49"/>
                  </a:moveTo>
                  <a:lnTo>
                    <a:pt x="92" y="49"/>
                  </a:lnTo>
                  <a:lnTo>
                    <a:pt x="92" y="11"/>
                  </a:lnTo>
                  <a:lnTo>
                    <a:pt x="12" y="11"/>
                  </a:lnTo>
                  <a:lnTo>
                    <a:pt x="12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0669595" y="269872"/>
              <a:ext cx="95250" cy="60324"/>
            </a:xfrm>
            <a:custGeom>
              <a:avLst/>
              <a:gdLst>
                <a:gd name="T0" fmla="*/ 60 w 60"/>
                <a:gd name="T1" fmla="*/ 38 h 38"/>
                <a:gd name="T2" fmla="*/ 0 w 60"/>
                <a:gd name="T3" fmla="*/ 38 h 38"/>
                <a:gd name="T4" fmla="*/ 0 w 60"/>
                <a:gd name="T5" fmla="*/ 0 h 38"/>
                <a:gd name="T6" fmla="*/ 60 w 60"/>
                <a:gd name="T7" fmla="*/ 0 h 38"/>
                <a:gd name="T8" fmla="*/ 60 w 60"/>
                <a:gd name="T9" fmla="*/ 38 h 38"/>
                <a:gd name="T10" fmla="*/ 11 w 60"/>
                <a:gd name="T11" fmla="*/ 27 h 38"/>
                <a:gd name="T12" fmla="*/ 49 w 60"/>
                <a:gd name="T13" fmla="*/ 27 h 38"/>
                <a:gd name="T14" fmla="*/ 49 w 60"/>
                <a:gd name="T15" fmla="*/ 11 h 38"/>
                <a:gd name="T16" fmla="*/ 11 w 60"/>
                <a:gd name="T17" fmla="*/ 11 h 38"/>
                <a:gd name="T18" fmla="*/ 11 w 60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8">
                  <a:moveTo>
                    <a:pt x="6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38"/>
                  </a:lnTo>
                  <a:close/>
                  <a:moveTo>
                    <a:pt x="11" y="27"/>
                  </a:moveTo>
                  <a:lnTo>
                    <a:pt x="49" y="27"/>
                  </a:lnTo>
                  <a:lnTo>
                    <a:pt x="49" y="11"/>
                  </a:lnTo>
                  <a:lnTo>
                    <a:pt x="11" y="11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10669595" y="342896"/>
              <a:ext cx="95250" cy="96836"/>
            </a:xfrm>
            <a:custGeom>
              <a:avLst/>
              <a:gdLst>
                <a:gd name="T0" fmla="*/ 60 w 60"/>
                <a:gd name="T1" fmla="*/ 61 h 61"/>
                <a:gd name="T2" fmla="*/ 0 w 60"/>
                <a:gd name="T3" fmla="*/ 61 h 61"/>
                <a:gd name="T4" fmla="*/ 0 w 60"/>
                <a:gd name="T5" fmla="*/ 0 h 61"/>
                <a:gd name="T6" fmla="*/ 60 w 60"/>
                <a:gd name="T7" fmla="*/ 0 h 61"/>
                <a:gd name="T8" fmla="*/ 60 w 60"/>
                <a:gd name="T9" fmla="*/ 61 h 61"/>
                <a:gd name="T10" fmla="*/ 11 w 60"/>
                <a:gd name="T11" fmla="*/ 49 h 61"/>
                <a:gd name="T12" fmla="*/ 49 w 60"/>
                <a:gd name="T13" fmla="*/ 49 h 61"/>
                <a:gd name="T14" fmla="*/ 49 w 60"/>
                <a:gd name="T15" fmla="*/ 11 h 61"/>
                <a:gd name="T16" fmla="*/ 11 w 60"/>
                <a:gd name="T17" fmla="*/ 11 h 61"/>
                <a:gd name="T18" fmla="*/ 11 w 60"/>
                <a:gd name="T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60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61"/>
                  </a:lnTo>
                  <a:close/>
                  <a:moveTo>
                    <a:pt x="11" y="49"/>
                  </a:moveTo>
                  <a:lnTo>
                    <a:pt x="49" y="49"/>
                  </a:lnTo>
                  <a:lnTo>
                    <a:pt x="49" y="11"/>
                  </a:lnTo>
                  <a:lnTo>
                    <a:pt x="11" y="11"/>
                  </a:lnTo>
                  <a:lnTo>
                    <a:pt x="1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10779131" y="269872"/>
              <a:ext cx="98425" cy="60324"/>
            </a:xfrm>
            <a:custGeom>
              <a:avLst/>
              <a:gdLst>
                <a:gd name="T0" fmla="*/ 62 w 62"/>
                <a:gd name="T1" fmla="*/ 38 h 38"/>
                <a:gd name="T2" fmla="*/ 0 w 62"/>
                <a:gd name="T3" fmla="*/ 38 h 38"/>
                <a:gd name="T4" fmla="*/ 0 w 62"/>
                <a:gd name="T5" fmla="*/ 0 h 38"/>
                <a:gd name="T6" fmla="*/ 62 w 62"/>
                <a:gd name="T7" fmla="*/ 0 h 38"/>
                <a:gd name="T8" fmla="*/ 62 w 62"/>
                <a:gd name="T9" fmla="*/ 38 h 38"/>
                <a:gd name="T10" fmla="*/ 11 w 62"/>
                <a:gd name="T11" fmla="*/ 27 h 38"/>
                <a:gd name="T12" fmla="*/ 50 w 62"/>
                <a:gd name="T13" fmla="*/ 27 h 38"/>
                <a:gd name="T14" fmla="*/ 50 w 62"/>
                <a:gd name="T15" fmla="*/ 11 h 38"/>
                <a:gd name="T16" fmla="*/ 11 w 62"/>
                <a:gd name="T17" fmla="*/ 11 h 38"/>
                <a:gd name="T18" fmla="*/ 11 w 62"/>
                <a:gd name="T1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38">
                  <a:moveTo>
                    <a:pt x="62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38"/>
                  </a:lnTo>
                  <a:close/>
                  <a:moveTo>
                    <a:pt x="11" y="27"/>
                  </a:moveTo>
                  <a:lnTo>
                    <a:pt x="50" y="27"/>
                  </a:lnTo>
                  <a:lnTo>
                    <a:pt x="50" y="11"/>
                  </a:lnTo>
                  <a:lnTo>
                    <a:pt x="11" y="11"/>
                  </a:ln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10779135" y="342896"/>
              <a:ext cx="98425" cy="96836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  <a:gd name="T6" fmla="*/ 62 w 62"/>
                <a:gd name="T7" fmla="*/ 0 h 61"/>
                <a:gd name="T8" fmla="*/ 62 w 62"/>
                <a:gd name="T9" fmla="*/ 61 h 61"/>
                <a:gd name="T10" fmla="*/ 11 w 62"/>
                <a:gd name="T11" fmla="*/ 49 h 61"/>
                <a:gd name="T12" fmla="*/ 50 w 62"/>
                <a:gd name="T13" fmla="*/ 49 h 61"/>
                <a:gd name="T14" fmla="*/ 50 w 62"/>
                <a:gd name="T15" fmla="*/ 11 h 61"/>
                <a:gd name="T16" fmla="*/ 11 w 62"/>
                <a:gd name="T17" fmla="*/ 11 h 61"/>
                <a:gd name="T18" fmla="*/ 11 w 62"/>
                <a:gd name="T1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1"/>
                  </a:lnTo>
                  <a:close/>
                  <a:moveTo>
                    <a:pt x="11" y="49"/>
                  </a:moveTo>
                  <a:lnTo>
                    <a:pt x="50" y="49"/>
                  </a:lnTo>
                  <a:lnTo>
                    <a:pt x="50" y="11"/>
                  </a:lnTo>
                  <a:lnTo>
                    <a:pt x="11" y="11"/>
                  </a:lnTo>
                  <a:lnTo>
                    <a:pt x="1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20"/>
            <p:cNvSpPr>
              <a:spLocks noChangeArrowheads="1"/>
            </p:cNvSpPr>
            <p:nvPr/>
          </p:nvSpPr>
          <p:spPr bwMode="auto">
            <a:xfrm>
              <a:off x="10644198" y="495294"/>
              <a:ext cx="19050" cy="428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21"/>
            <p:cNvSpPr>
              <a:spLocks noChangeArrowheads="1"/>
            </p:cNvSpPr>
            <p:nvPr/>
          </p:nvSpPr>
          <p:spPr bwMode="auto">
            <a:xfrm>
              <a:off x="10715635" y="495293"/>
              <a:ext cx="19050" cy="428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Rectangle 22"/>
            <p:cNvSpPr>
              <a:spLocks noChangeArrowheads="1"/>
            </p:cNvSpPr>
            <p:nvPr/>
          </p:nvSpPr>
          <p:spPr bwMode="auto">
            <a:xfrm>
              <a:off x="10580688" y="528638"/>
              <a:ext cx="214312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951583" y="1710749"/>
            <a:ext cx="857250" cy="857251"/>
            <a:chOff x="951583" y="1710749"/>
            <a:chExt cx="857250" cy="857251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951583" y="1710749"/>
              <a:ext cx="8572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954758" y="1801237"/>
              <a:ext cx="777875" cy="481013"/>
            </a:xfrm>
            <a:custGeom>
              <a:avLst/>
              <a:gdLst>
                <a:gd name="T0" fmla="*/ 490 w 490"/>
                <a:gd name="T1" fmla="*/ 303 h 303"/>
                <a:gd name="T2" fmla="*/ 0 w 490"/>
                <a:gd name="T3" fmla="*/ 303 h 303"/>
                <a:gd name="T4" fmla="*/ 0 w 490"/>
                <a:gd name="T5" fmla="*/ 0 h 303"/>
                <a:gd name="T6" fmla="*/ 344 w 490"/>
                <a:gd name="T7" fmla="*/ 0 h 303"/>
                <a:gd name="T8" fmla="*/ 344 w 490"/>
                <a:gd name="T9" fmla="*/ 18 h 303"/>
                <a:gd name="T10" fmla="*/ 18 w 490"/>
                <a:gd name="T11" fmla="*/ 18 h 303"/>
                <a:gd name="T12" fmla="*/ 18 w 490"/>
                <a:gd name="T13" fmla="*/ 285 h 303"/>
                <a:gd name="T14" fmla="*/ 472 w 490"/>
                <a:gd name="T15" fmla="*/ 285 h 303"/>
                <a:gd name="T16" fmla="*/ 472 w 490"/>
                <a:gd name="T17" fmla="*/ 214 h 303"/>
                <a:gd name="T18" fmla="*/ 490 w 490"/>
                <a:gd name="T19" fmla="*/ 214 h 303"/>
                <a:gd name="T20" fmla="*/ 490 w 490"/>
                <a:gd name="T21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0" h="303">
                  <a:moveTo>
                    <a:pt x="490" y="303"/>
                  </a:moveTo>
                  <a:lnTo>
                    <a:pt x="0" y="303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4" y="18"/>
                  </a:lnTo>
                  <a:lnTo>
                    <a:pt x="18" y="18"/>
                  </a:lnTo>
                  <a:lnTo>
                    <a:pt x="18" y="285"/>
                  </a:lnTo>
                  <a:lnTo>
                    <a:pt x="472" y="285"/>
                  </a:lnTo>
                  <a:lnTo>
                    <a:pt x="472" y="214"/>
                  </a:lnTo>
                  <a:lnTo>
                    <a:pt x="490" y="214"/>
                  </a:lnTo>
                  <a:lnTo>
                    <a:pt x="49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1016671" y="2321937"/>
              <a:ext cx="650875" cy="246063"/>
            </a:xfrm>
            <a:custGeom>
              <a:avLst/>
              <a:gdLst>
                <a:gd name="T0" fmla="*/ 410 w 410"/>
                <a:gd name="T1" fmla="*/ 155 h 155"/>
                <a:gd name="T2" fmla="*/ 0 w 410"/>
                <a:gd name="T3" fmla="*/ 155 h 155"/>
                <a:gd name="T4" fmla="*/ 0 w 410"/>
                <a:gd name="T5" fmla="*/ 0 h 155"/>
                <a:gd name="T6" fmla="*/ 410 w 410"/>
                <a:gd name="T7" fmla="*/ 0 h 155"/>
                <a:gd name="T8" fmla="*/ 410 w 410"/>
                <a:gd name="T9" fmla="*/ 155 h 155"/>
                <a:gd name="T10" fmla="*/ 18 w 410"/>
                <a:gd name="T11" fmla="*/ 137 h 155"/>
                <a:gd name="T12" fmla="*/ 392 w 410"/>
                <a:gd name="T13" fmla="*/ 137 h 155"/>
                <a:gd name="T14" fmla="*/ 392 w 410"/>
                <a:gd name="T15" fmla="*/ 18 h 155"/>
                <a:gd name="T16" fmla="*/ 18 w 410"/>
                <a:gd name="T17" fmla="*/ 18 h 155"/>
                <a:gd name="T18" fmla="*/ 18 w 410"/>
                <a:gd name="T19" fmla="*/ 13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0" h="155">
                  <a:moveTo>
                    <a:pt x="410" y="155"/>
                  </a:moveTo>
                  <a:lnTo>
                    <a:pt x="0" y="155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410" y="155"/>
                  </a:lnTo>
                  <a:close/>
                  <a:moveTo>
                    <a:pt x="18" y="137"/>
                  </a:moveTo>
                  <a:lnTo>
                    <a:pt x="392" y="137"/>
                  </a:lnTo>
                  <a:lnTo>
                    <a:pt x="392" y="18"/>
                  </a:lnTo>
                  <a:lnTo>
                    <a:pt x="18" y="18"/>
                  </a:lnTo>
                  <a:lnTo>
                    <a:pt x="18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7"/>
            <p:cNvSpPr>
              <a:spLocks noChangeArrowheads="1"/>
            </p:cNvSpPr>
            <p:nvPr/>
          </p:nvSpPr>
          <p:spPr bwMode="auto">
            <a:xfrm>
              <a:off x="1124621" y="2375912"/>
              <a:ext cx="30163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>
              <a:off x="1183358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1240508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Rectangle 10"/>
            <p:cNvSpPr>
              <a:spLocks noChangeArrowheads="1"/>
            </p:cNvSpPr>
            <p:nvPr/>
          </p:nvSpPr>
          <p:spPr bwMode="auto">
            <a:xfrm>
              <a:off x="1299246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Rectangle 11"/>
            <p:cNvSpPr>
              <a:spLocks noChangeArrowheads="1"/>
            </p:cNvSpPr>
            <p:nvPr/>
          </p:nvSpPr>
          <p:spPr bwMode="auto">
            <a:xfrm>
              <a:off x="1356396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tangle 12"/>
            <p:cNvSpPr>
              <a:spLocks noChangeArrowheads="1"/>
            </p:cNvSpPr>
            <p:nvPr/>
          </p:nvSpPr>
          <p:spPr bwMode="auto">
            <a:xfrm>
              <a:off x="1415133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13"/>
            <p:cNvSpPr>
              <a:spLocks noChangeArrowheads="1"/>
            </p:cNvSpPr>
            <p:nvPr/>
          </p:nvSpPr>
          <p:spPr bwMode="auto">
            <a:xfrm>
              <a:off x="1472283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1531021" y="2375912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Rectangle 15"/>
            <p:cNvSpPr>
              <a:spLocks noChangeArrowheads="1"/>
            </p:cNvSpPr>
            <p:nvPr/>
          </p:nvSpPr>
          <p:spPr bwMode="auto">
            <a:xfrm>
              <a:off x="1124621" y="2485449"/>
              <a:ext cx="30163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Rectangle 16"/>
            <p:cNvSpPr>
              <a:spLocks noChangeArrowheads="1"/>
            </p:cNvSpPr>
            <p:nvPr/>
          </p:nvSpPr>
          <p:spPr bwMode="auto">
            <a:xfrm>
              <a:off x="1183358" y="2485449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17"/>
            <p:cNvSpPr>
              <a:spLocks noChangeArrowheads="1"/>
            </p:cNvSpPr>
            <p:nvPr/>
          </p:nvSpPr>
          <p:spPr bwMode="auto">
            <a:xfrm>
              <a:off x="1472283" y="2485449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Rectangle 18"/>
            <p:cNvSpPr>
              <a:spLocks noChangeArrowheads="1"/>
            </p:cNvSpPr>
            <p:nvPr/>
          </p:nvSpPr>
          <p:spPr bwMode="auto">
            <a:xfrm>
              <a:off x="1531021" y="2485449"/>
              <a:ext cx="285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Rectangle 19"/>
            <p:cNvSpPr>
              <a:spLocks noChangeArrowheads="1"/>
            </p:cNvSpPr>
            <p:nvPr/>
          </p:nvSpPr>
          <p:spPr bwMode="auto">
            <a:xfrm>
              <a:off x="1138908" y="2429887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Rectangle 20"/>
            <p:cNvSpPr>
              <a:spLocks noChangeArrowheads="1"/>
            </p:cNvSpPr>
            <p:nvPr/>
          </p:nvSpPr>
          <p:spPr bwMode="auto">
            <a:xfrm>
              <a:off x="1197646" y="2429887"/>
              <a:ext cx="285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21"/>
            <p:cNvSpPr>
              <a:spLocks noChangeArrowheads="1"/>
            </p:cNvSpPr>
            <p:nvPr/>
          </p:nvSpPr>
          <p:spPr bwMode="auto">
            <a:xfrm>
              <a:off x="1254796" y="2429887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Rectangle 22"/>
            <p:cNvSpPr>
              <a:spLocks noChangeArrowheads="1"/>
            </p:cNvSpPr>
            <p:nvPr/>
          </p:nvSpPr>
          <p:spPr bwMode="auto">
            <a:xfrm>
              <a:off x="1313533" y="2429887"/>
              <a:ext cx="285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Rectangle 23"/>
            <p:cNvSpPr>
              <a:spLocks noChangeArrowheads="1"/>
            </p:cNvSpPr>
            <p:nvPr/>
          </p:nvSpPr>
          <p:spPr bwMode="auto">
            <a:xfrm>
              <a:off x="1370683" y="2429887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Rectangle 24"/>
            <p:cNvSpPr>
              <a:spLocks noChangeArrowheads="1"/>
            </p:cNvSpPr>
            <p:nvPr/>
          </p:nvSpPr>
          <p:spPr bwMode="auto">
            <a:xfrm>
              <a:off x="1429421" y="2429887"/>
              <a:ext cx="285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Rectangle 25"/>
            <p:cNvSpPr>
              <a:spLocks noChangeArrowheads="1"/>
            </p:cNvSpPr>
            <p:nvPr/>
          </p:nvSpPr>
          <p:spPr bwMode="auto">
            <a:xfrm>
              <a:off x="1486571" y="2429887"/>
              <a:ext cx="285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Rectangle 26"/>
            <p:cNvSpPr>
              <a:spLocks noChangeArrowheads="1"/>
            </p:cNvSpPr>
            <p:nvPr/>
          </p:nvSpPr>
          <p:spPr bwMode="auto">
            <a:xfrm>
              <a:off x="1545308" y="2429887"/>
              <a:ext cx="2857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27"/>
            <p:cNvSpPr>
              <a:spLocks noChangeArrowheads="1"/>
            </p:cNvSpPr>
            <p:nvPr/>
          </p:nvSpPr>
          <p:spPr bwMode="auto">
            <a:xfrm>
              <a:off x="1240508" y="2485449"/>
              <a:ext cx="2032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 rot="900000">
            <a:off x="2538632" y="3117414"/>
            <a:ext cx="1433245" cy="2053479"/>
            <a:chOff x="-3389259" y="-2587012"/>
            <a:chExt cx="2171700" cy="3111500"/>
          </a:xfrm>
        </p:grpSpPr>
        <p:sp>
          <p:nvSpPr>
            <p:cNvPr id="110" name="Isosceles Triangle 109"/>
            <p:cNvSpPr/>
            <p:nvPr/>
          </p:nvSpPr>
          <p:spPr bwMode="auto">
            <a:xfrm rot="20685915">
              <a:off x="-1562668" y="-2440661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 rot="4999167">
              <a:off x="-3859159" y="-2117112"/>
              <a:ext cx="3111500" cy="2171700"/>
            </a:xfrm>
            <a:custGeom>
              <a:avLst/>
              <a:gdLst>
                <a:gd name="connsiteX0" fmla="*/ 3279 w 3190979"/>
                <a:gd name="connsiteY0" fmla="*/ 26132 h 2185132"/>
                <a:gd name="connsiteX1" fmla="*/ 79479 w 3190979"/>
                <a:gd name="connsiteY1" fmla="*/ 13432 h 2185132"/>
                <a:gd name="connsiteX2" fmla="*/ 536679 w 3190979"/>
                <a:gd name="connsiteY2" fmla="*/ 191232 h 2185132"/>
                <a:gd name="connsiteX3" fmla="*/ 1882879 w 3190979"/>
                <a:gd name="connsiteY3" fmla="*/ 711932 h 2185132"/>
                <a:gd name="connsiteX4" fmla="*/ 3190979 w 3190979"/>
                <a:gd name="connsiteY4" fmla="*/ 2185132 h 2185132"/>
                <a:gd name="connsiteX0" fmla="*/ 0 w 3111500"/>
                <a:gd name="connsiteY0" fmla="*/ 0 h 2171700"/>
                <a:gd name="connsiteX1" fmla="*/ 457200 w 3111500"/>
                <a:gd name="connsiteY1" fmla="*/ 177800 h 2171700"/>
                <a:gd name="connsiteX2" fmla="*/ 1803400 w 3111500"/>
                <a:gd name="connsiteY2" fmla="*/ 698500 h 2171700"/>
                <a:gd name="connsiteX3" fmla="*/ 3111500 w 3111500"/>
                <a:gd name="connsiteY3" fmla="*/ 21717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1500" h="2171700">
                  <a:moveTo>
                    <a:pt x="0" y="0"/>
                  </a:moveTo>
                  <a:cubicBezTo>
                    <a:pt x="88900" y="27517"/>
                    <a:pt x="457200" y="177800"/>
                    <a:pt x="457200" y="177800"/>
                  </a:cubicBezTo>
                  <a:cubicBezTo>
                    <a:pt x="757767" y="294217"/>
                    <a:pt x="1361017" y="366183"/>
                    <a:pt x="1803400" y="698500"/>
                  </a:cubicBezTo>
                  <a:cubicBezTo>
                    <a:pt x="2245783" y="1030817"/>
                    <a:pt x="2678641" y="1601258"/>
                    <a:pt x="3111500" y="2171700"/>
                  </a:cubicBezTo>
                </a:path>
              </a:pathLst>
            </a:custGeom>
            <a:noFill/>
            <a:ln w="476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Isosceles Triangle 111"/>
            <p:cNvSpPr/>
            <p:nvPr/>
          </p:nvSpPr>
          <p:spPr bwMode="auto">
            <a:xfrm rot="20685915">
              <a:off x="-1749221" y="-1440618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13" name="Isosceles Triangle 112"/>
            <p:cNvSpPr/>
            <p:nvPr/>
          </p:nvSpPr>
          <p:spPr bwMode="auto">
            <a:xfrm rot="578566">
              <a:off x="-2198556" y="-551978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14" name="Isosceles Triangle 113"/>
            <p:cNvSpPr/>
            <p:nvPr/>
          </p:nvSpPr>
          <p:spPr bwMode="auto">
            <a:xfrm rot="987842">
              <a:off x="-2887385" y="200962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 rot="12444907">
            <a:off x="7345475" y="2982073"/>
            <a:ext cx="1433245" cy="2053479"/>
            <a:chOff x="-3389259" y="-2587012"/>
            <a:chExt cx="2171700" cy="3111500"/>
          </a:xfrm>
        </p:grpSpPr>
        <p:sp>
          <p:nvSpPr>
            <p:cNvPr id="126" name="Isosceles Triangle 125"/>
            <p:cNvSpPr/>
            <p:nvPr/>
          </p:nvSpPr>
          <p:spPr bwMode="auto">
            <a:xfrm rot="20685915">
              <a:off x="-1562668" y="-2440661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27" name="Freeform 126"/>
            <p:cNvSpPr/>
            <p:nvPr/>
          </p:nvSpPr>
          <p:spPr bwMode="auto">
            <a:xfrm rot="4999167">
              <a:off x="-3859159" y="-2117112"/>
              <a:ext cx="3111500" cy="2171700"/>
            </a:xfrm>
            <a:custGeom>
              <a:avLst/>
              <a:gdLst>
                <a:gd name="connsiteX0" fmla="*/ 3279 w 3190979"/>
                <a:gd name="connsiteY0" fmla="*/ 26132 h 2185132"/>
                <a:gd name="connsiteX1" fmla="*/ 79479 w 3190979"/>
                <a:gd name="connsiteY1" fmla="*/ 13432 h 2185132"/>
                <a:gd name="connsiteX2" fmla="*/ 536679 w 3190979"/>
                <a:gd name="connsiteY2" fmla="*/ 191232 h 2185132"/>
                <a:gd name="connsiteX3" fmla="*/ 1882879 w 3190979"/>
                <a:gd name="connsiteY3" fmla="*/ 711932 h 2185132"/>
                <a:gd name="connsiteX4" fmla="*/ 3190979 w 3190979"/>
                <a:gd name="connsiteY4" fmla="*/ 2185132 h 2185132"/>
                <a:gd name="connsiteX0" fmla="*/ 0 w 3111500"/>
                <a:gd name="connsiteY0" fmla="*/ 0 h 2171700"/>
                <a:gd name="connsiteX1" fmla="*/ 457200 w 3111500"/>
                <a:gd name="connsiteY1" fmla="*/ 177800 h 2171700"/>
                <a:gd name="connsiteX2" fmla="*/ 1803400 w 3111500"/>
                <a:gd name="connsiteY2" fmla="*/ 698500 h 2171700"/>
                <a:gd name="connsiteX3" fmla="*/ 3111500 w 3111500"/>
                <a:gd name="connsiteY3" fmla="*/ 21717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1500" h="2171700">
                  <a:moveTo>
                    <a:pt x="0" y="0"/>
                  </a:moveTo>
                  <a:cubicBezTo>
                    <a:pt x="88900" y="27517"/>
                    <a:pt x="457200" y="177800"/>
                    <a:pt x="457200" y="177800"/>
                  </a:cubicBezTo>
                  <a:cubicBezTo>
                    <a:pt x="757767" y="294217"/>
                    <a:pt x="1361017" y="366183"/>
                    <a:pt x="1803400" y="698500"/>
                  </a:cubicBezTo>
                  <a:cubicBezTo>
                    <a:pt x="2245783" y="1030817"/>
                    <a:pt x="2678641" y="1601258"/>
                    <a:pt x="3111500" y="2171700"/>
                  </a:cubicBezTo>
                </a:path>
              </a:pathLst>
            </a:custGeom>
            <a:noFill/>
            <a:ln w="476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Isosceles Triangle 127"/>
            <p:cNvSpPr/>
            <p:nvPr/>
          </p:nvSpPr>
          <p:spPr bwMode="auto">
            <a:xfrm rot="20685915">
              <a:off x="-1749221" y="-1440618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29" name="Isosceles Triangle 128"/>
            <p:cNvSpPr/>
            <p:nvPr/>
          </p:nvSpPr>
          <p:spPr bwMode="auto">
            <a:xfrm rot="578566">
              <a:off x="-2198556" y="-551978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30" name="Isosceles Triangle 129"/>
            <p:cNvSpPr/>
            <p:nvPr/>
          </p:nvSpPr>
          <p:spPr bwMode="auto">
            <a:xfrm rot="987842">
              <a:off x="-2887385" y="200962"/>
              <a:ext cx="257582" cy="229122"/>
            </a:xfrm>
            <a:prstGeom prst="triangle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</p:grpSp>
      <p:sp>
        <p:nvSpPr>
          <p:cNvPr id="131" name="Freeform 130"/>
          <p:cNvSpPr/>
          <p:nvPr/>
        </p:nvSpPr>
        <p:spPr bwMode="auto">
          <a:xfrm>
            <a:off x="-394775" y="1422401"/>
            <a:ext cx="4118145" cy="3282625"/>
          </a:xfrm>
          <a:custGeom>
            <a:avLst/>
            <a:gdLst>
              <a:gd name="connsiteX0" fmla="*/ 0 w 4267200"/>
              <a:gd name="connsiteY0" fmla="*/ 2794000 h 2933728"/>
              <a:gd name="connsiteX1" fmla="*/ 63500 w 4267200"/>
              <a:gd name="connsiteY1" fmla="*/ 2794000 h 2933728"/>
              <a:gd name="connsiteX2" fmla="*/ 1155700 w 4267200"/>
              <a:gd name="connsiteY2" fmla="*/ 2933700 h 2933728"/>
              <a:gd name="connsiteX3" fmla="*/ 2667000 w 4267200"/>
              <a:gd name="connsiteY3" fmla="*/ 2781300 h 2933728"/>
              <a:gd name="connsiteX4" fmla="*/ 3454400 w 4267200"/>
              <a:gd name="connsiteY4" fmla="*/ 2489200 h 2933728"/>
              <a:gd name="connsiteX5" fmla="*/ 4089400 w 4267200"/>
              <a:gd name="connsiteY5" fmla="*/ 546100 h 2933728"/>
              <a:gd name="connsiteX6" fmla="*/ 4267200 w 4267200"/>
              <a:gd name="connsiteY6" fmla="*/ 0 h 2933728"/>
              <a:gd name="connsiteX0" fmla="*/ 0 w 4267200"/>
              <a:gd name="connsiteY0" fmla="*/ 2794000 h 2943253"/>
              <a:gd name="connsiteX1" fmla="*/ 63500 w 4267200"/>
              <a:gd name="connsiteY1" fmla="*/ 2794000 h 2943253"/>
              <a:gd name="connsiteX2" fmla="*/ 1155700 w 4267200"/>
              <a:gd name="connsiteY2" fmla="*/ 2933700 h 2943253"/>
              <a:gd name="connsiteX3" fmla="*/ 3454400 w 4267200"/>
              <a:gd name="connsiteY3" fmla="*/ 2489200 h 2943253"/>
              <a:gd name="connsiteX4" fmla="*/ 4089400 w 4267200"/>
              <a:gd name="connsiteY4" fmla="*/ 546100 h 2943253"/>
              <a:gd name="connsiteX5" fmla="*/ 4267200 w 4267200"/>
              <a:gd name="connsiteY5" fmla="*/ 0 h 2943253"/>
              <a:gd name="connsiteX0" fmla="*/ 0 w 4267200"/>
              <a:gd name="connsiteY0" fmla="*/ 2794000 h 2943253"/>
              <a:gd name="connsiteX1" fmla="*/ 63500 w 4267200"/>
              <a:gd name="connsiteY1" fmla="*/ 2794000 h 2943253"/>
              <a:gd name="connsiteX2" fmla="*/ 1155700 w 4267200"/>
              <a:gd name="connsiteY2" fmla="*/ 2933700 h 2943253"/>
              <a:gd name="connsiteX3" fmla="*/ 3530600 w 4267200"/>
              <a:gd name="connsiteY3" fmla="*/ 2489200 h 2943253"/>
              <a:gd name="connsiteX4" fmla="*/ 4089400 w 4267200"/>
              <a:gd name="connsiteY4" fmla="*/ 546100 h 2943253"/>
              <a:gd name="connsiteX5" fmla="*/ 4267200 w 4267200"/>
              <a:gd name="connsiteY5" fmla="*/ 0 h 2943253"/>
              <a:gd name="connsiteX0" fmla="*/ 0 w 4267200"/>
              <a:gd name="connsiteY0" fmla="*/ 2794000 h 2950709"/>
              <a:gd name="connsiteX1" fmla="*/ 63500 w 4267200"/>
              <a:gd name="connsiteY1" fmla="*/ 2794000 h 2950709"/>
              <a:gd name="connsiteX2" fmla="*/ 1155700 w 4267200"/>
              <a:gd name="connsiteY2" fmla="*/ 2933700 h 2950709"/>
              <a:gd name="connsiteX3" fmla="*/ 3530600 w 4267200"/>
              <a:gd name="connsiteY3" fmla="*/ 2489200 h 2950709"/>
              <a:gd name="connsiteX4" fmla="*/ 4089400 w 4267200"/>
              <a:gd name="connsiteY4" fmla="*/ 546100 h 2950709"/>
              <a:gd name="connsiteX5" fmla="*/ 4267200 w 4267200"/>
              <a:gd name="connsiteY5" fmla="*/ 0 h 2950709"/>
              <a:gd name="connsiteX0" fmla="*/ 0 w 4267200"/>
              <a:gd name="connsiteY0" fmla="*/ 2794000 h 2950709"/>
              <a:gd name="connsiteX1" fmla="*/ 1155700 w 4267200"/>
              <a:gd name="connsiteY1" fmla="*/ 2933700 h 2950709"/>
              <a:gd name="connsiteX2" fmla="*/ 3530600 w 4267200"/>
              <a:gd name="connsiteY2" fmla="*/ 2489200 h 2950709"/>
              <a:gd name="connsiteX3" fmla="*/ 4089400 w 4267200"/>
              <a:gd name="connsiteY3" fmla="*/ 546100 h 2950709"/>
              <a:gd name="connsiteX4" fmla="*/ 4267200 w 4267200"/>
              <a:gd name="connsiteY4" fmla="*/ 0 h 2950709"/>
              <a:gd name="connsiteX0" fmla="*/ 0 w 4267200"/>
              <a:gd name="connsiteY0" fmla="*/ 2794000 h 3049610"/>
              <a:gd name="connsiteX1" fmla="*/ 1142821 w 4267200"/>
              <a:gd name="connsiteY1" fmla="*/ 3049610 h 3049610"/>
              <a:gd name="connsiteX2" fmla="*/ 3530600 w 4267200"/>
              <a:gd name="connsiteY2" fmla="*/ 2489200 h 3049610"/>
              <a:gd name="connsiteX3" fmla="*/ 4089400 w 4267200"/>
              <a:gd name="connsiteY3" fmla="*/ 546100 h 3049610"/>
              <a:gd name="connsiteX4" fmla="*/ 4267200 w 4267200"/>
              <a:gd name="connsiteY4" fmla="*/ 0 h 3049610"/>
              <a:gd name="connsiteX0" fmla="*/ 0 w 4267200"/>
              <a:gd name="connsiteY0" fmla="*/ 2794000 h 3049612"/>
              <a:gd name="connsiteX1" fmla="*/ 1142821 w 4267200"/>
              <a:gd name="connsiteY1" fmla="*/ 3049610 h 3049612"/>
              <a:gd name="connsiteX2" fmla="*/ 3530600 w 4267200"/>
              <a:gd name="connsiteY2" fmla="*/ 2489200 h 3049612"/>
              <a:gd name="connsiteX3" fmla="*/ 4089400 w 4267200"/>
              <a:gd name="connsiteY3" fmla="*/ 546100 h 3049612"/>
              <a:gd name="connsiteX4" fmla="*/ 4267200 w 4267200"/>
              <a:gd name="connsiteY4" fmla="*/ 0 h 3049612"/>
              <a:gd name="connsiteX0" fmla="*/ 0 w 4267200"/>
              <a:gd name="connsiteY0" fmla="*/ 2794000 h 3049612"/>
              <a:gd name="connsiteX1" fmla="*/ 1529187 w 4267200"/>
              <a:gd name="connsiteY1" fmla="*/ 3049610 h 3049612"/>
              <a:gd name="connsiteX2" fmla="*/ 3530600 w 4267200"/>
              <a:gd name="connsiteY2" fmla="*/ 2489200 h 3049612"/>
              <a:gd name="connsiteX3" fmla="*/ 4089400 w 4267200"/>
              <a:gd name="connsiteY3" fmla="*/ 546100 h 3049612"/>
              <a:gd name="connsiteX4" fmla="*/ 4267200 w 4267200"/>
              <a:gd name="connsiteY4" fmla="*/ 0 h 3049612"/>
              <a:gd name="connsiteX0" fmla="*/ 0 w 4164169"/>
              <a:gd name="connsiteY0" fmla="*/ 3064456 h 3320068"/>
              <a:gd name="connsiteX1" fmla="*/ 1529187 w 4164169"/>
              <a:gd name="connsiteY1" fmla="*/ 3320066 h 3320068"/>
              <a:gd name="connsiteX2" fmla="*/ 3530600 w 4164169"/>
              <a:gd name="connsiteY2" fmla="*/ 2759656 h 3320068"/>
              <a:gd name="connsiteX3" fmla="*/ 4089400 w 4164169"/>
              <a:gd name="connsiteY3" fmla="*/ 816556 h 3320068"/>
              <a:gd name="connsiteX4" fmla="*/ 4164169 w 4164169"/>
              <a:gd name="connsiteY4" fmla="*/ 0 h 3320068"/>
              <a:gd name="connsiteX0" fmla="*/ 0 w 4164169"/>
              <a:gd name="connsiteY0" fmla="*/ 3064456 h 3320068"/>
              <a:gd name="connsiteX1" fmla="*/ 1529187 w 4164169"/>
              <a:gd name="connsiteY1" fmla="*/ 3320066 h 3320068"/>
              <a:gd name="connsiteX2" fmla="*/ 3530600 w 4164169"/>
              <a:gd name="connsiteY2" fmla="*/ 2759656 h 3320068"/>
              <a:gd name="connsiteX3" fmla="*/ 4089400 w 4164169"/>
              <a:gd name="connsiteY3" fmla="*/ 816556 h 3320068"/>
              <a:gd name="connsiteX4" fmla="*/ 4164169 w 4164169"/>
              <a:gd name="connsiteY4" fmla="*/ 0 h 3320068"/>
              <a:gd name="connsiteX0" fmla="*/ 0 w 4164169"/>
              <a:gd name="connsiteY0" fmla="*/ 3064456 h 3320068"/>
              <a:gd name="connsiteX1" fmla="*/ 1529187 w 4164169"/>
              <a:gd name="connsiteY1" fmla="*/ 3320066 h 3320068"/>
              <a:gd name="connsiteX2" fmla="*/ 3530600 w 4164169"/>
              <a:gd name="connsiteY2" fmla="*/ 2759656 h 3320068"/>
              <a:gd name="connsiteX3" fmla="*/ 4089400 w 4164169"/>
              <a:gd name="connsiteY3" fmla="*/ 816556 h 3320068"/>
              <a:gd name="connsiteX4" fmla="*/ 4164169 w 4164169"/>
              <a:gd name="connsiteY4" fmla="*/ 0 h 3320068"/>
              <a:gd name="connsiteX0" fmla="*/ 0 w 4089400"/>
              <a:gd name="connsiteY0" fmla="*/ 2247900 h 2503512"/>
              <a:gd name="connsiteX1" fmla="*/ 1529187 w 4089400"/>
              <a:gd name="connsiteY1" fmla="*/ 2503510 h 2503512"/>
              <a:gd name="connsiteX2" fmla="*/ 3530600 w 4089400"/>
              <a:gd name="connsiteY2" fmla="*/ 1943100 h 2503512"/>
              <a:gd name="connsiteX3" fmla="*/ 4089400 w 4089400"/>
              <a:gd name="connsiteY3" fmla="*/ 0 h 2503512"/>
              <a:gd name="connsiteX0" fmla="*/ 0 w 4089400"/>
              <a:gd name="connsiteY0" fmla="*/ 2247900 h 2503512"/>
              <a:gd name="connsiteX1" fmla="*/ 1529187 w 4089400"/>
              <a:gd name="connsiteY1" fmla="*/ 2503510 h 2503512"/>
              <a:gd name="connsiteX2" fmla="*/ 3530600 w 4089400"/>
              <a:gd name="connsiteY2" fmla="*/ 1943100 h 2503512"/>
              <a:gd name="connsiteX3" fmla="*/ 4089400 w 4089400"/>
              <a:gd name="connsiteY3" fmla="*/ 0 h 2503512"/>
              <a:gd name="connsiteX0" fmla="*/ 0 w 4038600"/>
              <a:gd name="connsiteY0" fmla="*/ 2984500 h 3240125"/>
              <a:gd name="connsiteX1" fmla="*/ 1529187 w 4038600"/>
              <a:gd name="connsiteY1" fmla="*/ 3240110 h 3240125"/>
              <a:gd name="connsiteX2" fmla="*/ 3530600 w 4038600"/>
              <a:gd name="connsiteY2" fmla="*/ 2679700 h 3240125"/>
              <a:gd name="connsiteX3" fmla="*/ 4038600 w 4038600"/>
              <a:gd name="connsiteY3" fmla="*/ 0 h 3240125"/>
              <a:gd name="connsiteX0" fmla="*/ 0 w 4040314"/>
              <a:gd name="connsiteY0" fmla="*/ 2984500 h 3240125"/>
              <a:gd name="connsiteX1" fmla="*/ 1529187 w 4040314"/>
              <a:gd name="connsiteY1" fmla="*/ 3240110 h 3240125"/>
              <a:gd name="connsiteX2" fmla="*/ 3530600 w 4040314"/>
              <a:gd name="connsiteY2" fmla="*/ 2679700 h 3240125"/>
              <a:gd name="connsiteX3" fmla="*/ 4038600 w 4040314"/>
              <a:gd name="connsiteY3" fmla="*/ 0 h 3240125"/>
              <a:gd name="connsiteX0" fmla="*/ 0 w 4040314"/>
              <a:gd name="connsiteY0" fmla="*/ 2984500 h 3240125"/>
              <a:gd name="connsiteX1" fmla="*/ 1529187 w 4040314"/>
              <a:gd name="connsiteY1" fmla="*/ 3240110 h 3240125"/>
              <a:gd name="connsiteX2" fmla="*/ 3530600 w 4040314"/>
              <a:gd name="connsiteY2" fmla="*/ 2679700 h 3240125"/>
              <a:gd name="connsiteX3" fmla="*/ 4038600 w 4040314"/>
              <a:gd name="connsiteY3" fmla="*/ 0 h 3240125"/>
              <a:gd name="connsiteX0" fmla="*/ 0 w 4042721"/>
              <a:gd name="connsiteY0" fmla="*/ 2984500 h 3250899"/>
              <a:gd name="connsiteX1" fmla="*/ 1529187 w 4042721"/>
              <a:gd name="connsiteY1" fmla="*/ 3240110 h 3250899"/>
              <a:gd name="connsiteX2" fmla="*/ 3619500 w 4042721"/>
              <a:gd name="connsiteY2" fmla="*/ 2603500 h 3250899"/>
              <a:gd name="connsiteX3" fmla="*/ 4038600 w 4042721"/>
              <a:gd name="connsiteY3" fmla="*/ 0 h 3250899"/>
              <a:gd name="connsiteX0" fmla="*/ 0 w 4119994"/>
              <a:gd name="connsiteY0" fmla="*/ 3113288 h 3268245"/>
              <a:gd name="connsiteX1" fmla="*/ 1606460 w 4119994"/>
              <a:gd name="connsiteY1" fmla="*/ 3240110 h 3268245"/>
              <a:gd name="connsiteX2" fmla="*/ 3696773 w 4119994"/>
              <a:gd name="connsiteY2" fmla="*/ 2603500 h 3268245"/>
              <a:gd name="connsiteX3" fmla="*/ 4115873 w 4119994"/>
              <a:gd name="connsiteY3" fmla="*/ 0 h 3268245"/>
              <a:gd name="connsiteX0" fmla="*/ 0 w 4119994"/>
              <a:gd name="connsiteY0" fmla="*/ 3113288 h 3271791"/>
              <a:gd name="connsiteX1" fmla="*/ 1606460 w 4119994"/>
              <a:gd name="connsiteY1" fmla="*/ 3240110 h 3271791"/>
              <a:gd name="connsiteX2" fmla="*/ 3696773 w 4119994"/>
              <a:gd name="connsiteY2" fmla="*/ 2603500 h 3271791"/>
              <a:gd name="connsiteX3" fmla="*/ 4115873 w 4119994"/>
              <a:gd name="connsiteY3" fmla="*/ 0 h 3271791"/>
              <a:gd name="connsiteX0" fmla="*/ 0 w 4118145"/>
              <a:gd name="connsiteY0" fmla="*/ 3113288 h 3282625"/>
              <a:gd name="connsiteX1" fmla="*/ 1941311 w 4118145"/>
              <a:gd name="connsiteY1" fmla="*/ 3252989 h 3282625"/>
              <a:gd name="connsiteX2" fmla="*/ 3696773 w 4118145"/>
              <a:gd name="connsiteY2" fmla="*/ 2603500 h 3282625"/>
              <a:gd name="connsiteX3" fmla="*/ 4115873 w 4118145"/>
              <a:gd name="connsiteY3" fmla="*/ 0 h 328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8145" h="3282625">
                <a:moveTo>
                  <a:pt x="0" y="3113288"/>
                </a:moveTo>
                <a:cubicBezTo>
                  <a:pt x="857459" y="3224249"/>
                  <a:pt x="1325182" y="3337954"/>
                  <a:pt x="1941311" y="3252989"/>
                </a:cubicBezTo>
                <a:cubicBezTo>
                  <a:pt x="2557440" y="3168024"/>
                  <a:pt x="3334346" y="3145665"/>
                  <a:pt x="3696773" y="2603500"/>
                </a:cubicBezTo>
                <a:cubicBezTo>
                  <a:pt x="4059200" y="2061335"/>
                  <a:pt x="4132985" y="1167923"/>
                  <a:pt x="4115873" y="0"/>
                </a:cubicBezTo>
              </a:path>
            </a:pathLst>
          </a:custGeom>
          <a:noFill/>
          <a:ln w="19050">
            <a:solidFill>
              <a:schemeClr val="tx2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133"/>
          <p:cNvSpPr/>
          <p:nvPr/>
        </p:nvSpPr>
        <p:spPr bwMode="auto">
          <a:xfrm>
            <a:off x="8188996" y="912431"/>
            <a:ext cx="4042980" cy="3298959"/>
          </a:xfrm>
          <a:custGeom>
            <a:avLst/>
            <a:gdLst>
              <a:gd name="connsiteX0" fmla="*/ 0 w 3657600"/>
              <a:gd name="connsiteY0" fmla="*/ 0 h 2984500"/>
              <a:gd name="connsiteX1" fmla="*/ 393700 w 3657600"/>
              <a:gd name="connsiteY1" fmla="*/ 1104900 h 2984500"/>
              <a:gd name="connsiteX2" fmla="*/ 1016000 w 3657600"/>
              <a:gd name="connsiteY2" fmla="*/ 1917700 h 2984500"/>
              <a:gd name="connsiteX3" fmla="*/ 1866900 w 3657600"/>
              <a:gd name="connsiteY3" fmla="*/ 2552700 h 2984500"/>
              <a:gd name="connsiteX4" fmla="*/ 3657600 w 3657600"/>
              <a:gd name="connsiteY4" fmla="*/ 2984500 h 298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600" h="2984500">
                <a:moveTo>
                  <a:pt x="0" y="0"/>
                </a:moveTo>
                <a:cubicBezTo>
                  <a:pt x="112183" y="392641"/>
                  <a:pt x="224367" y="785283"/>
                  <a:pt x="393700" y="1104900"/>
                </a:cubicBezTo>
                <a:cubicBezTo>
                  <a:pt x="563033" y="1424517"/>
                  <a:pt x="770467" y="1676400"/>
                  <a:pt x="1016000" y="1917700"/>
                </a:cubicBezTo>
                <a:cubicBezTo>
                  <a:pt x="1261533" y="2159000"/>
                  <a:pt x="1426633" y="2374900"/>
                  <a:pt x="1866900" y="2552700"/>
                </a:cubicBezTo>
                <a:cubicBezTo>
                  <a:pt x="2307167" y="2730500"/>
                  <a:pt x="2982383" y="2857500"/>
                  <a:pt x="3657600" y="2984500"/>
                </a:cubicBezTo>
              </a:path>
            </a:pathLst>
          </a:custGeom>
          <a:noFill/>
          <a:ln w="19050">
            <a:solidFill>
              <a:schemeClr val="tx2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779507" y="5699908"/>
            <a:ext cx="854075" cy="858838"/>
            <a:chOff x="2638" y="3528"/>
            <a:chExt cx="538" cy="541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2638" y="3587"/>
              <a:ext cx="490" cy="302"/>
            </a:xfrm>
            <a:custGeom>
              <a:avLst/>
              <a:gdLst>
                <a:gd name="T0" fmla="*/ 490 w 490"/>
                <a:gd name="T1" fmla="*/ 302 h 302"/>
                <a:gd name="T2" fmla="*/ 0 w 490"/>
                <a:gd name="T3" fmla="*/ 302 h 302"/>
                <a:gd name="T4" fmla="*/ 0 w 490"/>
                <a:gd name="T5" fmla="*/ 0 h 302"/>
                <a:gd name="T6" fmla="*/ 344 w 490"/>
                <a:gd name="T7" fmla="*/ 0 h 302"/>
                <a:gd name="T8" fmla="*/ 344 w 490"/>
                <a:gd name="T9" fmla="*/ 18 h 302"/>
                <a:gd name="T10" fmla="*/ 18 w 490"/>
                <a:gd name="T11" fmla="*/ 18 h 302"/>
                <a:gd name="T12" fmla="*/ 18 w 490"/>
                <a:gd name="T13" fmla="*/ 284 h 302"/>
                <a:gd name="T14" fmla="*/ 472 w 490"/>
                <a:gd name="T15" fmla="*/ 284 h 302"/>
                <a:gd name="T16" fmla="*/ 472 w 490"/>
                <a:gd name="T17" fmla="*/ 214 h 302"/>
                <a:gd name="T18" fmla="*/ 490 w 490"/>
                <a:gd name="T19" fmla="*/ 214 h 302"/>
                <a:gd name="T20" fmla="*/ 490 w 490"/>
                <a:gd name="T21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0" h="302">
                  <a:moveTo>
                    <a:pt x="490" y="302"/>
                  </a:moveTo>
                  <a:lnTo>
                    <a:pt x="0" y="302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4" y="18"/>
                  </a:lnTo>
                  <a:lnTo>
                    <a:pt x="18" y="18"/>
                  </a:lnTo>
                  <a:lnTo>
                    <a:pt x="18" y="284"/>
                  </a:lnTo>
                  <a:lnTo>
                    <a:pt x="472" y="284"/>
                  </a:lnTo>
                  <a:lnTo>
                    <a:pt x="472" y="214"/>
                  </a:lnTo>
                  <a:lnTo>
                    <a:pt x="490" y="214"/>
                  </a:lnTo>
                  <a:lnTo>
                    <a:pt x="490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2677" y="3914"/>
              <a:ext cx="410" cy="155"/>
            </a:xfrm>
            <a:custGeom>
              <a:avLst/>
              <a:gdLst>
                <a:gd name="T0" fmla="*/ 410 w 410"/>
                <a:gd name="T1" fmla="*/ 155 h 155"/>
                <a:gd name="T2" fmla="*/ 0 w 410"/>
                <a:gd name="T3" fmla="*/ 155 h 155"/>
                <a:gd name="T4" fmla="*/ 0 w 410"/>
                <a:gd name="T5" fmla="*/ 0 h 155"/>
                <a:gd name="T6" fmla="*/ 410 w 410"/>
                <a:gd name="T7" fmla="*/ 0 h 155"/>
                <a:gd name="T8" fmla="*/ 410 w 410"/>
                <a:gd name="T9" fmla="*/ 155 h 155"/>
                <a:gd name="T10" fmla="*/ 18 w 410"/>
                <a:gd name="T11" fmla="*/ 137 h 155"/>
                <a:gd name="T12" fmla="*/ 392 w 410"/>
                <a:gd name="T13" fmla="*/ 137 h 155"/>
                <a:gd name="T14" fmla="*/ 392 w 410"/>
                <a:gd name="T15" fmla="*/ 19 h 155"/>
                <a:gd name="T16" fmla="*/ 18 w 410"/>
                <a:gd name="T17" fmla="*/ 19 h 155"/>
                <a:gd name="T18" fmla="*/ 18 w 410"/>
                <a:gd name="T19" fmla="*/ 13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0" h="155">
                  <a:moveTo>
                    <a:pt x="410" y="155"/>
                  </a:moveTo>
                  <a:lnTo>
                    <a:pt x="0" y="155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410" y="155"/>
                  </a:lnTo>
                  <a:close/>
                  <a:moveTo>
                    <a:pt x="18" y="137"/>
                  </a:moveTo>
                  <a:lnTo>
                    <a:pt x="392" y="137"/>
                  </a:lnTo>
                  <a:lnTo>
                    <a:pt x="392" y="19"/>
                  </a:lnTo>
                  <a:lnTo>
                    <a:pt x="18" y="19"/>
                  </a:lnTo>
                  <a:lnTo>
                    <a:pt x="18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Rectangle 7"/>
            <p:cNvSpPr>
              <a:spLocks noChangeArrowheads="1"/>
            </p:cNvSpPr>
            <p:nvPr/>
          </p:nvSpPr>
          <p:spPr bwMode="auto">
            <a:xfrm>
              <a:off x="2745" y="3949"/>
              <a:ext cx="19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Rectangle 8"/>
            <p:cNvSpPr>
              <a:spLocks noChangeArrowheads="1"/>
            </p:cNvSpPr>
            <p:nvPr/>
          </p:nvSpPr>
          <p:spPr bwMode="auto">
            <a:xfrm>
              <a:off x="2782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Rectangle 9"/>
            <p:cNvSpPr>
              <a:spLocks noChangeArrowheads="1"/>
            </p:cNvSpPr>
            <p:nvPr/>
          </p:nvSpPr>
          <p:spPr bwMode="auto">
            <a:xfrm>
              <a:off x="2818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Rectangle 10"/>
            <p:cNvSpPr>
              <a:spLocks noChangeArrowheads="1"/>
            </p:cNvSpPr>
            <p:nvPr/>
          </p:nvSpPr>
          <p:spPr bwMode="auto">
            <a:xfrm>
              <a:off x="2855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2891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12"/>
            <p:cNvSpPr>
              <a:spLocks noChangeArrowheads="1"/>
            </p:cNvSpPr>
            <p:nvPr/>
          </p:nvSpPr>
          <p:spPr bwMode="auto">
            <a:xfrm>
              <a:off x="2928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13"/>
            <p:cNvSpPr>
              <a:spLocks noChangeArrowheads="1"/>
            </p:cNvSpPr>
            <p:nvPr/>
          </p:nvSpPr>
          <p:spPr bwMode="auto">
            <a:xfrm>
              <a:off x="2964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14"/>
            <p:cNvSpPr>
              <a:spLocks noChangeArrowheads="1"/>
            </p:cNvSpPr>
            <p:nvPr/>
          </p:nvSpPr>
          <p:spPr bwMode="auto">
            <a:xfrm>
              <a:off x="3001" y="3949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Rectangle 15"/>
            <p:cNvSpPr>
              <a:spLocks noChangeArrowheads="1"/>
            </p:cNvSpPr>
            <p:nvPr/>
          </p:nvSpPr>
          <p:spPr bwMode="auto">
            <a:xfrm>
              <a:off x="2745" y="4017"/>
              <a:ext cx="19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Rectangle 16"/>
            <p:cNvSpPr>
              <a:spLocks noChangeArrowheads="1"/>
            </p:cNvSpPr>
            <p:nvPr/>
          </p:nvSpPr>
          <p:spPr bwMode="auto">
            <a:xfrm>
              <a:off x="2782" y="4017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Rectangle 17"/>
            <p:cNvSpPr>
              <a:spLocks noChangeArrowheads="1"/>
            </p:cNvSpPr>
            <p:nvPr/>
          </p:nvSpPr>
          <p:spPr bwMode="auto">
            <a:xfrm>
              <a:off x="2964" y="4017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Rectangle 18"/>
            <p:cNvSpPr>
              <a:spLocks noChangeArrowheads="1"/>
            </p:cNvSpPr>
            <p:nvPr/>
          </p:nvSpPr>
          <p:spPr bwMode="auto">
            <a:xfrm>
              <a:off x="3001" y="4017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19"/>
            <p:cNvSpPr>
              <a:spLocks noChangeArrowheads="1"/>
            </p:cNvSpPr>
            <p:nvPr/>
          </p:nvSpPr>
          <p:spPr bwMode="auto">
            <a:xfrm>
              <a:off x="2754" y="3983"/>
              <a:ext cx="19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Rectangle 20"/>
            <p:cNvSpPr>
              <a:spLocks noChangeArrowheads="1"/>
            </p:cNvSpPr>
            <p:nvPr/>
          </p:nvSpPr>
          <p:spPr bwMode="auto">
            <a:xfrm>
              <a:off x="2791" y="3983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Rectangle 21"/>
            <p:cNvSpPr>
              <a:spLocks noChangeArrowheads="1"/>
            </p:cNvSpPr>
            <p:nvPr/>
          </p:nvSpPr>
          <p:spPr bwMode="auto">
            <a:xfrm>
              <a:off x="2827" y="3983"/>
              <a:ext cx="19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Rectangle 22"/>
            <p:cNvSpPr>
              <a:spLocks noChangeArrowheads="1"/>
            </p:cNvSpPr>
            <p:nvPr/>
          </p:nvSpPr>
          <p:spPr bwMode="auto">
            <a:xfrm>
              <a:off x="2864" y="3983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ctangle 23"/>
            <p:cNvSpPr>
              <a:spLocks noChangeArrowheads="1"/>
            </p:cNvSpPr>
            <p:nvPr/>
          </p:nvSpPr>
          <p:spPr bwMode="auto">
            <a:xfrm>
              <a:off x="2900" y="3983"/>
              <a:ext cx="19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Rectangle 24"/>
            <p:cNvSpPr>
              <a:spLocks noChangeArrowheads="1"/>
            </p:cNvSpPr>
            <p:nvPr/>
          </p:nvSpPr>
          <p:spPr bwMode="auto">
            <a:xfrm>
              <a:off x="2937" y="3983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Rectangle 25"/>
            <p:cNvSpPr>
              <a:spLocks noChangeArrowheads="1"/>
            </p:cNvSpPr>
            <p:nvPr/>
          </p:nvSpPr>
          <p:spPr bwMode="auto">
            <a:xfrm>
              <a:off x="2973" y="3983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26"/>
            <p:cNvSpPr>
              <a:spLocks noChangeArrowheads="1"/>
            </p:cNvSpPr>
            <p:nvPr/>
          </p:nvSpPr>
          <p:spPr bwMode="auto">
            <a:xfrm>
              <a:off x="3010" y="3983"/>
              <a:ext cx="1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Rectangle 27"/>
            <p:cNvSpPr>
              <a:spLocks noChangeArrowheads="1"/>
            </p:cNvSpPr>
            <p:nvPr/>
          </p:nvSpPr>
          <p:spPr bwMode="auto">
            <a:xfrm>
              <a:off x="2818" y="4017"/>
              <a:ext cx="128" cy="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8"/>
            <p:cNvSpPr>
              <a:spLocks noEditPoints="1"/>
            </p:cNvSpPr>
            <p:nvPr/>
          </p:nvSpPr>
          <p:spPr bwMode="auto">
            <a:xfrm>
              <a:off x="3001" y="3653"/>
              <a:ext cx="175" cy="123"/>
            </a:xfrm>
            <a:custGeom>
              <a:avLst/>
              <a:gdLst>
                <a:gd name="T0" fmla="*/ 175 w 175"/>
                <a:gd name="T1" fmla="*/ 123 h 123"/>
                <a:gd name="T2" fmla="*/ 0 w 175"/>
                <a:gd name="T3" fmla="*/ 123 h 123"/>
                <a:gd name="T4" fmla="*/ 0 w 175"/>
                <a:gd name="T5" fmla="*/ 0 h 123"/>
                <a:gd name="T6" fmla="*/ 175 w 175"/>
                <a:gd name="T7" fmla="*/ 0 h 123"/>
                <a:gd name="T8" fmla="*/ 175 w 175"/>
                <a:gd name="T9" fmla="*/ 123 h 123"/>
                <a:gd name="T10" fmla="*/ 18 w 175"/>
                <a:gd name="T11" fmla="*/ 104 h 123"/>
                <a:gd name="T12" fmla="*/ 157 w 175"/>
                <a:gd name="T13" fmla="*/ 104 h 123"/>
                <a:gd name="T14" fmla="*/ 157 w 175"/>
                <a:gd name="T15" fmla="*/ 18 h 123"/>
                <a:gd name="T16" fmla="*/ 18 w 175"/>
                <a:gd name="T17" fmla="*/ 18 h 123"/>
                <a:gd name="T18" fmla="*/ 18 w 175"/>
                <a:gd name="T19" fmla="*/ 10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23">
                  <a:moveTo>
                    <a:pt x="175" y="123"/>
                  </a:moveTo>
                  <a:lnTo>
                    <a:pt x="0" y="123"/>
                  </a:lnTo>
                  <a:lnTo>
                    <a:pt x="0" y="0"/>
                  </a:lnTo>
                  <a:lnTo>
                    <a:pt x="175" y="0"/>
                  </a:lnTo>
                  <a:lnTo>
                    <a:pt x="175" y="123"/>
                  </a:lnTo>
                  <a:close/>
                  <a:moveTo>
                    <a:pt x="18" y="104"/>
                  </a:moveTo>
                  <a:lnTo>
                    <a:pt x="157" y="104"/>
                  </a:lnTo>
                  <a:lnTo>
                    <a:pt x="157" y="18"/>
                  </a:lnTo>
                  <a:lnTo>
                    <a:pt x="18" y="18"/>
                  </a:lnTo>
                  <a:lnTo>
                    <a:pt x="18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3028" y="3528"/>
              <a:ext cx="121" cy="109"/>
            </a:xfrm>
            <a:custGeom>
              <a:avLst/>
              <a:gdLst>
                <a:gd name="T0" fmla="*/ 53 w 53"/>
                <a:gd name="T1" fmla="*/ 48 h 48"/>
                <a:gd name="T2" fmla="*/ 45 w 53"/>
                <a:gd name="T3" fmla="*/ 48 h 48"/>
                <a:gd name="T4" fmla="*/ 45 w 53"/>
                <a:gd name="T5" fmla="*/ 27 h 48"/>
                <a:gd name="T6" fmla="*/ 27 w 53"/>
                <a:gd name="T7" fmla="*/ 8 h 48"/>
                <a:gd name="T8" fmla="*/ 8 w 53"/>
                <a:gd name="T9" fmla="*/ 27 h 48"/>
                <a:gd name="T10" fmla="*/ 8 w 53"/>
                <a:gd name="T11" fmla="*/ 48 h 48"/>
                <a:gd name="T12" fmla="*/ 0 w 53"/>
                <a:gd name="T13" fmla="*/ 48 h 48"/>
                <a:gd name="T14" fmla="*/ 0 w 53"/>
                <a:gd name="T15" fmla="*/ 27 h 48"/>
                <a:gd name="T16" fmla="*/ 27 w 53"/>
                <a:gd name="T17" fmla="*/ 0 h 48"/>
                <a:gd name="T18" fmla="*/ 53 w 53"/>
                <a:gd name="T19" fmla="*/ 27 h 48"/>
                <a:gd name="T20" fmla="*/ 53 w 53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48">
                  <a:moveTo>
                    <a:pt x="53" y="48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  <a:lnTo>
                    <a:pt x="53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Rectangle 30"/>
            <p:cNvSpPr>
              <a:spLocks noChangeArrowheads="1"/>
            </p:cNvSpPr>
            <p:nvPr/>
          </p:nvSpPr>
          <p:spPr bwMode="auto">
            <a:xfrm>
              <a:off x="3080" y="3701"/>
              <a:ext cx="19" cy="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9" name="Freeform 5"/>
          <p:cNvSpPr>
            <a:spLocks noEditPoints="1"/>
          </p:cNvSpPr>
          <p:nvPr/>
        </p:nvSpPr>
        <p:spPr bwMode="auto">
          <a:xfrm>
            <a:off x="8652865" y="4788034"/>
            <a:ext cx="593626" cy="593138"/>
          </a:xfrm>
          <a:custGeom>
            <a:avLst/>
            <a:gdLst>
              <a:gd name="T0" fmla="*/ 1219 w 1219"/>
              <a:gd name="T1" fmla="*/ 0 h 1218"/>
              <a:gd name="T2" fmla="*/ 293 w 1219"/>
              <a:gd name="T3" fmla="*/ 0 h 1218"/>
              <a:gd name="T4" fmla="*/ 0 w 1219"/>
              <a:gd name="T5" fmla="*/ 293 h 1218"/>
              <a:gd name="T6" fmla="*/ 0 w 1219"/>
              <a:gd name="T7" fmla="*/ 325 h 1218"/>
              <a:gd name="T8" fmla="*/ 0 w 1219"/>
              <a:gd name="T9" fmla="*/ 1218 h 1218"/>
              <a:gd name="T10" fmla="*/ 926 w 1219"/>
              <a:gd name="T11" fmla="*/ 1218 h 1218"/>
              <a:gd name="T12" fmla="*/ 1219 w 1219"/>
              <a:gd name="T13" fmla="*/ 926 h 1218"/>
              <a:gd name="T14" fmla="*/ 1219 w 1219"/>
              <a:gd name="T15" fmla="*/ 0 h 1218"/>
              <a:gd name="T16" fmla="*/ 1154 w 1219"/>
              <a:gd name="T17" fmla="*/ 880 h 1218"/>
              <a:gd name="T18" fmla="*/ 942 w 1219"/>
              <a:gd name="T19" fmla="*/ 880 h 1218"/>
              <a:gd name="T20" fmla="*/ 942 w 1219"/>
              <a:gd name="T21" fmla="*/ 320 h 1218"/>
              <a:gd name="T22" fmla="*/ 1154 w 1219"/>
              <a:gd name="T23" fmla="*/ 108 h 1218"/>
              <a:gd name="T24" fmla="*/ 1154 w 1219"/>
              <a:gd name="T25" fmla="*/ 880 h 1218"/>
              <a:gd name="T26" fmla="*/ 336 w 1219"/>
              <a:gd name="T27" fmla="*/ 880 h 1218"/>
              <a:gd name="T28" fmla="*/ 336 w 1219"/>
              <a:gd name="T29" fmla="*/ 336 h 1218"/>
              <a:gd name="T30" fmla="*/ 880 w 1219"/>
              <a:gd name="T31" fmla="*/ 336 h 1218"/>
              <a:gd name="T32" fmla="*/ 880 w 1219"/>
              <a:gd name="T33" fmla="*/ 880 h 1218"/>
              <a:gd name="T34" fmla="*/ 336 w 1219"/>
              <a:gd name="T35" fmla="*/ 880 h 1218"/>
              <a:gd name="T36" fmla="*/ 899 w 1219"/>
              <a:gd name="T37" fmla="*/ 274 h 1218"/>
              <a:gd name="T38" fmla="*/ 336 w 1219"/>
              <a:gd name="T39" fmla="*/ 274 h 1218"/>
              <a:gd name="T40" fmla="*/ 336 w 1219"/>
              <a:gd name="T41" fmla="*/ 62 h 1218"/>
              <a:gd name="T42" fmla="*/ 1111 w 1219"/>
              <a:gd name="T43" fmla="*/ 62 h 1218"/>
              <a:gd name="T44" fmla="*/ 899 w 1219"/>
              <a:gd name="T45" fmla="*/ 274 h 1218"/>
              <a:gd name="T46" fmla="*/ 274 w 1219"/>
              <a:gd name="T47" fmla="*/ 274 h 1218"/>
              <a:gd name="T48" fmla="*/ 105 w 1219"/>
              <a:gd name="T49" fmla="*/ 274 h 1218"/>
              <a:gd name="T50" fmla="*/ 274 w 1219"/>
              <a:gd name="T51" fmla="*/ 108 h 1218"/>
              <a:gd name="T52" fmla="*/ 274 w 1219"/>
              <a:gd name="T53" fmla="*/ 274 h 1218"/>
              <a:gd name="T54" fmla="*/ 62 w 1219"/>
              <a:gd name="T55" fmla="*/ 336 h 1218"/>
              <a:gd name="T56" fmla="*/ 274 w 1219"/>
              <a:gd name="T57" fmla="*/ 336 h 1218"/>
              <a:gd name="T58" fmla="*/ 274 w 1219"/>
              <a:gd name="T59" fmla="*/ 899 h 1218"/>
              <a:gd name="T60" fmla="*/ 62 w 1219"/>
              <a:gd name="T61" fmla="*/ 1111 h 1218"/>
              <a:gd name="T62" fmla="*/ 62 w 1219"/>
              <a:gd name="T63" fmla="*/ 336 h 1218"/>
              <a:gd name="T64" fmla="*/ 317 w 1219"/>
              <a:gd name="T65" fmla="*/ 944 h 1218"/>
              <a:gd name="T66" fmla="*/ 880 w 1219"/>
              <a:gd name="T67" fmla="*/ 944 h 1218"/>
              <a:gd name="T68" fmla="*/ 880 w 1219"/>
              <a:gd name="T69" fmla="*/ 1156 h 1218"/>
              <a:gd name="T70" fmla="*/ 105 w 1219"/>
              <a:gd name="T71" fmla="*/ 1156 h 1218"/>
              <a:gd name="T72" fmla="*/ 317 w 1219"/>
              <a:gd name="T73" fmla="*/ 944 h 1218"/>
              <a:gd name="T74" fmla="*/ 942 w 1219"/>
              <a:gd name="T75" fmla="*/ 1111 h 1218"/>
              <a:gd name="T76" fmla="*/ 942 w 1219"/>
              <a:gd name="T77" fmla="*/ 944 h 1218"/>
              <a:gd name="T78" fmla="*/ 1111 w 1219"/>
              <a:gd name="T79" fmla="*/ 944 h 1218"/>
              <a:gd name="T80" fmla="*/ 942 w 1219"/>
              <a:gd name="T81" fmla="*/ 1111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19" h="1218">
                <a:moveTo>
                  <a:pt x="1219" y="0"/>
                </a:moveTo>
                <a:lnTo>
                  <a:pt x="293" y="0"/>
                </a:lnTo>
                <a:lnTo>
                  <a:pt x="0" y="293"/>
                </a:lnTo>
                <a:lnTo>
                  <a:pt x="0" y="325"/>
                </a:lnTo>
                <a:lnTo>
                  <a:pt x="0" y="1218"/>
                </a:lnTo>
                <a:lnTo>
                  <a:pt x="926" y="1218"/>
                </a:lnTo>
                <a:lnTo>
                  <a:pt x="1219" y="926"/>
                </a:lnTo>
                <a:lnTo>
                  <a:pt x="1219" y="0"/>
                </a:lnTo>
                <a:close/>
                <a:moveTo>
                  <a:pt x="1154" y="880"/>
                </a:moveTo>
                <a:lnTo>
                  <a:pt x="942" y="880"/>
                </a:lnTo>
                <a:lnTo>
                  <a:pt x="942" y="320"/>
                </a:lnTo>
                <a:lnTo>
                  <a:pt x="1154" y="108"/>
                </a:lnTo>
                <a:lnTo>
                  <a:pt x="1154" y="880"/>
                </a:lnTo>
                <a:close/>
                <a:moveTo>
                  <a:pt x="336" y="880"/>
                </a:moveTo>
                <a:lnTo>
                  <a:pt x="336" y="336"/>
                </a:lnTo>
                <a:lnTo>
                  <a:pt x="880" y="336"/>
                </a:lnTo>
                <a:lnTo>
                  <a:pt x="880" y="880"/>
                </a:lnTo>
                <a:lnTo>
                  <a:pt x="336" y="880"/>
                </a:lnTo>
                <a:close/>
                <a:moveTo>
                  <a:pt x="899" y="274"/>
                </a:moveTo>
                <a:lnTo>
                  <a:pt x="336" y="274"/>
                </a:lnTo>
                <a:lnTo>
                  <a:pt x="336" y="62"/>
                </a:lnTo>
                <a:lnTo>
                  <a:pt x="1111" y="62"/>
                </a:lnTo>
                <a:lnTo>
                  <a:pt x="899" y="274"/>
                </a:lnTo>
                <a:close/>
                <a:moveTo>
                  <a:pt x="274" y="274"/>
                </a:moveTo>
                <a:lnTo>
                  <a:pt x="105" y="274"/>
                </a:lnTo>
                <a:lnTo>
                  <a:pt x="274" y="108"/>
                </a:lnTo>
                <a:lnTo>
                  <a:pt x="274" y="274"/>
                </a:lnTo>
                <a:close/>
                <a:moveTo>
                  <a:pt x="62" y="336"/>
                </a:moveTo>
                <a:lnTo>
                  <a:pt x="274" y="336"/>
                </a:lnTo>
                <a:lnTo>
                  <a:pt x="274" y="899"/>
                </a:lnTo>
                <a:lnTo>
                  <a:pt x="62" y="1111"/>
                </a:lnTo>
                <a:lnTo>
                  <a:pt x="62" y="336"/>
                </a:lnTo>
                <a:close/>
                <a:moveTo>
                  <a:pt x="317" y="944"/>
                </a:moveTo>
                <a:lnTo>
                  <a:pt x="880" y="944"/>
                </a:lnTo>
                <a:lnTo>
                  <a:pt x="880" y="1156"/>
                </a:lnTo>
                <a:lnTo>
                  <a:pt x="105" y="1156"/>
                </a:lnTo>
                <a:lnTo>
                  <a:pt x="317" y="944"/>
                </a:lnTo>
                <a:close/>
                <a:moveTo>
                  <a:pt x="942" y="1111"/>
                </a:moveTo>
                <a:lnTo>
                  <a:pt x="942" y="944"/>
                </a:lnTo>
                <a:lnTo>
                  <a:pt x="1111" y="944"/>
                </a:lnTo>
                <a:lnTo>
                  <a:pt x="942" y="11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10468525" y="1203483"/>
            <a:ext cx="1016278" cy="869160"/>
            <a:chOff x="10763014" y="1698840"/>
            <a:chExt cx="1016278" cy="869160"/>
          </a:xfrm>
        </p:grpSpPr>
        <p:grpSp>
          <p:nvGrpSpPr>
            <p:cNvPr id="144" name="Group 143"/>
            <p:cNvGrpSpPr/>
            <p:nvPr/>
          </p:nvGrpSpPr>
          <p:grpSpPr>
            <a:xfrm>
              <a:off x="10763014" y="1710749"/>
              <a:ext cx="857250" cy="857251"/>
              <a:chOff x="2156366" y="2367312"/>
              <a:chExt cx="857250" cy="857251"/>
            </a:xfrm>
          </p:grpSpPr>
          <p:sp>
            <p:nvSpPr>
              <p:cNvPr id="14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156366" y="2367312"/>
                <a:ext cx="857250" cy="857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5"/>
              <p:cNvSpPr>
                <a:spLocks/>
              </p:cNvSpPr>
              <p:nvPr/>
            </p:nvSpPr>
            <p:spPr bwMode="auto">
              <a:xfrm>
                <a:off x="2159541" y="2457800"/>
                <a:ext cx="777875" cy="481013"/>
              </a:xfrm>
              <a:custGeom>
                <a:avLst/>
                <a:gdLst>
                  <a:gd name="T0" fmla="*/ 490 w 490"/>
                  <a:gd name="T1" fmla="*/ 303 h 303"/>
                  <a:gd name="T2" fmla="*/ 0 w 490"/>
                  <a:gd name="T3" fmla="*/ 303 h 303"/>
                  <a:gd name="T4" fmla="*/ 0 w 490"/>
                  <a:gd name="T5" fmla="*/ 0 h 303"/>
                  <a:gd name="T6" fmla="*/ 344 w 490"/>
                  <a:gd name="T7" fmla="*/ 0 h 303"/>
                  <a:gd name="T8" fmla="*/ 344 w 490"/>
                  <a:gd name="T9" fmla="*/ 18 h 303"/>
                  <a:gd name="T10" fmla="*/ 18 w 490"/>
                  <a:gd name="T11" fmla="*/ 18 h 303"/>
                  <a:gd name="T12" fmla="*/ 18 w 490"/>
                  <a:gd name="T13" fmla="*/ 285 h 303"/>
                  <a:gd name="T14" fmla="*/ 472 w 490"/>
                  <a:gd name="T15" fmla="*/ 285 h 303"/>
                  <a:gd name="T16" fmla="*/ 472 w 490"/>
                  <a:gd name="T17" fmla="*/ 214 h 303"/>
                  <a:gd name="T18" fmla="*/ 490 w 490"/>
                  <a:gd name="T19" fmla="*/ 214 h 303"/>
                  <a:gd name="T20" fmla="*/ 490 w 490"/>
                  <a:gd name="T21" fmla="*/ 303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0" h="303">
                    <a:moveTo>
                      <a:pt x="490" y="303"/>
                    </a:moveTo>
                    <a:lnTo>
                      <a:pt x="0" y="303"/>
                    </a:lnTo>
                    <a:lnTo>
                      <a:pt x="0" y="0"/>
                    </a:lnTo>
                    <a:lnTo>
                      <a:pt x="344" y="0"/>
                    </a:lnTo>
                    <a:lnTo>
                      <a:pt x="344" y="18"/>
                    </a:lnTo>
                    <a:lnTo>
                      <a:pt x="18" y="18"/>
                    </a:lnTo>
                    <a:lnTo>
                      <a:pt x="18" y="285"/>
                    </a:lnTo>
                    <a:lnTo>
                      <a:pt x="472" y="285"/>
                    </a:lnTo>
                    <a:lnTo>
                      <a:pt x="472" y="214"/>
                    </a:lnTo>
                    <a:lnTo>
                      <a:pt x="490" y="214"/>
                    </a:lnTo>
                    <a:lnTo>
                      <a:pt x="490" y="3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6"/>
              <p:cNvSpPr>
                <a:spLocks noEditPoints="1"/>
              </p:cNvSpPr>
              <p:nvPr/>
            </p:nvSpPr>
            <p:spPr bwMode="auto">
              <a:xfrm>
                <a:off x="2221454" y="2978500"/>
                <a:ext cx="650875" cy="246063"/>
              </a:xfrm>
              <a:custGeom>
                <a:avLst/>
                <a:gdLst>
                  <a:gd name="T0" fmla="*/ 410 w 410"/>
                  <a:gd name="T1" fmla="*/ 155 h 155"/>
                  <a:gd name="T2" fmla="*/ 0 w 410"/>
                  <a:gd name="T3" fmla="*/ 155 h 155"/>
                  <a:gd name="T4" fmla="*/ 0 w 410"/>
                  <a:gd name="T5" fmla="*/ 0 h 155"/>
                  <a:gd name="T6" fmla="*/ 410 w 410"/>
                  <a:gd name="T7" fmla="*/ 0 h 155"/>
                  <a:gd name="T8" fmla="*/ 410 w 410"/>
                  <a:gd name="T9" fmla="*/ 155 h 155"/>
                  <a:gd name="T10" fmla="*/ 18 w 410"/>
                  <a:gd name="T11" fmla="*/ 137 h 155"/>
                  <a:gd name="T12" fmla="*/ 392 w 410"/>
                  <a:gd name="T13" fmla="*/ 137 h 155"/>
                  <a:gd name="T14" fmla="*/ 392 w 410"/>
                  <a:gd name="T15" fmla="*/ 18 h 155"/>
                  <a:gd name="T16" fmla="*/ 18 w 410"/>
                  <a:gd name="T17" fmla="*/ 18 h 155"/>
                  <a:gd name="T18" fmla="*/ 18 w 410"/>
                  <a:gd name="T19" fmla="*/ 13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0" h="155">
                    <a:moveTo>
                      <a:pt x="410" y="155"/>
                    </a:moveTo>
                    <a:lnTo>
                      <a:pt x="0" y="155"/>
                    </a:lnTo>
                    <a:lnTo>
                      <a:pt x="0" y="0"/>
                    </a:lnTo>
                    <a:lnTo>
                      <a:pt x="410" y="0"/>
                    </a:lnTo>
                    <a:lnTo>
                      <a:pt x="410" y="155"/>
                    </a:lnTo>
                    <a:close/>
                    <a:moveTo>
                      <a:pt x="18" y="137"/>
                    </a:moveTo>
                    <a:lnTo>
                      <a:pt x="392" y="137"/>
                    </a:lnTo>
                    <a:lnTo>
                      <a:pt x="392" y="18"/>
                    </a:lnTo>
                    <a:lnTo>
                      <a:pt x="18" y="18"/>
                    </a:lnTo>
                    <a:lnTo>
                      <a:pt x="18" y="1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Rectangle 7"/>
              <p:cNvSpPr>
                <a:spLocks noChangeArrowheads="1"/>
              </p:cNvSpPr>
              <p:nvPr/>
            </p:nvSpPr>
            <p:spPr bwMode="auto">
              <a:xfrm>
                <a:off x="2329404" y="3032475"/>
                <a:ext cx="30163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Rectangle 8"/>
              <p:cNvSpPr>
                <a:spLocks noChangeArrowheads="1"/>
              </p:cNvSpPr>
              <p:nvPr/>
            </p:nvSpPr>
            <p:spPr bwMode="auto">
              <a:xfrm>
                <a:off x="2388141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Rectangle 9"/>
              <p:cNvSpPr>
                <a:spLocks noChangeArrowheads="1"/>
              </p:cNvSpPr>
              <p:nvPr/>
            </p:nvSpPr>
            <p:spPr bwMode="auto">
              <a:xfrm>
                <a:off x="2445291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Rectangle 10"/>
              <p:cNvSpPr>
                <a:spLocks noChangeArrowheads="1"/>
              </p:cNvSpPr>
              <p:nvPr/>
            </p:nvSpPr>
            <p:spPr bwMode="auto">
              <a:xfrm>
                <a:off x="2504029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Rectangle 11"/>
              <p:cNvSpPr>
                <a:spLocks noChangeArrowheads="1"/>
              </p:cNvSpPr>
              <p:nvPr/>
            </p:nvSpPr>
            <p:spPr bwMode="auto">
              <a:xfrm>
                <a:off x="2561179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Rectangle 12"/>
              <p:cNvSpPr>
                <a:spLocks noChangeArrowheads="1"/>
              </p:cNvSpPr>
              <p:nvPr/>
            </p:nvSpPr>
            <p:spPr bwMode="auto">
              <a:xfrm>
                <a:off x="2619916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Rectangle 13"/>
              <p:cNvSpPr>
                <a:spLocks noChangeArrowheads="1"/>
              </p:cNvSpPr>
              <p:nvPr/>
            </p:nvSpPr>
            <p:spPr bwMode="auto">
              <a:xfrm>
                <a:off x="2677066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Rectangle 14"/>
              <p:cNvSpPr>
                <a:spLocks noChangeArrowheads="1"/>
              </p:cNvSpPr>
              <p:nvPr/>
            </p:nvSpPr>
            <p:spPr bwMode="auto">
              <a:xfrm>
                <a:off x="2735804" y="3032475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Rectangle 15"/>
              <p:cNvSpPr>
                <a:spLocks noChangeArrowheads="1"/>
              </p:cNvSpPr>
              <p:nvPr/>
            </p:nvSpPr>
            <p:spPr bwMode="auto">
              <a:xfrm>
                <a:off x="2329404" y="3142012"/>
                <a:ext cx="30163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Rectangle 16"/>
              <p:cNvSpPr>
                <a:spLocks noChangeArrowheads="1"/>
              </p:cNvSpPr>
              <p:nvPr/>
            </p:nvSpPr>
            <p:spPr bwMode="auto">
              <a:xfrm>
                <a:off x="2388141" y="3142012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Rectangle 17"/>
              <p:cNvSpPr>
                <a:spLocks noChangeArrowheads="1"/>
              </p:cNvSpPr>
              <p:nvPr/>
            </p:nvSpPr>
            <p:spPr bwMode="auto">
              <a:xfrm>
                <a:off x="2677066" y="3142012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Rectangle 18"/>
              <p:cNvSpPr>
                <a:spLocks noChangeArrowheads="1"/>
              </p:cNvSpPr>
              <p:nvPr/>
            </p:nvSpPr>
            <p:spPr bwMode="auto">
              <a:xfrm>
                <a:off x="2735804" y="3142012"/>
                <a:ext cx="28575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Rectangle 19"/>
              <p:cNvSpPr>
                <a:spLocks noChangeArrowheads="1"/>
              </p:cNvSpPr>
              <p:nvPr/>
            </p:nvSpPr>
            <p:spPr bwMode="auto">
              <a:xfrm>
                <a:off x="2343691" y="3086450"/>
                <a:ext cx="30163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Rectangle 20"/>
              <p:cNvSpPr>
                <a:spLocks noChangeArrowheads="1"/>
              </p:cNvSpPr>
              <p:nvPr/>
            </p:nvSpPr>
            <p:spPr bwMode="auto">
              <a:xfrm>
                <a:off x="2402429" y="3086450"/>
                <a:ext cx="285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Rectangle 21"/>
              <p:cNvSpPr>
                <a:spLocks noChangeArrowheads="1"/>
              </p:cNvSpPr>
              <p:nvPr/>
            </p:nvSpPr>
            <p:spPr bwMode="auto">
              <a:xfrm>
                <a:off x="2459579" y="3086450"/>
                <a:ext cx="30163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Rectangle 22"/>
              <p:cNvSpPr>
                <a:spLocks noChangeArrowheads="1"/>
              </p:cNvSpPr>
              <p:nvPr/>
            </p:nvSpPr>
            <p:spPr bwMode="auto">
              <a:xfrm>
                <a:off x="2518316" y="3086450"/>
                <a:ext cx="285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Rectangle 23"/>
              <p:cNvSpPr>
                <a:spLocks noChangeArrowheads="1"/>
              </p:cNvSpPr>
              <p:nvPr/>
            </p:nvSpPr>
            <p:spPr bwMode="auto">
              <a:xfrm>
                <a:off x="2575466" y="3086450"/>
                <a:ext cx="30163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Rectangle 24"/>
              <p:cNvSpPr>
                <a:spLocks noChangeArrowheads="1"/>
              </p:cNvSpPr>
              <p:nvPr/>
            </p:nvSpPr>
            <p:spPr bwMode="auto">
              <a:xfrm>
                <a:off x="2634204" y="3086450"/>
                <a:ext cx="285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Rectangle 25"/>
              <p:cNvSpPr>
                <a:spLocks noChangeArrowheads="1"/>
              </p:cNvSpPr>
              <p:nvPr/>
            </p:nvSpPr>
            <p:spPr bwMode="auto">
              <a:xfrm>
                <a:off x="2691354" y="3086450"/>
                <a:ext cx="285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Rectangle 26"/>
              <p:cNvSpPr>
                <a:spLocks noChangeArrowheads="1"/>
              </p:cNvSpPr>
              <p:nvPr/>
            </p:nvSpPr>
            <p:spPr bwMode="auto">
              <a:xfrm>
                <a:off x="2750091" y="3086450"/>
                <a:ext cx="285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Rectangle 27"/>
              <p:cNvSpPr>
                <a:spLocks noChangeArrowheads="1"/>
              </p:cNvSpPr>
              <p:nvPr/>
            </p:nvSpPr>
            <p:spPr bwMode="auto">
              <a:xfrm>
                <a:off x="2445291" y="3142012"/>
                <a:ext cx="203200" cy="28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9" name="Freeform 144"/>
            <p:cNvSpPr>
              <a:spLocks noEditPoints="1"/>
            </p:cNvSpPr>
            <p:nvPr/>
          </p:nvSpPr>
          <p:spPr bwMode="auto">
            <a:xfrm>
              <a:off x="11414167" y="1698840"/>
              <a:ext cx="365125" cy="398463"/>
            </a:xfrm>
            <a:custGeom>
              <a:avLst/>
              <a:gdLst>
                <a:gd name="T0" fmla="*/ 48 w 97"/>
                <a:gd name="T1" fmla="*/ 106 h 106"/>
                <a:gd name="T2" fmla="*/ 49 w 97"/>
                <a:gd name="T3" fmla="*/ 105 h 106"/>
                <a:gd name="T4" fmla="*/ 97 w 97"/>
                <a:gd name="T5" fmla="*/ 45 h 106"/>
                <a:gd name="T6" fmla="*/ 97 w 97"/>
                <a:gd name="T7" fmla="*/ 0 h 106"/>
                <a:gd name="T8" fmla="*/ 90 w 97"/>
                <a:gd name="T9" fmla="*/ 5 h 106"/>
                <a:gd name="T10" fmla="*/ 71 w 97"/>
                <a:gd name="T11" fmla="*/ 10 h 106"/>
                <a:gd name="T12" fmla="*/ 50 w 97"/>
                <a:gd name="T13" fmla="*/ 5 h 106"/>
                <a:gd name="T14" fmla="*/ 48 w 97"/>
                <a:gd name="T15" fmla="*/ 3 h 106"/>
                <a:gd name="T16" fmla="*/ 46 w 97"/>
                <a:gd name="T17" fmla="*/ 4 h 106"/>
                <a:gd name="T18" fmla="*/ 25 w 97"/>
                <a:gd name="T19" fmla="*/ 10 h 106"/>
                <a:gd name="T20" fmla="*/ 6 w 97"/>
                <a:gd name="T21" fmla="*/ 5 h 106"/>
                <a:gd name="T22" fmla="*/ 0 w 97"/>
                <a:gd name="T23" fmla="*/ 1 h 106"/>
                <a:gd name="T24" fmla="*/ 0 w 97"/>
                <a:gd name="T25" fmla="*/ 45 h 106"/>
                <a:gd name="T26" fmla="*/ 47 w 97"/>
                <a:gd name="T27" fmla="*/ 105 h 106"/>
                <a:gd name="T28" fmla="*/ 48 w 97"/>
                <a:gd name="T29" fmla="*/ 106 h 106"/>
                <a:gd name="T30" fmla="*/ 8 w 97"/>
                <a:gd name="T31" fmla="*/ 45 h 106"/>
                <a:gd name="T32" fmla="*/ 8 w 97"/>
                <a:gd name="T33" fmla="*/ 14 h 106"/>
                <a:gd name="T34" fmla="*/ 25 w 97"/>
                <a:gd name="T35" fmla="*/ 18 h 106"/>
                <a:gd name="T36" fmla="*/ 48 w 97"/>
                <a:gd name="T37" fmla="*/ 12 h 106"/>
                <a:gd name="T38" fmla="*/ 71 w 97"/>
                <a:gd name="T39" fmla="*/ 18 h 106"/>
                <a:gd name="T40" fmla="*/ 89 w 97"/>
                <a:gd name="T41" fmla="*/ 15 h 106"/>
                <a:gd name="T42" fmla="*/ 89 w 97"/>
                <a:gd name="T43" fmla="*/ 45 h 106"/>
                <a:gd name="T44" fmla="*/ 48 w 97"/>
                <a:gd name="T45" fmla="*/ 97 h 106"/>
                <a:gd name="T46" fmla="*/ 8 w 97"/>
                <a:gd name="T47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7" h="106">
                  <a:moveTo>
                    <a:pt x="48" y="106"/>
                  </a:moveTo>
                  <a:cubicBezTo>
                    <a:pt x="49" y="105"/>
                    <a:pt x="49" y="105"/>
                    <a:pt x="49" y="105"/>
                  </a:cubicBezTo>
                  <a:cubicBezTo>
                    <a:pt x="51" y="104"/>
                    <a:pt x="97" y="86"/>
                    <a:pt x="97" y="45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82" y="10"/>
                    <a:pt x="71" y="10"/>
                  </a:cubicBezTo>
                  <a:cubicBezTo>
                    <a:pt x="60" y="10"/>
                    <a:pt x="50" y="5"/>
                    <a:pt x="50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35" y="10"/>
                    <a:pt x="25" y="10"/>
                  </a:cubicBezTo>
                  <a:cubicBezTo>
                    <a:pt x="15" y="10"/>
                    <a:pt x="6" y="5"/>
                    <a:pt x="6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86"/>
                    <a:pt x="45" y="104"/>
                    <a:pt x="47" y="105"/>
                  </a:cubicBezTo>
                  <a:lnTo>
                    <a:pt x="48" y="106"/>
                  </a:lnTo>
                  <a:close/>
                  <a:moveTo>
                    <a:pt x="8" y="45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12" y="16"/>
                    <a:pt x="18" y="18"/>
                    <a:pt x="25" y="18"/>
                  </a:cubicBezTo>
                  <a:cubicBezTo>
                    <a:pt x="34" y="18"/>
                    <a:pt x="44" y="14"/>
                    <a:pt x="48" y="12"/>
                  </a:cubicBezTo>
                  <a:cubicBezTo>
                    <a:pt x="52" y="14"/>
                    <a:pt x="61" y="18"/>
                    <a:pt x="71" y="18"/>
                  </a:cubicBezTo>
                  <a:cubicBezTo>
                    <a:pt x="78" y="18"/>
                    <a:pt x="84" y="16"/>
                    <a:pt x="89" y="1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77"/>
                    <a:pt x="55" y="94"/>
                    <a:pt x="48" y="97"/>
                  </a:cubicBezTo>
                  <a:cubicBezTo>
                    <a:pt x="41" y="94"/>
                    <a:pt x="8" y="77"/>
                    <a:pt x="8" y="4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1" name="Freeform 170"/>
          <p:cNvSpPr/>
          <p:nvPr/>
        </p:nvSpPr>
        <p:spPr bwMode="auto">
          <a:xfrm rot="8732022">
            <a:off x="1322663" y="4513529"/>
            <a:ext cx="7843919" cy="6215061"/>
          </a:xfrm>
          <a:custGeom>
            <a:avLst/>
            <a:gdLst>
              <a:gd name="connsiteX0" fmla="*/ 0 w 6210300"/>
              <a:gd name="connsiteY0" fmla="*/ 0 h 5381195"/>
              <a:gd name="connsiteX1" fmla="*/ 1028700 w 6210300"/>
              <a:gd name="connsiteY1" fmla="*/ 1485900 h 5381195"/>
              <a:gd name="connsiteX2" fmla="*/ 990600 w 6210300"/>
              <a:gd name="connsiteY2" fmla="*/ 3733800 h 5381195"/>
              <a:gd name="connsiteX3" fmla="*/ 2882900 w 6210300"/>
              <a:gd name="connsiteY3" fmla="*/ 5359400 h 5381195"/>
              <a:gd name="connsiteX4" fmla="*/ 5194300 w 6210300"/>
              <a:gd name="connsiteY4" fmla="*/ 4711700 h 5381195"/>
              <a:gd name="connsiteX5" fmla="*/ 6210300 w 6210300"/>
              <a:gd name="connsiteY5" fmla="*/ 5321300 h 5381195"/>
              <a:gd name="connsiteX0" fmla="*/ 0 w 6612317"/>
              <a:gd name="connsiteY0" fmla="*/ 0 h 5381195"/>
              <a:gd name="connsiteX1" fmla="*/ 1028700 w 6612317"/>
              <a:gd name="connsiteY1" fmla="*/ 1485900 h 5381195"/>
              <a:gd name="connsiteX2" fmla="*/ 990600 w 6612317"/>
              <a:gd name="connsiteY2" fmla="*/ 3733800 h 5381195"/>
              <a:gd name="connsiteX3" fmla="*/ 2882900 w 6612317"/>
              <a:gd name="connsiteY3" fmla="*/ 5359400 h 5381195"/>
              <a:gd name="connsiteX4" fmla="*/ 5194300 w 6612317"/>
              <a:gd name="connsiteY4" fmla="*/ 4711700 h 5381195"/>
              <a:gd name="connsiteX5" fmla="*/ 6612317 w 6612317"/>
              <a:gd name="connsiteY5" fmla="*/ 5326747 h 5381195"/>
              <a:gd name="connsiteX0" fmla="*/ 0 w 6612317"/>
              <a:gd name="connsiteY0" fmla="*/ 0 h 5381195"/>
              <a:gd name="connsiteX1" fmla="*/ 1028700 w 6612317"/>
              <a:gd name="connsiteY1" fmla="*/ 1485900 h 5381195"/>
              <a:gd name="connsiteX2" fmla="*/ 990600 w 6612317"/>
              <a:gd name="connsiteY2" fmla="*/ 3733800 h 5381195"/>
              <a:gd name="connsiteX3" fmla="*/ 2882900 w 6612317"/>
              <a:gd name="connsiteY3" fmla="*/ 5359400 h 5381195"/>
              <a:gd name="connsiteX4" fmla="*/ 5194300 w 6612317"/>
              <a:gd name="connsiteY4" fmla="*/ 4711700 h 5381195"/>
              <a:gd name="connsiteX5" fmla="*/ 6612317 w 6612317"/>
              <a:gd name="connsiteY5" fmla="*/ 5326747 h 5381195"/>
              <a:gd name="connsiteX0" fmla="*/ 0 w 6791511"/>
              <a:gd name="connsiteY0" fmla="*/ 0 h 5381195"/>
              <a:gd name="connsiteX1" fmla="*/ 1028700 w 6791511"/>
              <a:gd name="connsiteY1" fmla="*/ 1485900 h 5381195"/>
              <a:gd name="connsiteX2" fmla="*/ 990600 w 6791511"/>
              <a:gd name="connsiteY2" fmla="*/ 3733800 h 5381195"/>
              <a:gd name="connsiteX3" fmla="*/ 2882900 w 6791511"/>
              <a:gd name="connsiteY3" fmla="*/ 5359400 h 5381195"/>
              <a:gd name="connsiteX4" fmla="*/ 5194300 w 6791511"/>
              <a:gd name="connsiteY4" fmla="*/ 4711700 h 5381195"/>
              <a:gd name="connsiteX5" fmla="*/ 6791511 w 6791511"/>
              <a:gd name="connsiteY5" fmla="*/ 5341547 h 538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1511" h="5381195">
                <a:moveTo>
                  <a:pt x="0" y="0"/>
                </a:moveTo>
                <a:cubicBezTo>
                  <a:pt x="431800" y="431800"/>
                  <a:pt x="863600" y="863600"/>
                  <a:pt x="1028700" y="1485900"/>
                </a:cubicBezTo>
                <a:cubicBezTo>
                  <a:pt x="1193800" y="2108200"/>
                  <a:pt x="681567" y="3088217"/>
                  <a:pt x="990600" y="3733800"/>
                </a:cubicBezTo>
                <a:cubicBezTo>
                  <a:pt x="1299633" y="4379383"/>
                  <a:pt x="2182283" y="5196417"/>
                  <a:pt x="2882900" y="5359400"/>
                </a:cubicBezTo>
                <a:cubicBezTo>
                  <a:pt x="3583517" y="5522383"/>
                  <a:pt x="4639733" y="4718050"/>
                  <a:pt x="5194300" y="4711700"/>
                </a:cubicBezTo>
                <a:cubicBezTo>
                  <a:pt x="5748867" y="4705350"/>
                  <a:pt x="6194305" y="4917258"/>
                  <a:pt x="6791511" y="5341547"/>
                </a:cubicBezTo>
              </a:path>
            </a:pathLst>
          </a:custGeom>
          <a:noFill/>
          <a:ln w="19050">
            <a:solidFill>
              <a:schemeClr val="tx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4761007" y="4987023"/>
            <a:ext cx="2362200" cy="66479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IT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778670" y="2784639"/>
            <a:ext cx="2362200" cy="66479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DEV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5792965" y="1402714"/>
            <a:ext cx="2362200" cy="66479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CIO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9276687" y="4795403"/>
            <a:ext cx="2362200" cy="66479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APP OWNER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9398363" y="1661083"/>
            <a:ext cx="2362200" cy="664797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CSO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1593850" y="1503363"/>
            <a:ext cx="547688" cy="550862"/>
            <a:chOff x="1593850" y="1503363"/>
            <a:chExt cx="547688" cy="550862"/>
          </a:xfrm>
          <a:solidFill>
            <a:schemeClr val="tx1">
              <a:alpha val="99000"/>
            </a:schemeClr>
          </a:solidFill>
        </p:grpSpPr>
        <p:sp>
          <p:nvSpPr>
            <p:cNvPr id="121" name="Freeform 34"/>
            <p:cNvSpPr>
              <a:spLocks noEditPoints="1"/>
            </p:cNvSpPr>
            <p:nvPr/>
          </p:nvSpPr>
          <p:spPr bwMode="auto">
            <a:xfrm>
              <a:off x="1774825" y="1616075"/>
              <a:ext cx="187325" cy="184150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0 h 61"/>
                <a:gd name="T4" fmla="*/ 31 w 62"/>
                <a:gd name="T5" fmla="*/ 0 h 61"/>
                <a:gd name="T6" fmla="*/ 62 w 62"/>
                <a:gd name="T7" fmla="*/ 30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0 h 61"/>
                <a:gd name="T14" fmla="*/ 31 w 62"/>
                <a:gd name="T15" fmla="*/ 53 h 61"/>
                <a:gd name="T16" fmla="*/ 54 w 62"/>
                <a:gd name="T17" fmla="*/ 30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7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ubicBezTo>
                    <a:pt x="62" y="47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8" y="8"/>
                    <a:pt x="8" y="18"/>
                    <a:pt x="8" y="30"/>
                  </a:cubicBezTo>
                  <a:cubicBezTo>
                    <a:pt x="8" y="43"/>
                    <a:pt x="18" y="53"/>
                    <a:pt x="31" y="53"/>
                  </a:cubicBezTo>
                  <a:cubicBezTo>
                    <a:pt x="43" y="53"/>
                    <a:pt x="54" y="43"/>
                    <a:pt x="54" y="30"/>
                  </a:cubicBezTo>
                  <a:cubicBezTo>
                    <a:pt x="54" y="18"/>
                    <a:pt x="4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35"/>
            <p:cNvSpPr>
              <a:spLocks/>
            </p:cNvSpPr>
            <p:nvPr/>
          </p:nvSpPr>
          <p:spPr bwMode="auto">
            <a:xfrm>
              <a:off x="1724025" y="1776413"/>
              <a:ext cx="290513" cy="144462"/>
            </a:xfrm>
            <a:custGeom>
              <a:avLst/>
              <a:gdLst>
                <a:gd name="T0" fmla="*/ 96 w 96"/>
                <a:gd name="T1" fmla="*/ 48 h 48"/>
                <a:gd name="T2" fmla="*/ 88 w 96"/>
                <a:gd name="T3" fmla="*/ 48 h 48"/>
                <a:gd name="T4" fmla="*/ 48 w 96"/>
                <a:gd name="T5" fmla="*/ 8 h 48"/>
                <a:gd name="T6" fmla="*/ 8 w 96"/>
                <a:gd name="T7" fmla="*/ 48 h 48"/>
                <a:gd name="T8" fmla="*/ 0 w 96"/>
                <a:gd name="T9" fmla="*/ 48 h 48"/>
                <a:gd name="T10" fmla="*/ 48 w 96"/>
                <a:gd name="T11" fmla="*/ 0 h 48"/>
                <a:gd name="T12" fmla="*/ 96 w 9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8">
                  <a:moveTo>
                    <a:pt x="96" y="48"/>
                  </a:moveTo>
                  <a:cubicBezTo>
                    <a:pt x="88" y="48"/>
                    <a:pt x="88" y="48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ubicBezTo>
                    <a:pt x="26" y="8"/>
                    <a:pt x="8" y="26"/>
                    <a:pt x="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36"/>
            <p:cNvSpPr>
              <a:spLocks noEditPoints="1"/>
            </p:cNvSpPr>
            <p:nvPr/>
          </p:nvSpPr>
          <p:spPr bwMode="auto">
            <a:xfrm>
              <a:off x="1593850" y="1503363"/>
              <a:ext cx="547688" cy="550862"/>
            </a:xfrm>
            <a:custGeom>
              <a:avLst/>
              <a:gdLst>
                <a:gd name="T0" fmla="*/ 91 w 181"/>
                <a:gd name="T1" fmla="*/ 182 h 182"/>
                <a:gd name="T2" fmla="*/ 0 w 181"/>
                <a:gd name="T3" fmla="*/ 91 h 182"/>
                <a:gd name="T4" fmla="*/ 91 w 181"/>
                <a:gd name="T5" fmla="*/ 0 h 182"/>
                <a:gd name="T6" fmla="*/ 181 w 181"/>
                <a:gd name="T7" fmla="*/ 91 h 182"/>
                <a:gd name="T8" fmla="*/ 91 w 181"/>
                <a:gd name="T9" fmla="*/ 182 h 182"/>
                <a:gd name="T10" fmla="*/ 91 w 181"/>
                <a:gd name="T11" fmla="*/ 8 h 182"/>
                <a:gd name="T12" fmla="*/ 8 w 181"/>
                <a:gd name="T13" fmla="*/ 91 h 182"/>
                <a:gd name="T14" fmla="*/ 91 w 181"/>
                <a:gd name="T15" fmla="*/ 174 h 182"/>
                <a:gd name="T16" fmla="*/ 173 w 181"/>
                <a:gd name="T17" fmla="*/ 91 h 182"/>
                <a:gd name="T18" fmla="*/ 91 w 181"/>
                <a:gd name="T19" fmla="*/ 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2">
                  <a:moveTo>
                    <a:pt x="91" y="182"/>
                  </a:moveTo>
                  <a:cubicBezTo>
                    <a:pt x="41" y="182"/>
                    <a:pt x="0" y="141"/>
                    <a:pt x="0" y="91"/>
                  </a:cubicBezTo>
                  <a:cubicBezTo>
                    <a:pt x="0" y="41"/>
                    <a:pt x="41" y="0"/>
                    <a:pt x="91" y="0"/>
                  </a:cubicBezTo>
                  <a:cubicBezTo>
                    <a:pt x="141" y="0"/>
                    <a:pt x="181" y="41"/>
                    <a:pt x="181" y="91"/>
                  </a:cubicBezTo>
                  <a:cubicBezTo>
                    <a:pt x="181" y="141"/>
                    <a:pt x="141" y="182"/>
                    <a:pt x="91" y="182"/>
                  </a:cubicBezTo>
                  <a:close/>
                  <a:moveTo>
                    <a:pt x="91" y="8"/>
                  </a:moveTo>
                  <a:cubicBezTo>
                    <a:pt x="45" y="8"/>
                    <a:pt x="8" y="45"/>
                    <a:pt x="8" y="91"/>
                  </a:cubicBezTo>
                  <a:cubicBezTo>
                    <a:pt x="8" y="136"/>
                    <a:pt x="45" y="174"/>
                    <a:pt x="91" y="174"/>
                  </a:cubicBezTo>
                  <a:cubicBezTo>
                    <a:pt x="136" y="174"/>
                    <a:pt x="173" y="136"/>
                    <a:pt x="173" y="91"/>
                  </a:cubicBezTo>
                  <a:cubicBezTo>
                    <a:pt x="173" y="45"/>
                    <a:pt x="136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5103990" y="1503363"/>
            <a:ext cx="547688" cy="550862"/>
            <a:chOff x="1593850" y="1503363"/>
            <a:chExt cx="547688" cy="550862"/>
          </a:xfrm>
          <a:solidFill>
            <a:schemeClr val="tx1">
              <a:alpha val="95000"/>
            </a:schemeClr>
          </a:solidFill>
        </p:grpSpPr>
        <p:sp>
          <p:nvSpPr>
            <p:cNvPr id="179" name="Freeform 34"/>
            <p:cNvSpPr>
              <a:spLocks noEditPoints="1"/>
            </p:cNvSpPr>
            <p:nvPr/>
          </p:nvSpPr>
          <p:spPr bwMode="auto">
            <a:xfrm>
              <a:off x="1774825" y="1616075"/>
              <a:ext cx="187325" cy="184150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0 h 61"/>
                <a:gd name="T4" fmla="*/ 31 w 62"/>
                <a:gd name="T5" fmla="*/ 0 h 61"/>
                <a:gd name="T6" fmla="*/ 62 w 62"/>
                <a:gd name="T7" fmla="*/ 30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0 h 61"/>
                <a:gd name="T14" fmla="*/ 31 w 62"/>
                <a:gd name="T15" fmla="*/ 53 h 61"/>
                <a:gd name="T16" fmla="*/ 54 w 62"/>
                <a:gd name="T17" fmla="*/ 30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7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ubicBezTo>
                    <a:pt x="62" y="47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8" y="8"/>
                    <a:pt x="8" y="18"/>
                    <a:pt x="8" y="30"/>
                  </a:cubicBezTo>
                  <a:cubicBezTo>
                    <a:pt x="8" y="43"/>
                    <a:pt x="18" y="53"/>
                    <a:pt x="31" y="53"/>
                  </a:cubicBezTo>
                  <a:cubicBezTo>
                    <a:pt x="43" y="53"/>
                    <a:pt x="54" y="43"/>
                    <a:pt x="54" y="30"/>
                  </a:cubicBezTo>
                  <a:cubicBezTo>
                    <a:pt x="54" y="18"/>
                    <a:pt x="4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auto">
            <a:xfrm>
              <a:off x="1724025" y="1776413"/>
              <a:ext cx="290513" cy="144462"/>
            </a:xfrm>
            <a:custGeom>
              <a:avLst/>
              <a:gdLst>
                <a:gd name="T0" fmla="*/ 96 w 96"/>
                <a:gd name="T1" fmla="*/ 48 h 48"/>
                <a:gd name="T2" fmla="*/ 88 w 96"/>
                <a:gd name="T3" fmla="*/ 48 h 48"/>
                <a:gd name="T4" fmla="*/ 48 w 96"/>
                <a:gd name="T5" fmla="*/ 8 h 48"/>
                <a:gd name="T6" fmla="*/ 8 w 96"/>
                <a:gd name="T7" fmla="*/ 48 h 48"/>
                <a:gd name="T8" fmla="*/ 0 w 96"/>
                <a:gd name="T9" fmla="*/ 48 h 48"/>
                <a:gd name="T10" fmla="*/ 48 w 96"/>
                <a:gd name="T11" fmla="*/ 0 h 48"/>
                <a:gd name="T12" fmla="*/ 96 w 9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8">
                  <a:moveTo>
                    <a:pt x="96" y="48"/>
                  </a:moveTo>
                  <a:cubicBezTo>
                    <a:pt x="88" y="48"/>
                    <a:pt x="88" y="48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ubicBezTo>
                    <a:pt x="26" y="8"/>
                    <a:pt x="8" y="26"/>
                    <a:pt x="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36"/>
            <p:cNvSpPr>
              <a:spLocks noEditPoints="1"/>
            </p:cNvSpPr>
            <p:nvPr/>
          </p:nvSpPr>
          <p:spPr bwMode="auto">
            <a:xfrm>
              <a:off x="1593850" y="1503363"/>
              <a:ext cx="547688" cy="550862"/>
            </a:xfrm>
            <a:custGeom>
              <a:avLst/>
              <a:gdLst>
                <a:gd name="T0" fmla="*/ 91 w 181"/>
                <a:gd name="T1" fmla="*/ 182 h 182"/>
                <a:gd name="T2" fmla="*/ 0 w 181"/>
                <a:gd name="T3" fmla="*/ 91 h 182"/>
                <a:gd name="T4" fmla="*/ 91 w 181"/>
                <a:gd name="T5" fmla="*/ 0 h 182"/>
                <a:gd name="T6" fmla="*/ 181 w 181"/>
                <a:gd name="T7" fmla="*/ 91 h 182"/>
                <a:gd name="T8" fmla="*/ 91 w 181"/>
                <a:gd name="T9" fmla="*/ 182 h 182"/>
                <a:gd name="T10" fmla="*/ 91 w 181"/>
                <a:gd name="T11" fmla="*/ 8 h 182"/>
                <a:gd name="T12" fmla="*/ 8 w 181"/>
                <a:gd name="T13" fmla="*/ 91 h 182"/>
                <a:gd name="T14" fmla="*/ 91 w 181"/>
                <a:gd name="T15" fmla="*/ 174 h 182"/>
                <a:gd name="T16" fmla="*/ 173 w 181"/>
                <a:gd name="T17" fmla="*/ 91 h 182"/>
                <a:gd name="T18" fmla="*/ 91 w 181"/>
                <a:gd name="T19" fmla="*/ 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2">
                  <a:moveTo>
                    <a:pt x="91" y="182"/>
                  </a:moveTo>
                  <a:cubicBezTo>
                    <a:pt x="41" y="182"/>
                    <a:pt x="0" y="141"/>
                    <a:pt x="0" y="91"/>
                  </a:cubicBezTo>
                  <a:cubicBezTo>
                    <a:pt x="0" y="41"/>
                    <a:pt x="41" y="0"/>
                    <a:pt x="91" y="0"/>
                  </a:cubicBezTo>
                  <a:cubicBezTo>
                    <a:pt x="141" y="0"/>
                    <a:pt x="181" y="41"/>
                    <a:pt x="181" y="91"/>
                  </a:cubicBezTo>
                  <a:cubicBezTo>
                    <a:pt x="181" y="141"/>
                    <a:pt x="141" y="182"/>
                    <a:pt x="91" y="182"/>
                  </a:cubicBezTo>
                  <a:close/>
                  <a:moveTo>
                    <a:pt x="91" y="8"/>
                  </a:moveTo>
                  <a:cubicBezTo>
                    <a:pt x="45" y="8"/>
                    <a:pt x="8" y="45"/>
                    <a:pt x="8" y="91"/>
                  </a:cubicBezTo>
                  <a:cubicBezTo>
                    <a:pt x="8" y="136"/>
                    <a:pt x="45" y="174"/>
                    <a:pt x="91" y="174"/>
                  </a:cubicBezTo>
                  <a:cubicBezTo>
                    <a:pt x="136" y="174"/>
                    <a:pt x="173" y="136"/>
                    <a:pt x="173" y="91"/>
                  </a:cubicBezTo>
                  <a:cubicBezTo>
                    <a:pt x="173" y="45"/>
                    <a:pt x="136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11390863" y="1503363"/>
            <a:ext cx="547688" cy="550862"/>
            <a:chOff x="1593850" y="1503363"/>
            <a:chExt cx="547688" cy="550862"/>
          </a:xfrm>
          <a:solidFill>
            <a:schemeClr val="tx1">
              <a:alpha val="96000"/>
            </a:schemeClr>
          </a:solidFill>
        </p:grpSpPr>
        <p:sp>
          <p:nvSpPr>
            <p:cNvPr id="197" name="Freeform 34"/>
            <p:cNvSpPr>
              <a:spLocks noEditPoints="1"/>
            </p:cNvSpPr>
            <p:nvPr/>
          </p:nvSpPr>
          <p:spPr bwMode="auto">
            <a:xfrm>
              <a:off x="1774825" y="1616075"/>
              <a:ext cx="187325" cy="184150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0 h 61"/>
                <a:gd name="T4" fmla="*/ 31 w 62"/>
                <a:gd name="T5" fmla="*/ 0 h 61"/>
                <a:gd name="T6" fmla="*/ 62 w 62"/>
                <a:gd name="T7" fmla="*/ 30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0 h 61"/>
                <a:gd name="T14" fmla="*/ 31 w 62"/>
                <a:gd name="T15" fmla="*/ 53 h 61"/>
                <a:gd name="T16" fmla="*/ 54 w 62"/>
                <a:gd name="T17" fmla="*/ 30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7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ubicBezTo>
                    <a:pt x="62" y="47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8" y="8"/>
                    <a:pt x="8" y="18"/>
                    <a:pt x="8" y="30"/>
                  </a:cubicBezTo>
                  <a:cubicBezTo>
                    <a:pt x="8" y="43"/>
                    <a:pt x="18" y="53"/>
                    <a:pt x="31" y="53"/>
                  </a:cubicBezTo>
                  <a:cubicBezTo>
                    <a:pt x="43" y="53"/>
                    <a:pt x="54" y="43"/>
                    <a:pt x="54" y="30"/>
                  </a:cubicBezTo>
                  <a:cubicBezTo>
                    <a:pt x="54" y="18"/>
                    <a:pt x="4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35"/>
            <p:cNvSpPr>
              <a:spLocks/>
            </p:cNvSpPr>
            <p:nvPr/>
          </p:nvSpPr>
          <p:spPr bwMode="auto">
            <a:xfrm>
              <a:off x="1724025" y="1776413"/>
              <a:ext cx="290513" cy="144462"/>
            </a:xfrm>
            <a:custGeom>
              <a:avLst/>
              <a:gdLst>
                <a:gd name="T0" fmla="*/ 96 w 96"/>
                <a:gd name="T1" fmla="*/ 48 h 48"/>
                <a:gd name="T2" fmla="*/ 88 w 96"/>
                <a:gd name="T3" fmla="*/ 48 h 48"/>
                <a:gd name="T4" fmla="*/ 48 w 96"/>
                <a:gd name="T5" fmla="*/ 8 h 48"/>
                <a:gd name="T6" fmla="*/ 8 w 96"/>
                <a:gd name="T7" fmla="*/ 48 h 48"/>
                <a:gd name="T8" fmla="*/ 0 w 96"/>
                <a:gd name="T9" fmla="*/ 48 h 48"/>
                <a:gd name="T10" fmla="*/ 48 w 96"/>
                <a:gd name="T11" fmla="*/ 0 h 48"/>
                <a:gd name="T12" fmla="*/ 96 w 9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8">
                  <a:moveTo>
                    <a:pt x="96" y="48"/>
                  </a:moveTo>
                  <a:cubicBezTo>
                    <a:pt x="88" y="48"/>
                    <a:pt x="88" y="48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ubicBezTo>
                    <a:pt x="26" y="8"/>
                    <a:pt x="8" y="26"/>
                    <a:pt x="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36"/>
            <p:cNvSpPr>
              <a:spLocks noEditPoints="1"/>
            </p:cNvSpPr>
            <p:nvPr/>
          </p:nvSpPr>
          <p:spPr bwMode="auto">
            <a:xfrm>
              <a:off x="1593850" y="1503363"/>
              <a:ext cx="547688" cy="550862"/>
            </a:xfrm>
            <a:custGeom>
              <a:avLst/>
              <a:gdLst>
                <a:gd name="T0" fmla="*/ 91 w 181"/>
                <a:gd name="T1" fmla="*/ 182 h 182"/>
                <a:gd name="T2" fmla="*/ 0 w 181"/>
                <a:gd name="T3" fmla="*/ 91 h 182"/>
                <a:gd name="T4" fmla="*/ 91 w 181"/>
                <a:gd name="T5" fmla="*/ 0 h 182"/>
                <a:gd name="T6" fmla="*/ 181 w 181"/>
                <a:gd name="T7" fmla="*/ 91 h 182"/>
                <a:gd name="T8" fmla="*/ 91 w 181"/>
                <a:gd name="T9" fmla="*/ 182 h 182"/>
                <a:gd name="T10" fmla="*/ 91 w 181"/>
                <a:gd name="T11" fmla="*/ 8 h 182"/>
                <a:gd name="T12" fmla="*/ 8 w 181"/>
                <a:gd name="T13" fmla="*/ 91 h 182"/>
                <a:gd name="T14" fmla="*/ 91 w 181"/>
                <a:gd name="T15" fmla="*/ 174 h 182"/>
                <a:gd name="T16" fmla="*/ 173 w 181"/>
                <a:gd name="T17" fmla="*/ 91 h 182"/>
                <a:gd name="T18" fmla="*/ 91 w 181"/>
                <a:gd name="T19" fmla="*/ 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2">
                  <a:moveTo>
                    <a:pt x="91" y="182"/>
                  </a:moveTo>
                  <a:cubicBezTo>
                    <a:pt x="41" y="182"/>
                    <a:pt x="0" y="141"/>
                    <a:pt x="0" y="91"/>
                  </a:cubicBezTo>
                  <a:cubicBezTo>
                    <a:pt x="0" y="41"/>
                    <a:pt x="41" y="0"/>
                    <a:pt x="91" y="0"/>
                  </a:cubicBezTo>
                  <a:cubicBezTo>
                    <a:pt x="141" y="0"/>
                    <a:pt x="181" y="41"/>
                    <a:pt x="181" y="91"/>
                  </a:cubicBezTo>
                  <a:cubicBezTo>
                    <a:pt x="181" y="141"/>
                    <a:pt x="141" y="182"/>
                    <a:pt x="91" y="182"/>
                  </a:cubicBezTo>
                  <a:close/>
                  <a:moveTo>
                    <a:pt x="91" y="8"/>
                  </a:moveTo>
                  <a:cubicBezTo>
                    <a:pt x="45" y="8"/>
                    <a:pt x="8" y="45"/>
                    <a:pt x="8" y="91"/>
                  </a:cubicBezTo>
                  <a:cubicBezTo>
                    <a:pt x="8" y="136"/>
                    <a:pt x="45" y="174"/>
                    <a:pt x="91" y="174"/>
                  </a:cubicBezTo>
                  <a:cubicBezTo>
                    <a:pt x="136" y="174"/>
                    <a:pt x="173" y="136"/>
                    <a:pt x="173" y="91"/>
                  </a:cubicBezTo>
                  <a:cubicBezTo>
                    <a:pt x="173" y="45"/>
                    <a:pt x="136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3935876" y="5032493"/>
            <a:ext cx="547688" cy="550862"/>
            <a:chOff x="1593850" y="1503363"/>
            <a:chExt cx="547688" cy="550862"/>
          </a:xfrm>
          <a:solidFill>
            <a:schemeClr val="tx1">
              <a:alpha val="98000"/>
            </a:schemeClr>
          </a:solidFill>
        </p:grpSpPr>
        <p:sp>
          <p:nvSpPr>
            <p:cNvPr id="201" name="Freeform 34"/>
            <p:cNvSpPr>
              <a:spLocks noEditPoints="1"/>
            </p:cNvSpPr>
            <p:nvPr/>
          </p:nvSpPr>
          <p:spPr bwMode="auto">
            <a:xfrm>
              <a:off x="1774825" y="1616075"/>
              <a:ext cx="187325" cy="184150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0 h 61"/>
                <a:gd name="T4" fmla="*/ 31 w 62"/>
                <a:gd name="T5" fmla="*/ 0 h 61"/>
                <a:gd name="T6" fmla="*/ 62 w 62"/>
                <a:gd name="T7" fmla="*/ 30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0 h 61"/>
                <a:gd name="T14" fmla="*/ 31 w 62"/>
                <a:gd name="T15" fmla="*/ 53 h 61"/>
                <a:gd name="T16" fmla="*/ 54 w 62"/>
                <a:gd name="T17" fmla="*/ 30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7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ubicBezTo>
                    <a:pt x="62" y="47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8" y="8"/>
                    <a:pt x="8" y="18"/>
                    <a:pt x="8" y="30"/>
                  </a:cubicBezTo>
                  <a:cubicBezTo>
                    <a:pt x="8" y="43"/>
                    <a:pt x="18" y="53"/>
                    <a:pt x="31" y="53"/>
                  </a:cubicBezTo>
                  <a:cubicBezTo>
                    <a:pt x="43" y="53"/>
                    <a:pt x="54" y="43"/>
                    <a:pt x="54" y="30"/>
                  </a:cubicBezTo>
                  <a:cubicBezTo>
                    <a:pt x="54" y="18"/>
                    <a:pt x="4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35"/>
            <p:cNvSpPr>
              <a:spLocks/>
            </p:cNvSpPr>
            <p:nvPr/>
          </p:nvSpPr>
          <p:spPr bwMode="auto">
            <a:xfrm>
              <a:off x="1724025" y="1776413"/>
              <a:ext cx="290513" cy="144462"/>
            </a:xfrm>
            <a:custGeom>
              <a:avLst/>
              <a:gdLst>
                <a:gd name="T0" fmla="*/ 96 w 96"/>
                <a:gd name="T1" fmla="*/ 48 h 48"/>
                <a:gd name="T2" fmla="*/ 88 w 96"/>
                <a:gd name="T3" fmla="*/ 48 h 48"/>
                <a:gd name="T4" fmla="*/ 48 w 96"/>
                <a:gd name="T5" fmla="*/ 8 h 48"/>
                <a:gd name="T6" fmla="*/ 8 w 96"/>
                <a:gd name="T7" fmla="*/ 48 h 48"/>
                <a:gd name="T8" fmla="*/ 0 w 96"/>
                <a:gd name="T9" fmla="*/ 48 h 48"/>
                <a:gd name="T10" fmla="*/ 48 w 96"/>
                <a:gd name="T11" fmla="*/ 0 h 48"/>
                <a:gd name="T12" fmla="*/ 96 w 9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8">
                  <a:moveTo>
                    <a:pt x="96" y="48"/>
                  </a:moveTo>
                  <a:cubicBezTo>
                    <a:pt x="88" y="48"/>
                    <a:pt x="88" y="48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ubicBezTo>
                    <a:pt x="26" y="8"/>
                    <a:pt x="8" y="26"/>
                    <a:pt x="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36"/>
            <p:cNvSpPr>
              <a:spLocks noEditPoints="1"/>
            </p:cNvSpPr>
            <p:nvPr/>
          </p:nvSpPr>
          <p:spPr bwMode="auto">
            <a:xfrm>
              <a:off x="1593850" y="1503363"/>
              <a:ext cx="547688" cy="550862"/>
            </a:xfrm>
            <a:custGeom>
              <a:avLst/>
              <a:gdLst>
                <a:gd name="T0" fmla="*/ 91 w 181"/>
                <a:gd name="T1" fmla="*/ 182 h 182"/>
                <a:gd name="T2" fmla="*/ 0 w 181"/>
                <a:gd name="T3" fmla="*/ 91 h 182"/>
                <a:gd name="T4" fmla="*/ 91 w 181"/>
                <a:gd name="T5" fmla="*/ 0 h 182"/>
                <a:gd name="T6" fmla="*/ 181 w 181"/>
                <a:gd name="T7" fmla="*/ 91 h 182"/>
                <a:gd name="T8" fmla="*/ 91 w 181"/>
                <a:gd name="T9" fmla="*/ 182 h 182"/>
                <a:gd name="T10" fmla="*/ 91 w 181"/>
                <a:gd name="T11" fmla="*/ 8 h 182"/>
                <a:gd name="T12" fmla="*/ 8 w 181"/>
                <a:gd name="T13" fmla="*/ 91 h 182"/>
                <a:gd name="T14" fmla="*/ 91 w 181"/>
                <a:gd name="T15" fmla="*/ 174 h 182"/>
                <a:gd name="T16" fmla="*/ 173 w 181"/>
                <a:gd name="T17" fmla="*/ 91 h 182"/>
                <a:gd name="T18" fmla="*/ 91 w 181"/>
                <a:gd name="T19" fmla="*/ 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2">
                  <a:moveTo>
                    <a:pt x="91" y="182"/>
                  </a:moveTo>
                  <a:cubicBezTo>
                    <a:pt x="41" y="182"/>
                    <a:pt x="0" y="141"/>
                    <a:pt x="0" y="91"/>
                  </a:cubicBezTo>
                  <a:cubicBezTo>
                    <a:pt x="0" y="41"/>
                    <a:pt x="41" y="0"/>
                    <a:pt x="91" y="0"/>
                  </a:cubicBezTo>
                  <a:cubicBezTo>
                    <a:pt x="141" y="0"/>
                    <a:pt x="181" y="41"/>
                    <a:pt x="181" y="91"/>
                  </a:cubicBezTo>
                  <a:cubicBezTo>
                    <a:pt x="181" y="141"/>
                    <a:pt x="141" y="182"/>
                    <a:pt x="91" y="182"/>
                  </a:cubicBezTo>
                  <a:close/>
                  <a:moveTo>
                    <a:pt x="91" y="8"/>
                  </a:moveTo>
                  <a:cubicBezTo>
                    <a:pt x="45" y="8"/>
                    <a:pt x="8" y="45"/>
                    <a:pt x="8" y="91"/>
                  </a:cubicBezTo>
                  <a:cubicBezTo>
                    <a:pt x="8" y="136"/>
                    <a:pt x="45" y="174"/>
                    <a:pt x="91" y="174"/>
                  </a:cubicBezTo>
                  <a:cubicBezTo>
                    <a:pt x="136" y="174"/>
                    <a:pt x="173" y="136"/>
                    <a:pt x="173" y="91"/>
                  </a:cubicBezTo>
                  <a:cubicBezTo>
                    <a:pt x="173" y="45"/>
                    <a:pt x="136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8062097" y="4295515"/>
            <a:ext cx="547688" cy="550862"/>
            <a:chOff x="1593850" y="1503363"/>
            <a:chExt cx="547688" cy="550862"/>
          </a:xfrm>
          <a:solidFill>
            <a:schemeClr val="tx1">
              <a:alpha val="97000"/>
            </a:schemeClr>
          </a:solidFill>
        </p:grpSpPr>
        <p:sp>
          <p:nvSpPr>
            <p:cNvPr id="205" name="Freeform 34"/>
            <p:cNvSpPr>
              <a:spLocks noEditPoints="1"/>
            </p:cNvSpPr>
            <p:nvPr/>
          </p:nvSpPr>
          <p:spPr bwMode="auto">
            <a:xfrm>
              <a:off x="1774825" y="1616075"/>
              <a:ext cx="187325" cy="184150"/>
            </a:xfrm>
            <a:custGeom>
              <a:avLst/>
              <a:gdLst>
                <a:gd name="T0" fmla="*/ 31 w 62"/>
                <a:gd name="T1" fmla="*/ 61 h 61"/>
                <a:gd name="T2" fmla="*/ 0 w 62"/>
                <a:gd name="T3" fmla="*/ 30 h 61"/>
                <a:gd name="T4" fmla="*/ 31 w 62"/>
                <a:gd name="T5" fmla="*/ 0 h 61"/>
                <a:gd name="T6" fmla="*/ 62 w 62"/>
                <a:gd name="T7" fmla="*/ 30 h 61"/>
                <a:gd name="T8" fmla="*/ 31 w 62"/>
                <a:gd name="T9" fmla="*/ 61 h 61"/>
                <a:gd name="T10" fmla="*/ 31 w 62"/>
                <a:gd name="T11" fmla="*/ 8 h 61"/>
                <a:gd name="T12" fmla="*/ 8 w 62"/>
                <a:gd name="T13" fmla="*/ 30 h 61"/>
                <a:gd name="T14" fmla="*/ 31 w 62"/>
                <a:gd name="T15" fmla="*/ 53 h 61"/>
                <a:gd name="T16" fmla="*/ 54 w 62"/>
                <a:gd name="T17" fmla="*/ 30 h 61"/>
                <a:gd name="T18" fmla="*/ 31 w 62"/>
                <a:gd name="T19" fmla="*/ 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1">
                  <a:moveTo>
                    <a:pt x="31" y="61"/>
                  </a:moveTo>
                  <a:cubicBezTo>
                    <a:pt x="14" y="61"/>
                    <a:pt x="0" y="47"/>
                    <a:pt x="0" y="30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48" y="0"/>
                    <a:pt x="62" y="13"/>
                    <a:pt x="62" y="30"/>
                  </a:cubicBezTo>
                  <a:cubicBezTo>
                    <a:pt x="62" y="47"/>
                    <a:pt x="48" y="61"/>
                    <a:pt x="31" y="61"/>
                  </a:cubicBezTo>
                  <a:close/>
                  <a:moveTo>
                    <a:pt x="31" y="8"/>
                  </a:moveTo>
                  <a:cubicBezTo>
                    <a:pt x="18" y="8"/>
                    <a:pt x="8" y="18"/>
                    <a:pt x="8" y="30"/>
                  </a:cubicBezTo>
                  <a:cubicBezTo>
                    <a:pt x="8" y="43"/>
                    <a:pt x="18" y="53"/>
                    <a:pt x="31" y="53"/>
                  </a:cubicBezTo>
                  <a:cubicBezTo>
                    <a:pt x="43" y="53"/>
                    <a:pt x="54" y="43"/>
                    <a:pt x="54" y="30"/>
                  </a:cubicBezTo>
                  <a:cubicBezTo>
                    <a:pt x="54" y="18"/>
                    <a:pt x="43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35"/>
            <p:cNvSpPr>
              <a:spLocks/>
            </p:cNvSpPr>
            <p:nvPr/>
          </p:nvSpPr>
          <p:spPr bwMode="auto">
            <a:xfrm>
              <a:off x="1724025" y="1776413"/>
              <a:ext cx="290513" cy="144462"/>
            </a:xfrm>
            <a:custGeom>
              <a:avLst/>
              <a:gdLst>
                <a:gd name="T0" fmla="*/ 96 w 96"/>
                <a:gd name="T1" fmla="*/ 48 h 48"/>
                <a:gd name="T2" fmla="*/ 88 w 96"/>
                <a:gd name="T3" fmla="*/ 48 h 48"/>
                <a:gd name="T4" fmla="*/ 48 w 96"/>
                <a:gd name="T5" fmla="*/ 8 h 48"/>
                <a:gd name="T6" fmla="*/ 8 w 96"/>
                <a:gd name="T7" fmla="*/ 48 h 48"/>
                <a:gd name="T8" fmla="*/ 0 w 96"/>
                <a:gd name="T9" fmla="*/ 48 h 48"/>
                <a:gd name="T10" fmla="*/ 48 w 96"/>
                <a:gd name="T11" fmla="*/ 0 h 48"/>
                <a:gd name="T12" fmla="*/ 96 w 9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8">
                  <a:moveTo>
                    <a:pt x="96" y="48"/>
                  </a:moveTo>
                  <a:cubicBezTo>
                    <a:pt x="88" y="48"/>
                    <a:pt x="88" y="48"/>
                    <a:pt x="88" y="48"/>
                  </a:cubicBezTo>
                  <a:cubicBezTo>
                    <a:pt x="88" y="26"/>
                    <a:pt x="70" y="8"/>
                    <a:pt x="48" y="8"/>
                  </a:cubicBezTo>
                  <a:cubicBezTo>
                    <a:pt x="26" y="8"/>
                    <a:pt x="8" y="26"/>
                    <a:pt x="8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74" y="0"/>
                    <a:pt x="96" y="22"/>
                    <a:pt x="9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36"/>
            <p:cNvSpPr>
              <a:spLocks noEditPoints="1"/>
            </p:cNvSpPr>
            <p:nvPr/>
          </p:nvSpPr>
          <p:spPr bwMode="auto">
            <a:xfrm>
              <a:off x="1593850" y="1503363"/>
              <a:ext cx="547688" cy="550862"/>
            </a:xfrm>
            <a:custGeom>
              <a:avLst/>
              <a:gdLst>
                <a:gd name="T0" fmla="*/ 91 w 181"/>
                <a:gd name="T1" fmla="*/ 182 h 182"/>
                <a:gd name="T2" fmla="*/ 0 w 181"/>
                <a:gd name="T3" fmla="*/ 91 h 182"/>
                <a:gd name="T4" fmla="*/ 91 w 181"/>
                <a:gd name="T5" fmla="*/ 0 h 182"/>
                <a:gd name="T6" fmla="*/ 181 w 181"/>
                <a:gd name="T7" fmla="*/ 91 h 182"/>
                <a:gd name="T8" fmla="*/ 91 w 181"/>
                <a:gd name="T9" fmla="*/ 182 h 182"/>
                <a:gd name="T10" fmla="*/ 91 w 181"/>
                <a:gd name="T11" fmla="*/ 8 h 182"/>
                <a:gd name="T12" fmla="*/ 8 w 181"/>
                <a:gd name="T13" fmla="*/ 91 h 182"/>
                <a:gd name="T14" fmla="*/ 91 w 181"/>
                <a:gd name="T15" fmla="*/ 174 h 182"/>
                <a:gd name="T16" fmla="*/ 173 w 181"/>
                <a:gd name="T17" fmla="*/ 91 h 182"/>
                <a:gd name="T18" fmla="*/ 91 w 181"/>
                <a:gd name="T19" fmla="*/ 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2">
                  <a:moveTo>
                    <a:pt x="91" y="182"/>
                  </a:moveTo>
                  <a:cubicBezTo>
                    <a:pt x="41" y="182"/>
                    <a:pt x="0" y="141"/>
                    <a:pt x="0" y="91"/>
                  </a:cubicBezTo>
                  <a:cubicBezTo>
                    <a:pt x="0" y="41"/>
                    <a:pt x="41" y="0"/>
                    <a:pt x="91" y="0"/>
                  </a:cubicBezTo>
                  <a:cubicBezTo>
                    <a:pt x="141" y="0"/>
                    <a:pt x="181" y="41"/>
                    <a:pt x="181" y="91"/>
                  </a:cubicBezTo>
                  <a:cubicBezTo>
                    <a:pt x="181" y="141"/>
                    <a:pt x="141" y="182"/>
                    <a:pt x="91" y="182"/>
                  </a:cubicBezTo>
                  <a:close/>
                  <a:moveTo>
                    <a:pt x="91" y="8"/>
                  </a:moveTo>
                  <a:cubicBezTo>
                    <a:pt x="45" y="8"/>
                    <a:pt x="8" y="45"/>
                    <a:pt x="8" y="91"/>
                  </a:cubicBezTo>
                  <a:cubicBezTo>
                    <a:pt x="8" y="136"/>
                    <a:pt x="45" y="174"/>
                    <a:pt x="91" y="174"/>
                  </a:cubicBezTo>
                  <a:cubicBezTo>
                    <a:pt x="136" y="174"/>
                    <a:pt x="173" y="136"/>
                    <a:pt x="173" y="91"/>
                  </a:cubicBezTo>
                  <a:cubicBezTo>
                    <a:pt x="173" y="45"/>
                    <a:pt x="136" y="8"/>
                    <a:pt x="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4630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 sz="7200" dirty="0"/>
              <a:t>How to monitor and report on costs</a:t>
            </a:r>
          </a:p>
        </p:txBody>
      </p:sp>
    </p:spTree>
    <p:extLst>
      <p:ext uri="{BB962C8B-B14F-4D97-AF65-F5344CB8AC3E}">
        <p14:creationId xmlns:p14="http://schemas.microsoft.com/office/powerpoint/2010/main" val="2068981186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Azure Enterprise Portal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1551194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6"/>
                </a:solidFill>
              </a:rPr>
              <a:t>Get access as Department Administrator(s)</a:t>
            </a:r>
          </a:p>
          <a:p>
            <a:pPr lvl="1"/>
            <a:r>
              <a:rPr lang="en-US" dirty="0"/>
              <a:t>Visibility into aggregate usage (and costs if given access)</a:t>
            </a:r>
          </a:p>
          <a:p>
            <a:pPr lvl="1"/>
            <a:r>
              <a:rPr lang="en-US" dirty="0"/>
              <a:t>Ability receive spending quota notifications (and set quota if given access)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18" y="3040062"/>
            <a:ext cx="11171237" cy="354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17116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5333999" cy="73866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Azure Enterprise Portal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7" y="1227637"/>
            <a:ext cx="6341715" cy="29886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237" y="1509524"/>
            <a:ext cx="6341715" cy="33449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837" y="3344862"/>
            <a:ext cx="5956544" cy="3360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837" y="3689113"/>
            <a:ext cx="5663517" cy="302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78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5761038" y="0"/>
            <a:ext cx="6675437" cy="698904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Platform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54848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6"/>
                </a:solidFill>
              </a:rPr>
              <a:t>Containers</a:t>
            </a:r>
          </a:p>
          <a:p>
            <a:pPr lvl="1"/>
            <a:r>
              <a:rPr lang="en-US" dirty="0"/>
              <a:t>Subscriptions – use to segment by access, offer or payment instrument</a:t>
            </a:r>
          </a:p>
          <a:p>
            <a:pPr lvl="1"/>
            <a:r>
              <a:rPr lang="en-US" dirty="0"/>
              <a:t>Resource groups – use to organize applications in a subscription, segment access with RBAC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accent6"/>
                </a:solidFill>
              </a:rPr>
              <a:t>Tags</a:t>
            </a:r>
          </a:p>
          <a:p>
            <a:pPr lvl="1"/>
            <a:r>
              <a:rPr lang="en-US" dirty="0"/>
              <a:t>Used for cross-cutting categorization</a:t>
            </a:r>
          </a:p>
          <a:p>
            <a:pPr lvl="1"/>
            <a:r>
              <a:rPr lang="en-US" dirty="0"/>
              <a:t>For example, production vs. dev/test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chemeClr val="accent6"/>
                </a:solidFill>
              </a:rPr>
              <a:t>APIs</a:t>
            </a:r>
          </a:p>
          <a:p>
            <a:pPr lvl="1"/>
            <a:r>
              <a:rPr lang="en-US" dirty="0"/>
              <a:t>Usage &amp; RateCard API in ARM</a:t>
            </a:r>
          </a:p>
          <a:p>
            <a:pPr lvl="1"/>
            <a:r>
              <a:rPr lang="en-US" dirty="0"/>
              <a:t>EA rated usage API in EA portal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6370638" y="441826"/>
            <a:ext cx="5770692" cy="1982081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Cost management vendors with solutions for Azure include: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613" y="5478462"/>
            <a:ext cx="1695450" cy="981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017" y="2307065"/>
            <a:ext cx="3219450" cy="781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863" y="4888048"/>
            <a:ext cx="2971800" cy="857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1688" y="3161718"/>
            <a:ext cx="1779477" cy="6656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5329" y="3592876"/>
            <a:ext cx="2028825" cy="676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1613" y="4756834"/>
            <a:ext cx="1933575" cy="438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35683" y="2385885"/>
            <a:ext cx="2314575" cy="5143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26638" y="4071936"/>
            <a:ext cx="2762250" cy="571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68895" y="5848400"/>
            <a:ext cx="19335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88780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12466637" cy="12874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7" r="2"/>
          <a:stretch/>
        </p:blipFill>
        <p:spPr>
          <a:xfrm>
            <a:off x="0" y="1237336"/>
            <a:ext cx="12436474" cy="5770325"/>
          </a:xfrm>
          <a:prstGeom prst="rect">
            <a:avLst/>
          </a:prstGeom>
        </p:spPr>
      </p:pic>
      <p:sp>
        <p:nvSpPr>
          <p:cNvPr id="120" name="gradient"/>
          <p:cNvSpPr/>
          <p:nvPr/>
        </p:nvSpPr>
        <p:spPr bwMode="auto">
          <a:xfrm>
            <a:off x="0" y="1237336"/>
            <a:ext cx="12436473" cy="577329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74637" y="304872"/>
            <a:ext cx="11506199" cy="880103"/>
          </a:xfrm>
        </p:spPr>
        <p:txBody>
          <a:bodyPr lIns="182880" tIns="146304" rIns="182880" bIns="146304"/>
          <a:lstStyle/>
          <a:p>
            <a:r>
              <a:rPr lang="en-US" sz="4400" spc="0" dirty="0">
                <a:solidFill>
                  <a:schemeClr val="bg1"/>
                </a:solidFill>
              </a:rPr>
              <a:t>Operations Management Suite + Azure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25116" y="1573626"/>
            <a:ext cx="8786242" cy="5249744"/>
            <a:chOff x="1825116" y="1573626"/>
            <a:chExt cx="8786242" cy="5249744"/>
          </a:xfrm>
        </p:grpSpPr>
        <p:sp>
          <p:nvSpPr>
            <p:cNvPr id="86" name="Freeform 3"/>
            <p:cNvSpPr>
              <a:spLocks/>
            </p:cNvSpPr>
            <p:nvPr/>
          </p:nvSpPr>
          <p:spPr bwMode="auto">
            <a:xfrm rot="18900000">
              <a:off x="4920102" y="1948979"/>
              <a:ext cx="1598153" cy="1285560"/>
            </a:xfrm>
            <a:custGeom>
              <a:avLst/>
              <a:gdLst/>
              <a:ahLst/>
              <a:cxnLst>
                <a:cxn ang="0">
                  <a:pos x="1134" y="472"/>
                </a:cxn>
                <a:cxn ang="0">
                  <a:pos x="1134" y="472"/>
                </a:cxn>
                <a:cxn ang="0">
                  <a:pos x="1078" y="418"/>
                </a:cxn>
                <a:cxn ang="0">
                  <a:pos x="1020" y="368"/>
                </a:cxn>
                <a:cxn ang="0">
                  <a:pos x="960" y="320"/>
                </a:cxn>
                <a:cxn ang="0">
                  <a:pos x="896" y="274"/>
                </a:cxn>
                <a:cxn ang="0">
                  <a:pos x="832" y="234"/>
                </a:cxn>
                <a:cxn ang="0">
                  <a:pos x="764" y="194"/>
                </a:cxn>
                <a:cxn ang="0">
                  <a:pos x="696" y="160"/>
                </a:cxn>
                <a:cxn ang="0">
                  <a:pos x="624" y="126"/>
                </a:cxn>
                <a:cxn ang="0">
                  <a:pos x="552" y="98"/>
                </a:cxn>
                <a:cxn ang="0">
                  <a:pos x="478" y="72"/>
                </a:cxn>
                <a:cxn ang="0">
                  <a:pos x="400" y="52"/>
                </a:cxn>
                <a:cxn ang="0">
                  <a:pos x="324" y="34"/>
                </a:cxn>
                <a:cxn ang="0">
                  <a:pos x="244" y="20"/>
                </a:cxn>
                <a:cxn ang="0">
                  <a:pos x="164" y="10"/>
                </a:cxn>
                <a:cxn ang="0">
                  <a:pos x="82" y="2"/>
                </a:cxn>
                <a:cxn ang="0">
                  <a:pos x="0" y="0"/>
                </a:cxn>
                <a:cxn ang="0">
                  <a:pos x="128" y="160"/>
                </a:cxn>
                <a:cxn ang="0">
                  <a:pos x="256" y="320"/>
                </a:cxn>
                <a:cxn ang="0">
                  <a:pos x="128" y="480"/>
                </a:cxn>
                <a:cxn ang="0">
                  <a:pos x="0" y="640"/>
                </a:cxn>
                <a:cxn ang="0">
                  <a:pos x="0" y="640"/>
                </a:cxn>
                <a:cxn ang="0">
                  <a:pos x="0" y="640"/>
                </a:cxn>
                <a:cxn ang="0">
                  <a:pos x="50" y="642"/>
                </a:cxn>
                <a:cxn ang="0">
                  <a:pos x="98" y="646"/>
                </a:cxn>
                <a:cxn ang="0">
                  <a:pos x="146" y="652"/>
                </a:cxn>
                <a:cxn ang="0">
                  <a:pos x="194" y="660"/>
                </a:cxn>
                <a:cxn ang="0">
                  <a:pos x="240" y="672"/>
                </a:cxn>
                <a:cxn ang="0">
                  <a:pos x="286" y="684"/>
                </a:cxn>
                <a:cxn ang="0">
                  <a:pos x="330" y="700"/>
                </a:cxn>
                <a:cxn ang="0">
                  <a:pos x="374" y="716"/>
                </a:cxn>
                <a:cxn ang="0">
                  <a:pos x="418" y="736"/>
                </a:cxn>
                <a:cxn ang="0">
                  <a:pos x="458" y="758"/>
                </a:cxn>
                <a:cxn ang="0">
                  <a:pos x="500" y="780"/>
                </a:cxn>
                <a:cxn ang="0">
                  <a:pos x="538" y="806"/>
                </a:cxn>
                <a:cxn ang="0">
                  <a:pos x="576" y="832"/>
                </a:cxn>
                <a:cxn ang="0">
                  <a:pos x="612" y="860"/>
                </a:cxn>
                <a:cxn ang="0">
                  <a:pos x="646" y="892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2" y="924"/>
                </a:cxn>
                <a:cxn ang="0">
                  <a:pos x="884" y="900"/>
                </a:cxn>
                <a:cxn ang="0">
                  <a:pos x="1088" y="878"/>
                </a:cxn>
                <a:cxn ang="0">
                  <a:pos x="1110" y="674"/>
                </a:cxn>
                <a:cxn ang="0">
                  <a:pos x="1132" y="472"/>
                </a:cxn>
                <a:cxn ang="0">
                  <a:pos x="1134" y="472"/>
                </a:cxn>
              </a:cxnLst>
              <a:rect l="0" t="0" r="r" b="b"/>
              <a:pathLst>
                <a:path w="1134" h="924">
                  <a:moveTo>
                    <a:pt x="1134" y="472"/>
                  </a:moveTo>
                  <a:lnTo>
                    <a:pt x="1134" y="472"/>
                  </a:lnTo>
                  <a:lnTo>
                    <a:pt x="1078" y="418"/>
                  </a:lnTo>
                  <a:lnTo>
                    <a:pt x="1020" y="368"/>
                  </a:lnTo>
                  <a:lnTo>
                    <a:pt x="960" y="320"/>
                  </a:lnTo>
                  <a:lnTo>
                    <a:pt x="896" y="274"/>
                  </a:lnTo>
                  <a:lnTo>
                    <a:pt x="832" y="234"/>
                  </a:lnTo>
                  <a:lnTo>
                    <a:pt x="764" y="194"/>
                  </a:lnTo>
                  <a:lnTo>
                    <a:pt x="696" y="160"/>
                  </a:lnTo>
                  <a:lnTo>
                    <a:pt x="624" y="126"/>
                  </a:lnTo>
                  <a:lnTo>
                    <a:pt x="552" y="98"/>
                  </a:lnTo>
                  <a:lnTo>
                    <a:pt x="478" y="72"/>
                  </a:lnTo>
                  <a:lnTo>
                    <a:pt x="400" y="52"/>
                  </a:lnTo>
                  <a:lnTo>
                    <a:pt x="324" y="34"/>
                  </a:lnTo>
                  <a:lnTo>
                    <a:pt x="244" y="20"/>
                  </a:lnTo>
                  <a:lnTo>
                    <a:pt x="164" y="10"/>
                  </a:lnTo>
                  <a:lnTo>
                    <a:pt x="82" y="2"/>
                  </a:lnTo>
                  <a:lnTo>
                    <a:pt x="0" y="0"/>
                  </a:lnTo>
                  <a:lnTo>
                    <a:pt x="128" y="160"/>
                  </a:lnTo>
                  <a:lnTo>
                    <a:pt x="256" y="320"/>
                  </a:lnTo>
                  <a:lnTo>
                    <a:pt x="128" y="480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50" y="642"/>
                  </a:lnTo>
                  <a:lnTo>
                    <a:pt x="98" y="646"/>
                  </a:lnTo>
                  <a:lnTo>
                    <a:pt x="146" y="652"/>
                  </a:lnTo>
                  <a:lnTo>
                    <a:pt x="194" y="660"/>
                  </a:lnTo>
                  <a:lnTo>
                    <a:pt x="240" y="672"/>
                  </a:lnTo>
                  <a:lnTo>
                    <a:pt x="286" y="684"/>
                  </a:lnTo>
                  <a:lnTo>
                    <a:pt x="330" y="700"/>
                  </a:lnTo>
                  <a:lnTo>
                    <a:pt x="374" y="716"/>
                  </a:lnTo>
                  <a:lnTo>
                    <a:pt x="418" y="736"/>
                  </a:lnTo>
                  <a:lnTo>
                    <a:pt x="458" y="758"/>
                  </a:lnTo>
                  <a:lnTo>
                    <a:pt x="500" y="780"/>
                  </a:lnTo>
                  <a:lnTo>
                    <a:pt x="538" y="806"/>
                  </a:lnTo>
                  <a:lnTo>
                    <a:pt x="576" y="832"/>
                  </a:lnTo>
                  <a:lnTo>
                    <a:pt x="612" y="860"/>
                  </a:lnTo>
                  <a:lnTo>
                    <a:pt x="646" y="892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2" y="924"/>
                  </a:lnTo>
                  <a:lnTo>
                    <a:pt x="884" y="900"/>
                  </a:lnTo>
                  <a:lnTo>
                    <a:pt x="1088" y="878"/>
                  </a:lnTo>
                  <a:lnTo>
                    <a:pt x="1110" y="674"/>
                  </a:lnTo>
                  <a:lnTo>
                    <a:pt x="1132" y="472"/>
                  </a:lnTo>
                  <a:lnTo>
                    <a:pt x="1134" y="47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7" name="Freeform 4"/>
            <p:cNvSpPr>
              <a:spLocks/>
            </p:cNvSpPr>
            <p:nvPr/>
          </p:nvSpPr>
          <p:spPr bwMode="auto">
            <a:xfrm rot="18900000">
              <a:off x="3740619" y="2948907"/>
              <a:ext cx="1956116" cy="1282777"/>
            </a:xfrm>
            <a:custGeom>
              <a:avLst/>
              <a:gdLst/>
              <a:ahLst/>
              <a:cxnLst>
                <a:cxn ang="0">
                  <a:pos x="1134" y="0"/>
                </a:cxn>
                <a:cxn ang="0">
                  <a:pos x="1134" y="0"/>
                </a:cxn>
                <a:cxn ang="0">
                  <a:pos x="1056" y="2"/>
                </a:cxn>
                <a:cxn ang="0">
                  <a:pos x="980" y="8"/>
                </a:cxn>
                <a:cxn ang="0">
                  <a:pos x="904" y="16"/>
                </a:cxn>
                <a:cxn ang="0">
                  <a:pos x="828" y="30"/>
                </a:cxn>
                <a:cxn ang="0">
                  <a:pos x="752" y="46"/>
                </a:cxn>
                <a:cxn ang="0">
                  <a:pos x="676" y="66"/>
                </a:cxn>
                <a:cxn ang="0">
                  <a:pos x="602" y="90"/>
                </a:cxn>
                <a:cxn ang="0">
                  <a:pos x="530" y="118"/>
                </a:cxn>
                <a:cxn ang="0">
                  <a:pos x="458" y="148"/>
                </a:cxn>
                <a:cxn ang="0">
                  <a:pos x="388" y="184"/>
                </a:cxn>
                <a:cxn ang="0">
                  <a:pos x="318" y="222"/>
                </a:cxn>
                <a:cxn ang="0">
                  <a:pos x="250" y="264"/>
                </a:cxn>
                <a:cxn ang="0">
                  <a:pos x="186" y="310"/>
                </a:cxn>
                <a:cxn ang="0">
                  <a:pos x="122" y="360"/>
                </a:cxn>
                <a:cxn ang="0">
                  <a:pos x="60" y="412"/>
                </a:cxn>
                <a:cxn ang="0">
                  <a:pos x="0" y="470"/>
                </a:cxn>
                <a:cxn ang="0">
                  <a:pos x="202" y="492"/>
                </a:cxn>
                <a:cxn ang="0">
                  <a:pos x="406" y="514"/>
                </a:cxn>
                <a:cxn ang="0">
                  <a:pos x="428" y="718"/>
                </a:cxn>
                <a:cxn ang="0">
                  <a:pos x="452" y="922"/>
                </a:cxn>
                <a:cxn ang="0">
                  <a:pos x="452" y="922"/>
                </a:cxn>
                <a:cxn ang="0">
                  <a:pos x="452" y="922"/>
                </a:cxn>
                <a:cxn ang="0">
                  <a:pos x="488" y="888"/>
                </a:cxn>
                <a:cxn ang="0">
                  <a:pos x="524" y="856"/>
                </a:cxn>
                <a:cxn ang="0">
                  <a:pos x="564" y="826"/>
                </a:cxn>
                <a:cxn ang="0">
                  <a:pos x="602" y="798"/>
                </a:cxn>
                <a:cxn ang="0">
                  <a:pos x="644" y="774"/>
                </a:cxn>
                <a:cxn ang="0">
                  <a:pos x="684" y="750"/>
                </a:cxn>
                <a:cxn ang="0">
                  <a:pos x="728" y="730"/>
                </a:cxn>
                <a:cxn ang="0">
                  <a:pos x="770" y="710"/>
                </a:cxn>
                <a:cxn ang="0">
                  <a:pos x="814" y="694"/>
                </a:cxn>
                <a:cxn ang="0">
                  <a:pos x="858" y="680"/>
                </a:cxn>
                <a:cxn ang="0">
                  <a:pos x="904" y="668"/>
                </a:cxn>
                <a:cxn ang="0">
                  <a:pos x="948" y="658"/>
                </a:cxn>
                <a:cxn ang="0">
                  <a:pos x="994" y="650"/>
                </a:cxn>
                <a:cxn ang="0">
                  <a:pos x="1040" y="646"/>
                </a:cxn>
                <a:cxn ang="0">
                  <a:pos x="1086" y="642"/>
                </a:cxn>
                <a:cxn ang="0">
                  <a:pos x="1132" y="640"/>
                </a:cxn>
                <a:cxn ang="0">
                  <a:pos x="1132" y="642"/>
                </a:cxn>
                <a:cxn ang="0">
                  <a:pos x="1132" y="640"/>
                </a:cxn>
                <a:cxn ang="0">
                  <a:pos x="1132" y="640"/>
                </a:cxn>
                <a:cxn ang="0">
                  <a:pos x="1134" y="640"/>
                </a:cxn>
                <a:cxn ang="0">
                  <a:pos x="1134" y="640"/>
                </a:cxn>
                <a:cxn ang="0">
                  <a:pos x="1260" y="482"/>
                </a:cxn>
                <a:cxn ang="0">
                  <a:pos x="1388" y="322"/>
                </a:cxn>
                <a:cxn ang="0">
                  <a:pos x="1260" y="162"/>
                </a:cxn>
                <a:cxn ang="0">
                  <a:pos x="1134" y="2"/>
                </a:cxn>
                <a:cxn ang="0">
                  <a:pos x="1134" y="0"/>
                </a:cxn>
              </a:cxnLst>
              <a:rect l="0" t="0" r="r" b="b"/>
              <a:pathLst>
                <a:path w="1388" h="922">
                  <a:moveTo>
                    <a:pt x="1134" y="0"/>
                  </a:moveTo>
                  <a:lnTo>
                    <a:pt x="1134" y="0"/>
                  </a:lnTo>
                  <a:lnTo>
                    <a:pt x="1056" y="2"/>
                  </a:lnTo>
                  <a:lnTo>
                    <a:pt x="980" y="8"/>
                  </a:lnTo>
                  <a:lnTo>
                    <a:pt x="904" y="16"/>
                  </a:lnTo>
                  <a:lnTo>
                    <a:pt x="828" y="30"/>
                  </a:lnTo>
                  <a:lnTo>
                    <a:pt x="752" y="46"/>
                  </a:lnTo>
                  <a:lnTo>
                    <a:pt x="676" y="66"/>
                  </a:lnTo>
                  <a:lnTo>
                    <a:pt x="602" y="90"/>
                  </a:lnTo>
                  <a:lnTo>
                    <a:pt x="530" y="118"/>
                  </a:lnTo>
                  <a:lnTo>
                    <a:pt x="458" y="148"/>
                  </a:lnTo>
                  <a:lnTo>
                    <a:pt x="388" y="184"/>
                  </a:lnTo>
                  <a:lnTo>
                    <a:pt x="318" y="222"/>
                  </a:lnTo>
                  <a:lnTo>
                    <a:pt x="250" y="264"/>
                  </a:lnTo>
                  <a:lnTo>
                    <a:pt x="186" y="310"/>
                  </a:lnTo>
                  <a:lnTo>
                    <a:pt x="122" y="360"/>
                  </a:lnTo>
                  <a:lnTo>
                    <a:pt x="60" y="412"/>
                  </a:lnTo>
                  <a:lnTo>
                    <a:pt x="0" y="470"/>
                  </a:lnTo>
                  <a:lnTo>
                    <a:pt x="202" y="492"/>
                  </a:lnTo>
                  <a:lnTo>
                    <a:pt x="406" y="514"/>
                  </a:lnTo>
                  <a:lnTo>
                    <a:pt x="428" y="718"/>
                  </a:lnTo>
                  <a:lnTo>
                    <a:pt x="452" y="922"/>
                  </a:lnTo>
                  <a:lnTo>
                    <a:pt x="452" y="922"/>
                  </a:lnTo>
                  <a:lnTo>
                    <a:pt x="452" y="922"/>
                  </a:lnTo>
                  <a:lnTo>
                    <a:pt x="488" y="888"/>
                  </a:lnTo>
                  <a:lnTo>
                    <a:pt x="524" y="856"/>
                  </a:lnTo>
                  <a:lnTo>
                    <a:pt x="564" y="826"/>
                  </a:lnTo>
                  <a:lnTo>
                    <a:pt x="602" y="798"/>
                  </a:lnTo>
                  <a:lnTo>
                    <a:pt x="644" y="774"/>
                  </a:lnTo>
                  <a:lnTo>
                    <a:pt x="684" y="750"/>
                  </a:lnTo>
                  <a:lnTo>
                    <a:pt x="728" y="730"/>
                  </a:lnTo>
                  <a:lnTo>
                    <a:pt x="770" y="710"/>
                  </a:lnTo>
                  <a:lnTo>
                    <a:pt x="814" y="694"/>
                  </a:lnTo>
                  <a:lnTo>
                    <a:pt x="858" y="680"/>
                  </a:lnTo>
                  <a:lnTo>
                    <a:pt x="904" y="668"/>
                  </a:lnTo>
                  <a:lnTo>
                    <a:pt x="948" y="658"/>
                  </a:lnTo>
                  <a:lnTo>
                    <a:pt x="994" y="650"/>
                  </a:lnTo>
                  <a:lnTo>
                    <a:pt x="1040" y="646"/>
                  </a:lnTo>
                  <a:lnTo>
                    <a:pt x="1086" y="642"/>
                  </a:lnTo>
                  <a:lnTo>
                    <a:pt x="1132" y="640"/>
                  </a:lnTo>
                  <a:lnTo>
                    <a:pt x="1132" y="642"/>
                  </a:lnTo>
                  <a:lnTo>
                    <a:pt x="1132" y="640"/>
                  </a:lnTo>
                  <a:lnTo>
                    <a:pt x="1132" y="640"/>
                  </a:lnTo>
                  <a:lnTo>
                    <a:pt x="1134" y="640"/>
                  </a:lnTo>
                  <a:lnTo>
                    <a:pt x="1134" y="640"/>
                  </a:lnTo>
                  <a:lnTo>
                    <a:pt x="1260" y="482"/>
                  </a:lnTo>
                  <a:lnTo>
                    <a:pt x="1388" y="322"/>
                  </a:lnTo>
                  <a:lnTo>
                    <a:pt x="1260" y="162"/>
                  </a:lnTo>
                  <a:lnTo>
                    <a:pt x="1134" y="2"/>
                  </a:lnTo>
                  <a:lnTo>
                    <a:pt x="1134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8900000">
              <a:off x="7322419" y="2907235"/>
              <a:ext cx="1302198" cy="1577733"/>
            </a:xfrm>
            <a:custGeom>
              <a:avLst/>
              <a:gdLst/>
              <a:ahLst/>
              <a:cxnLst>
                <a:cxn ang="0">
                  <a:pos x="454" y="1134"/>
                </a:cxn>
                <a:cxn ang="0">
                  <a:pos x="454" y="1134"/>
                </a:cxn>
                <a:cxn ang="0">
                  <a:pos x="506" y="1078"/>
                </a:cxn>
                <a:cxn ang="0">
                  <a:pos x="556" y="1020"/>
                </a:cxn>
                <a:cxn ang="0">
                  <a:pos x="604" y="960"/>
                </a:cxn>
                <a:cxn ang="0">
                  <a:pos x="650" y="896"/>
                </a:cxn>
                <a:cxn ang="0">
                  <a:pos x="690" y="832"/>
                </a:cxn>
                <a:cxn ang="0">
                  <a:pos x="730" y="764"/>
                </a:cxn>
                <a:cxn ang="0">
                  <a:pos x="764" y="696"/>
                </a:cxn>
                <a:cxn ang="0">
                  <a:pos x="798" y="624"/>
                </a:cxn>
                <a:cxn ang="0">
                  <a:pos x="826" y="552"/>
                </a:cxn>
                <a:cxn ang="0">
                  <a:pos x="852" y="478"/>
                </a:cxn>
                <a:cxn ang="0">
                  <a:pos x="872" y="402"/>
                </a:cxn>
                <a:cxn ang="0">
                  <a:pos x="890" y="324"/>
                </a:cxn>
                <a:cxn ang="0">
                  <a:pos x="904" y="244"/>
                </a:cxn>
                <a:cxn ang="0">
                  <a:pos x="914" y="164"/>
                </a:cxn>
                <a:cxn ang="0">
                  <a:pos x="922" y="82"/>
                </a:cxn>
                <a:cxn ang="0">
                  <a:pos x="924" y="0"/>
                </a:cxn>
                <a:cxn ang="0">
                  <a:pos x="764" y="128"/>
                </a:cxn>
                <a:cxn ang="0">
                  <a:pos x="604" y="256"/>
                </a:cxn>
                <a:cxn ang="0">
                  <a:pos x="444" y="128"/>
                </a:cxn>
                <a:cxn ang="0">
                  <a:pos x="284" y="0"/>
                </a:cxn>
                <a:cxn ang="0">
                  <a:pos x="284" y="0"/>
                </a:cxn>
                <a:cxn ang="0">
                  <a:pos x="284" y="0"/>
                </a:cxn>
                <a:cxn ang="0">
                  <a:pos x="282" y="50"/>
                </a:cxn>
                <a:cxn ang="0">
                  <a:pos x="278" y="98"/>
                </a:cxn>
                <a:cxn ang="0">
                  <a:pos x="272" y="146"/>
                </a:cxn>
                <a:cxn ang="0">
                  <a:pos x="264" y="194"/>
                </a:cxn>
                <a:cxn ang="0">
                  <a:pos x="252" y="240"/>
                </a:cxn>
                <a:cxn ang="0">
                  <a:pos x="240" y="286"/>
                </a:cxn>
                <a:cxn ang="0">
                  <a:pos x="224" y="332"/>
                </a:cxn>
                <a:cxn ang="0">
                  <a:pos x="208" y="374"/>
                </a:cxn>
                <a:cxn ang="0">
                  <a:pos x="188" y="418"/>
                </a:cxn>
                <a:cxn ang="0">
                  <a:pos x="166" y="458"/>
                </a:cxn>
                <a:cxn ang="0">
                  <a:pos x="144" y="500"/>
                </a:cxn>
                <a:cxn ang="0">
                  <a:pos x="118" y="538"/>
                </a:cxn>
                <a:cxn ang="0">
                  <a:pos x="92" y="576"/>
                </a:cxn>
                <a:cxn ang="0">
                  <a:pos x="64" y="612"/>
                </a:cxn>
                <a:cxn ang="0">
                  <a:pos x="32" y="646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2"/>
                </a:cxn>
                <a:cxn ang="0">
                  <a:pos x="24" y="884"/>
                </a:cxn>
                <a:cxn ang="0">
                  <a:pos x="46" y="1088"/>
                </a:cxn>
                <a:cxn ang="0">
                  <a:pos x="250" y="1110"/>
                </a:cxn>
                <a:cxn ang="0">
                  <a:pos x="452" y="1132"/>
                </a:cxn>
                <a:cxn ang="0">
                  <a:pos x="454" y="1134"/>
                </a:cxn>
              </a:cxnLst>
              <a:rect l="0" t="0" r="r" b="b"/>
              <a:pathLst>
                <a:path w="924" h="1134">
                  <a:moveTo>
                    <a:pt x="454" y="1134"/>
                  </a:moveTo>
                  <a:lnTo>
                    <a:pt x="454" y="1134"/>
                  </a:lnTo>
                  <a:lnTo>
                    <a:pt x="506" y="1078"/>
                  </a:lnTo>
                  <a:lnTo>
                    <a:pt x="556" y="1020"/>
                  </a:lnTo>
                  <a:lnTo>
                    <a:pt x="604" y="960"/>
                  </a:lnTo>
                  <a:lnTo>
                    <a:pt x="650" y="896"/>
                  </a:lnTo>
                  <a:lnTo>
                    <a:pt x="690" y="832"/>
                  </a:lnTo>
                  <a:lnTo>
                    <a:pt x="730" y="764"/>
                  </a:lnTo>
                  <a:lnTo>
                    <a:pt x="764" y="696"/>
                  </a:lnTo>
                  <a:lnTo>
                    <a:pt x="798" y="624"/>
                  </a:lnTo>
                  <a:lnTo>
                    <a:pt x="826" y="552"/>
                  </a:lnTo>
                  <a:lnTo>
                    <a:pt x="852" y="478"/>
                  </a:lnTo>
                  <a:lnTo>
                    <a:pt x="872" y="402"/>
                  </a:lnTo>
                  <a:lnTo>
                    <a:pt x="890" y="324"/>
                  </a:lnTo>
                  <a:lnTo>
                    <a:pt x="904" y="244"/>
                  </a:lnTo>
                  <a:lnTo>
                    <a:pt x="914" y="164"/>
                  </a:lnTo>
                  <a:lnTo>
                    <a:pt x="922" y="82"/>
                  </a:lnTo>
                  <a:lnTo>
                    <a:pt x="924" y="0"/>
                  </a:lnTo>
                  <a:lnTo>
                    <a:pt x="764" y="128"/>
                  </a:lnTo>
                  <a:lnTo>
                    <a:pt x="604" y="256"/>
                  </a:lnTo>
                  <a:lnTo>
                    <a:pt x="444" y="128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2" y="50"/>
                  </a:lnTo>
                  <a:lnTo>
                    <a:pt x="278" y="98"/>
                  </a:lnTo>
                  <a:lnTo>
                    <a:pt x="272" y="146"/>
                  </a:lnTo>
                  <a:lnTo>
                    <a:pt x="264" y="194"/>
                  </a:lnTo>
                  <a:lnTo>
                    <a:pt x="252" y="240"/>
                  </a:lnTo>
                  <a:lnTo>
                    <a:pt x="240" y="286"/>
                  </a:lnTo>
                  <a:lnTo>
                    <a:pt x="224" y="332"/>
                  </a:lnTo>
                  <a:lnTo>
                    <a:pt x="208" y="374"/>
                  </a:lnTo>
                  <a:lnTo>
                    <a:pt x="188" y="418"/>
                  </a:lnTo>
                  <a:lnTo>
                    <a:pt x="166" y="458"/>
                  </a:lnTo>
                  <a:lnTo>
                    <a:pt x="144" y="500"/>
                  </a:lnTo>
                  <a:lnTo>
                    <a:pt x="118" y="538"/>
                  </a:lnTo>
                  <a:lnTo>
                    <a:pt x="92" y="576"/>
                  </a:lnTo>
                  <a:lnTo>
                    <a:pt x="64" y="612"/>
                  </a:lnTo>
                  <a:lnTo>
                    <a:pt x="32" y="646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2"/>
                  </a:lnTo>
                  <a:lnTo>
                    <a:pt x="24" y="884"/>
                  </a:lnTo>
                  <a:lnTo>
                    <a:pt x="46" y="1088"/>
                  </a:lnTo>
                  <a:lnTo>
                    <a:pt x="250" y="1110"/>
                  </a:lnTo>
                  <a:lnTo>
                    <a:pt x="452" y="1132"/>
                  </a:lnTo>
                  <a:lnTo>
                    <a:pt x="454" y="11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 rot="18900000">
              <a:off x="4885518" y="4776574"/>
              <a:ext cx="1299378" cy="2046796"/>
            </a:xfrm>
            <a:custGeom>
              <a:avLst/>
              <a:gdLst>
                <a:gd name="connsiteX0" fmla="*/ 0 w 10000"/>
                <a:gd name="connsiteY0" fmla="*/ 1830 h 10000"/>
                <a:gd name="connsiteX1" fmla="*/ 0 w 10000"/>
                <a:gd name="connsiteY1" fmla="*/ 1830 h 10000"/>
                <a:gd name="connsiteX2" fmla="*/ 22 w 10000"/>
                <a:gd name="connsiteY2" fmla="*/ 2392 h 10000"/>
                <a:gd name="connsiteX3" fmla="*/ 65 w 10000"/>
                <a:gd name="connsiteY3" fmla="*/ 2939 h 10000"/>
                <a:gd name="connsiteX4" fmla="*/ 174 w 10000"/>
                <a:gd name="connsiteY4" fmla="*/ 3487 h 10000"/>
                <a:gd name="connsiteX5" fmla="*/ 304 w 10000"/>
                <a:gd name="connsiteY5" fmla="*/ 4035 h 10000"/>
                <a:gd name="connsiteX6" fmla="*/ 477 w 10000"/>
                <a:gd name="connsiteY6" fmla="*/ 4582 h 10000"/>
                <a:gd name="connsiteX7" fmla="*/ 716 w 10000"/>
                <a:gd name="connsiteY7" fmla="*/ 5130 h 10000"/>
                <a:gd name="connsiteX8" fmla="*/ 954 w 10000"/>
                <a:gd name="connsiteY8" fmla="*/ 5663 h 10000"/>
                <a:gd name="connsiteX9" fmla="*/ 1258 w 10000"/>
                <a:gd name="connsiteY9" fmla="*/ 6182 h 10000"/>
                <a:gd name="connsiteX10" fmla="*/ 1605 w 10000"/>
                <a:gd name="connsiteY10" fmla="*/ 6700 h 10000"/>
                <a:gd name="connsiteX11" fmla="*/ 1974 w 10000"/>
                <a:gd name="connsiteY11" fmla="*/ 7205 h 10000"/>
                <a:gd name="connsiteX12" fmla="*/ 2386 w 10000"/>
                <a:gd name="connsiteY12" fmla="*/ 7709 h 10000"/>
                <a:gd name="connsiteX13" fmla="*/ 2863 w 10000"/>
                <a:gd name="connsiteY13" fmla="*/ 8199 h 10000"/>
                <a:gd name="connsiteX14" fmla="*/ 3341 w 10000"/>
                <a:gd name="connsiteY14" fmla="*/ 8660 h 10000"/>
                <a:gd name="connsiteX15" fmla="*/ 3883 w 10000"/>
                <a:gd name="connsiteY15" fmla="*/ 9121 h 10000"/>
                <a:gd name="connsiteX16" fmla="*/ 4469 w 10000"/>
                <a:gd name="connsiteY16" fmla="*/ 9568 h 10000"/>
                <a:gd name="connsiteX17" fmla="*/ 5076 w 10000"/>
                <a:gd name="connsiteY17" fmla="*/ 10000 h 10000"/>
                <a:gd name="connsiteX18" fmla="*/ 5336 w 10000"/>
                <a:gd name="connsiteY18" fmla="*/ 8545 h 10000"/>
                <a:gd name="connsiteX19" fmla="*/ 5575 w 10000"/>
                <a:gd name="connsiteY19" fmla="*/ 7075 h 10000"/>
                <a:gd name="connsiteX20" fmla="*/ 7787 w 10000"/>
                <a:gd name="connsiteY20" fmla="*/ 6916 h 10000"/>
                <a:gd name="connsiteX21" fmla="*/ 9978 w 10000"/>
                <a:gd name="connsiteY21" fmla="*/ 6744 h 10000"/>
                <a:gd name="connsiteX22" fmla="*/ 10000 w 10000"/>
                <a:gd name="connsiteY22" fmla="*/ 6744 h 10000"/>
                <a:gd name="connsiteX23" fmla="*/ 10000 w 10000"/>
                <a:gd name="connsiteY23" fmla="*/ 6744 h 10000"/>
                <a:gd name="connsiteX24" fmla="*/ 9610 w 10000"/>
                <a:gd name="connsiteY24" fmla="*/ 6484 h 10000"/>
                <a:gd name="connsiteX25" fmla="*/ 9284 w 10000"/>
                <a:gd name="connsiteY25" fmla="*/ 6225 h 10000"/>
                <a:gd name="connsiteX26" fmla="*/ 8959 w 10000"/>
                <a:gd name="connsiteY26" fmla="*/ 5937 h 10000"/>
                <a:gd name="connsiteX27" fmla="*/ 8655 w 10000"/>
                <a:gd name="connsiteY27" fmla="*/ 5663 h 10000"/>
                <a:gd name="connsiteX28" fmla="*/ 8373 w 10000"/>
                <a:gd name="connsiteY28" fmla="*/ 5360 h 10000"/>
                <a:gd name="connsiteX29" fmla="*/ 8134 w 10000"/>
                <a:gd name="connsiteY29" fmla="*/ 5072 h 10000"/>
                <a:gd name="connsiteX30" fmla="*/ 7896 w 10000"/>
                <a:gd name="connsiteY30" fmla="*/ 4755 h 10000"/>
                <a:gd name="connsiteX31" fmla="*/ 7701 w 10000"/>
                <a:gd name="connsiteY31" fmla="*/ 4452 h 10000"/>
                <a:gd name="connsiteX32" fmla="*/ 7527 w 10000"/>
                <a:gd name="connsiteY32" fmla="*/ 4135 h 10000"/>
                <a:gd name="connsiteX33" fmla="*/ 7375 w 10000"/>
                <a:gd name="connsiteY33" fmla="*/ 3818 h 10000"/>
                <a:gd name="connsiteX34" fmla="*/ 7223 w 10000"/>
                <a:gd name="connsiteY34" fmla="*/ 3487 h 10000"/>
                <a:gd name="connsiteX35" fmla="*/ 7137 w 10000"/>
                <a:gd name="connsiteY35" fmla="*/ 3170 h 10000"/>
                <a:gd name="connsiteX36" fmla="*/ 7050 w 10000"/>
                <a:gd name="connsiteY36" fmla="*/ 2839 h 10000"/>
                <a:gd name="connsiteX37" fmla="*/ 6985 w 10000"/>
                <a:gd name="connsiteY37" fmla="*/ 2507 h 10000"/>
                <a:gd name="connsiteX38" fmla="*/ 6941 w 10000"/>
                <a:gd name="connsiteY38" fmla="*/ 2176 h 10000"/>
                <a:gd name="connsiteX39" fmla="*/ 6941 w 10000"/>
                <a:gd name="connsiteY39" fmla="*/ 1844 h 10000"/>
                <a:gd name="connsiteX40" fmla="*/ 6941 w 10000"/>
                <a:gd name="connsiteY40" fmla="*/ 1844 h 10000"/>
                <a:gd name="connsiteX41" fmla="*/ 6941 w 10000"/>
                <a:gd name="connsiteY41" fmla="*/ 1844 h 10000"/>
                <a:gd name="connsiteX42" fmla="*/ 6941 w 10000"/>
                <a:gd name="connsiteY42" fmla="*/ 1844 h 10000"/>
                <a:gd name="connsiteX43" fmla="*/ 6941 w 10000"/>
                <a:gd name="connsiteY43" fmla="*/ 1830 h 10000"/>
                <a:gd name="connsiteX44" fmla="*/ 6941 w 10000"/>
                <a:gd name="connsiteY44" fmla="*/ 1830 h 10000"/>
                <a:gd name="connsiteX45" fmla="*/ 5206 w 10000"/>
                <a:gd name="connsiteY45" fmla="*/ 922 h 10000"/>
                <a:gd name="connsiteX46" fmla="*/ 3471 w 10000"/>
                <a:gd name="connsiteY46" fmla="*/ 0 h 10000"/>
                <a:gd name="connsiteX47" fmla="*/ 1557 w 10000"/>
                <a:gd name="connsiteY47" fmla="*/ 443 h 10000"/>
                <a:gd name="connsiteX48" fmla="*/ 22 w 10000"/>
                <a:gd name="connsiteY48" fmla="*/ 1830 h 10000"/>
                <a:gd name="connsiteX49" fmla="*/ 0 w 10000"/>
                <a:gd name="connsiteY49" fmla="*/ 1830 h 10000"/>
                <a:gd name="connsiteX0" fmla="*/ 0 w 10000"/>
                <a:gd name="connsiteY0" fmla="*/ 2429 h 10599"/>
                <a:gd name="connsiteX1" fmla="*/ 0 w 10000"/>
                <a:gd name="connsiteY1" fmla="*/ 2429 h 10599"/>
                <a:gd name="connsiteX2" fmla="*/ 22 w 10000"/>
                <a:gd name="connsiteY2" fmla="*/ 2991 h 10599"/>
                <a:gd name="connsiteX3" fmla="*/ 65 w 10000"/>
                <a:gd name="connsiteY3" fmla="*/ 3538 h 10599"/>
                <a:gd name="connsiteX4" fmla="*/ 174 w 10000"/>
                <a:gd name="connsiteY4" fmla="*/ 4086 h 10599"/>
                <a:gd name="connsiteX5" fmla="*/ 304 w 10000"/>
                <a:gd name="connsiteY5" fmla="*/ 4634 h 10599"/>
                <a:gd name="connsiteX6" fmla="*/ 477 w 10000"/>
                <a:gd name="connsiteY6" fmla="*/ 5181 h 10599"/>
                <a:gd name="connsiteX7" fmla="*/ 716 w 10000"/>
                <a:gd name="connsiteY7" fmla="*/ 5729 h 10599"/>
                <a:gd name="connsiteX8" fmla="*/ 954 w 10000"/>
                <a:gd name="connsiteY8" fmla="*/ 6262 h 10599"/>
                <a:gd name="connsiteX9" fmla="*/ 1258 w 10000"/>
                <a:gd name="connsiteY9" fmla="*/ 6781 h 10599"/>
                <a:gd name="connsiteX10" fmla="*/ 1605 w 10000"/>
                <a:gd name="connsiteY10" fmla="*/ 7299 h 10599"/>
                <a:gd name="connsiteX11" fmla="*/ 1974 w 10000"/>
                <a:gd name="connsiteY11" fmla="*/ 7804 h 10599"/>
                <a:gd name="connsiteX12" fmla="*/ 2386 w 10000"/>
                <a:gd name="connsiteY12" fmla="*/ 8308 h 10599"/>
                <a:gd name="connsiteX13" fmla="*/ 2863 w 10000"/>
                <a:gd name="connsiteY13" fmla="*/ 8798 h 10599"/>
                <a:gd name="connsiteX14" fmla="*/ 3341 w 10000"/>
                <a:gd name="connsiteY14" fmla="*/ 9259 h 10599"/>
                <a:gd name="connsiteX15" fmla="*/ 3883 w 10000"/>
                <a:gd name="connsiteY15" fmla="*/ 9720 h 10599"/>
                <a:gd name="connsiteX16" fmla="*/ 4469 w 10000"/>
                <a:gd name="connsiteY16" fmla="*/ 10167 h 10599"/>
                <a:gd name="connsiteX17" fmla="*/ 5076 w 10000"/>
                <a:gd name="connsiteY17" fmla="*/ 10599 h 10599"/>
                <a:gd name="connsiteX18" fmla="*/ 5336 w 10000"/>
                <a:gd name="connsiteY18" fmla="*/ 9144 h 10599"/>
                <a:gd name="connsiteX19" fmla="*/ 5575 w 10000"/>
                <a:gd name="connsiteY19" fmla="*/ 7674 h 10599"/>
                <a:gd name="connsiteX20" fmla="*/ 7787 w 10000"/>
                <a:gd name="connsiteY20" fmla="*/ 7515 h 10599"/>
                <a:gd name="connsiteX21" fmla="*/ 9978 w 10000"/>
                <a:gd name="connsiteY21" fmla="*/ 7343 h 10599"/>
                <a:gd name="connsiteX22" fmla="*/ 10000 w 10000"/>
                <a:gd name="connsiteY22" fmla="*/ 7343 h 10599"/>
                <a:gd name="connsiteX23" fmla="*/ 10000 w 10000"/>
                <a:gd name="connsiteY23" fmla="*/ 7343 h 10599"/>
                <a:gd name="connsiteX24" fmla="*/ 9610 w 10000"/>
                <a:gd name="connsiteY24" fmla="*/ 7083 h 10599"/>
                <a:gd name="connsiteX25" fmla="*/ 9284 w 10000"/>
                <a:gd name="connsiteY25" fmla="*/ 6824 h 10599"/>
                <a:gd name="connsiteX26" fmla="*/ 8959 w 10000"/>
                <a:gd name="connsiteY26" fmla="*/ 6536 h 10599"/>
                <a:gd name="connsiteX27" fmla="*/ 8655 w 10000"/>
                <a:gd name="connsiteY27" fmla="*/ 6262 h 10599"/>
                <a:gd name="connsiteX28" fmla="*/ 8373 w 10000"/>
                <a:gd name="connsiteY28" fmla="*/ 5959 h 10599"/>
                <a:gd name="connsiteX29" fmla="*/ 8134 w 10000"/>
                <a:gd name="connsiteY29" fmla="*/ 5671 h 10599"/>
                <a:gd name="connsiteX30" fmla="*/ 7896 w 10000"/>
                <a:gd name="connsiteY30" fmla="*/ 5354 h 10599"/>
                <a:gd name="connsiteX31" fmla="*/ 7701 w 10000"/>
                <a:gd name="connsiteY31" fmla="*/ 5051 h 10599"/>
                <a:gd name="connsiteX32" fmla="*/ 7527 w 10000"/>
                <a:gd name="connsiteY32" fmla="*/ 4734 h 10599"/>
                <a:gd name="connsiteX33" fmla="*/ 7375 w 10000"/>
                <a:gd name="connsiteY33" fmla="*/ 4417 h 10599"/>
                <a:gd name="connsiteX34" fmla="*/ 7223 w 10000"/>
                <a:gd name="connsiteY34" fmla="*/ 4086 h 10599"/>
                <a:gd name="connsiteX35" fmla="*/ 7137 w 10000"/>
                <a:gd name="connsiteY35" fmla="*/ 3769 h 10599"/>
                <a:gd name="connsiteX36" fmla="*/ 7050 w 10000"/>
                <a:gd name="connsiteY36" fmla="*/ 3438 h 10599"/>
                <a:gd name="connsiteX37" fmla="*/ 6985 w 10000"/>
                <a:gd name="connsiteY37" fmla="*/ 3106 h 10599"/>
                <a:gd name="connsiteX38" fmla="*/ 6941 w 10000"/>
                <a:gd name="connsiteY38" fmla="*/ 2775 h 10599"/>
                <a:gd name="connsiteX39" fmla="*/ 6941 w 10000"/>
                <a:gd name="connsiteY39" fmla="*/ 2443 h 10599"/>
                <a:gd name="connsiteX40" fmla="*/ 6941 w 10000"/>
                <a:gd name="connsiteY40" fmla="*/ 2443 h 10599"/>
                <a:gd name="connsiteX41" fmla="*/ 6941 w 10000"/>
                <a:gd name="connsiteY41" fmla="*/ 2443 h 10599"/>
                <a:gd name="connsiteX42" fmla="*/ 6941 w 10000"/>
                <a:gd name="connsiteY42" fmla="*/ 2443 h 10599"/>
                <a:gd name="connsiteX43" fmla="*/ 6941 w 10000"/>
                <a:gd name="connsiteY43" fmla="*/ 2429 h 10599"/>
                <a:gd name="connsiteX44" fmla="*/ 6941 w 10000"/>
                <a:gd name="connsiteY44" fmla="*/ 2429 h 10599"/>
                <a:gd name="connsiteX45" fmla="*/ 5206 w 10000"/>
                <a:gd name="connsiteY45" fmla="*/ 1521 h 10599"/>
                <a:gd name="connsiteX46" fmla="*/ 3649 w 10000"/>
                <a:gd name="connsiteY46" fmla="*/ 0 h 10599"/>
                <a:gd name="connsiteX47" fmla="*/ 1557 w 10000"/>
                <a:gd name="connsiteY47" fmla="*/ 1042 h 10599"/>
                <a:gd name="connsiteX48" fmla="*/ 22 w 10000"/>
                <a:gd name="connsiteY48" fmla="*/ 2429 h 10599"/>
                <a:gd name="connsiteX49" fmla="*/ 0 w 10000"/>
                <a:gd name="connsiteY49" fmla="*/ 2429 h 10599"/>
                <a:gd name="connsiteX0" fmla="*/ 0 w 10000"/>
                <a:gd name="connsiteY0" fmla="*/ 2429 h 10599"/>
                <a:gd name="connsiteX1" fmla="*/ 0 w 10000"/>
                <a:gd name="connsiteY1" fmla="*/ 2429 h 10599"/>
                <a:gd name="connsiteX2" fmla="*/ 22 w 10000"/>
                <a:gd name="connsiteY2" fmla="*/ 2991 h 10599"/>
                <a:gd name="connsiteX3" fmla="*/ 65 w 10000"/>
                <a:gd name="connsiteY3" fmla="*/ 3538 h 10599"/>
                <a:gd name="connsiteX4" fmla="*/ 174 w 10000"/>
                <a:gd name="connsiteY4" fmla="*/ 4086 h 10599"/>
                <a:gd name="connsiteX5" fmla="*/ 304 w 10000"/>
                <a:gd name="connsiteY5" fmla="*/ 4634 h 10599"/>
                <a:gd name="connsiteX6" fmla="*/ 477 w 10000"/>
                <a:gd name="connsiteY6" fmla="*/ 5181 h 10599"/>
                <a:gd name="connsiteX7" fmla="*/ 716 w 10000"/>
                <a:gd name="connsiteY7" fmla="*/ 5729 h 10599"/>
                <a:gd name="connsiteX8" fmla="*/ 954 w 10000"/>
                <a:gd name="connsiteY8" fmla="*/ 6262 h 10599"/>
                <a:gd name="connsiteX9" fmla="*/ 1258 w 10000"/>
                <a:gd name="connsiteY9" fmla="*/ 6781 h 10599"/>
                <a:gd name="connsiteX10" fmla="*/ 1605 w 10000"/>
                <a:gd name="connsiteY10" fmla="*/ 7299 h 10599"/>
                <a:gd name="connsiteX11" fmla="*/ 1974 w 10000"/>
                <a:gd name="connsiteY11" fmla="*/ 7804 h 10599"/>
                <a:gd name="connsiteX12" fmla="*/ 2386 w 10000"/>
                <a:gd name="connsiteY12" fmla="*/ 8308 h 10599"/>
                <a:gd name="connsiteX13" fmla="*/ 2863 w 10000"/>
                <a:gd name="connsiteY13" fmla="*/ 8798 h 10599"/>
                <a:gd name="connsiteX14" fmla="*/ 3341 w 10000"/>
                <a:gd name="connsiteY14" fmla="*/ 9259 h 10599"/>
                <a:gd name="connsiteX15" fmla="*/ 3883 w 10000"/>
                <a:gd name="connsiteY15" fmla="*/ 9720 h 10599"/>
                <a:gd name="connsiteX16" fmla="*/ 4469 w 10000"/>
                <a:gd name="connsiteY16" fmla="*/ 10167 h 10599"/>
                <a:gd name="connsiteX17" fmla="*/ 5076 w 10000"/>
                <a:gd name="connsiteY17" fmla="*/ 10599 h 10599"/>
                <a:gd name="connsiteX18" fmla="*/ 5336 w 10000"/>
                <a:gd name="connsiteY18" fmla="*/ 9144 h 10599"/>
                <a:gd name="connsiteX19" fmla="*/ 5575 w 10000"/>
                <a:gd name="connsiteY19" fmla="*/ 7674 h 10599"/>
                <a:gd name="connsiteX20" fmla="*/ 7787 w 10000"/>
                <a:gd name="connsiteY20" fmla="*/ 7515 h 10599"/>
                <a:gd name="connsiteX21" fmla="*/ 9978 w 10000"/>
                <a:gd name="connsiteY21" fmla="*/ 7343 h 10599"/>
                <a:gd name="connsiteX22" fmla="*/ 10000 w 10000"/>
                <a:gd name="connsiteY22" fmla="*/ 7343 h 10599"/>
                <a:gd name="connsiteX23" fmla="*/ 10000 w 10000"/>
                <a:gd name="connsiteY23" fmla="*/ 7343 h 10599"/>
                <a:gd name="connsiteX24" fmla="*/ 9610 w 10000"/>
                <a:gd name="connsiteY24" fmla="*/ 7083 h 10599"/>
                <a:gd name="connsiteX25" fmla="*/ 9284 w 10000"/>
                <a:gd name="connsiteY25" fmla="*/ 6824 h 10599"/>
                <a:gd name="connsiteX26" fmla="*/ 8959 w 10000"/>
                <a:gd name="connsiteY26" fmla="*/ 6536 h 10599"/>
                <a:gd name="connsiteX27" fmla="*/ 8655 w 10000"/>
                <a:gd name="connsiteY27" fmla="*/ 6262 h 10599"/>
                <a:gd name="connsiteX28" fmla="*/ 8373 w 10000"/>
                <a:gd name="connsiteY28" fmla="*/ 5959 h 10599"/>
                <a:gd name="connsiteX29" fmla="*/ 8134 w 10000"/>
                <a:gd name="connsiteY29" fmla="*/ 5671 h 10599"/>
                <a:gd name="connsiteX30" fmla="*/ 7896 w 10000"/>
                <a:gd name="connsiteY30" fmla="*/ 5354 h 10599"/>
                <a:gd name="connsiteX31" fmla="*/ 7701 w 10000"/>
                <a:gd name="connsiteY31" fmla="*/ 5051 h 10599"/>
                <a:gd name="connsiteX32" fmla="*/ 7527 w 10000"/>
                <a:gd name="connsiteY32" fmla="*/ 4734 h 10599"/>
                <a:gd name="connsiteX33" fmla="*/ 7375 w 10000"/>
                <a:gd name="connsiteY33" fmla="*/ 4417 h 10599"/>
                <a:gd name="connsiteX34" fmla="*/ 7223 w 10000"/>
                <a:gd name="connsiteY34" fmla="*/ 4086 h 10599"/>
                <a:gd name="connsiteX35" fmla="*/ 7137 w 10000"/>
                <a:gd name="connsiteY35" fmla="*/ 3769 h 10599"/>
                <a:gd name="connsiteX36" fmla="*/ 7050 w 10000"/>
                <a:gd name="connsiteY36" fmla="*/ 3438 h 10599"/>
                <a:gd name="connsiteX37" fmla="*/ 6985 w 10000"/>
                <a:gd name="connsiteY37" fmla="*/ 3106 h 10599"/>
                <a:gd name="connsiteX38" fmla="*/ 6941 w 10000"/>
                <a:gd name="connsiteY38" fmla="*/ 2775 h 10599"/>
                <a:gd name="connsiteX39" fmla="*/ 6941 w 10000"/>
                <a:gd name="connsiteY39" fmla="*/ 2443 h 10599"/>
                <a:gd name="connsiteX40" fmla="*/ 6941 w 10000"/>
                <a:gd name="connsiteY40" fmla="*/ 2443 h 10599"/>
                <a:gd name="connsiteX41" fmla="*/ 6941 w 10000"/>
                <a:gd name="connsiteY41" fmla="*/ 2443 h 10599"/>
                <a:gd name="connsiteX42" fmla="*/ 6941 w 10000"/>
                <a:gd name="connsiteY42" fmla="*/ 2443 h 10599"/>
                <a:gd name="connsiteX43" fmla="*/ 6941 w 10000"/>
                <a:gd name="connsiteY43" fmla="*/ 2429 h 10599"/>
                <a:gd name="connsiteX44" fmla="*/ 6941 w 10000"/>
                <a:gd name="connsiteY44" fmla="*/ 2429 h 10599"/>
                <a:gd name="connsiteX45" fmla="*/ 5206 w 10000"/>
                <a:gd name="connsiteY45" fmla="*/ 922 h 10599"/>
                <a:gd name="connsiteX46" fmla="*/ 3649 w 10000"/>
                <a:gd name="connsiteY46" fmla="*/ 0 h 10599"/>
                <a:gd name="connsiteX47" fmla="*/ 1557 w 10000"/>
                <a:gd name="connsiteY47" fmla="*/ 1042 h 10599"/>
                <a:gd name="connsiteX48" fmla="*/ 22 w 10000"/>
                <a:gd name="connsiteY48" fmla="*/ 2429 h 10599"/>
                <a:gd name="connsiteX49" fmla="*/ 0 w 10000"/>
                <a:gd name="connsiteY49" fmla="*/ 2429 h 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000" h="10599">
                  <a:moveTo>
                    <a:pt x="0" y="2429"/>
                  </a:moveTo>
                  <a:lnTo>
                    <a:pt x="0" y="2429"/>
                  </a:lnTo>
                  <a:cubicBezTo>
                    <a:pt x="7" y="2616"/>
                    <a:pt x="15" y="2804"/>
                    <a:pt x="22" y="2991"/>
                  </a:cubicBezTo>
                  <a:cubicBezTo>
                    <a:pt x="36" y="3173"/>
                    <a:pt x="51" y="3356"/>
                    <a:pt x="65" y="3538"/>
                  </a:cubicBezTo>
                  <a:cubicBezTo>
                    <a:pt x="101" y="3721"/>
                    <a:pt x="138" y="3903"/>
                    <a:pt x="174" y="4086"/>
                  </a:cubicBezTo>
                  <a:cubicBezTo>
                    <a:pt x="217" y="4269"/>
                    <a:pt x="261" y="4451"/>
                    <a:pt x="304" y="4634"/>
                  </a:cubicBezTo>
                  <a:cubicBezTo>
                    <a:pt x="362" y="4816"/>
                    <a:pt x="419" y="4999"/>
                    <a:pt x="477" y="5181"/>
                  </a:cubicBezTo>
                  <a:lnTo>
                    <a:pt x="716" y="5729"/>
                  </a:lnTo>
                  <a:cubicBezTo>
                    <a:pt x="795" y="5907"/>
                    <a:pt x="875" y="6084"/>
                    <a:pt x="954" y="6262"/>
                  </a:cubicBezTo>
                  <a:lnTo>
                    <a:pt x="1258" y="6781"/>
                  </a:lnTo>
                  <a:lnTo>
                    <a:pt x="1605" y="7299"/>
                  </a:lnTo>
                  <a:lnTo>
                    <a:pt x="1974" y="7804"/>
                  </a:lnTo>
                  <a:lnTo>
                    <a:pt x="2386" y="8308"/>
                  </a:lnTo>
                  <a:lnTo>
                    <a:pt x="2863" y="8798"/>
                  </a:lnTo>
                  <a:lnTo>
                    <a:pt x="3341" y="9259"/>
                  </a:lnTo>
                  <a:lnTo>
                    <a:pt x="3883" y="9720"/>
                  </a:lnTo>
                  <a:lnTo>
                    <a:pt x="4469" y="10167"/>
                  </a:lnTo>
                  <a:lnTo>
                    <a:pt x="5076" y="10599"/>
                  </a:lnTo>
                  <a:cubicBezTo>
                    <a:pt x="5163" y="10114"/>
                    <a:pt x="5249" y="9629"/>
                    <a:pt x="5336" y="9144"/>
                  </a:cubicBezTo>
                  <a:cubicBezTo>
                    <a:pt x="5416" y="8654"/>
                    <a:pt x="5495" y="8164"/>
                    <a:pt x="5575" y="7674"/>
                  </a:cubicBezTo>
                  <a:lnTo>
                    <a:pt x="7787" y="7515"/>
                  </a:lnTo>
                  <a:lnTo>
                    <a:pt x="9978" y="7343"/>
                  </a:lnTo>
                  <a:lnTo>
                    <a:pt x="10000" y="7343"/>
                  </a:lnTo>
                  <a:lnTo>
                    <a:pt x="10000" y="7343"/>
                  </a:lnTo>
                  <a:lnTo>
                    <a:pt x="9610" y="7083"/>
                  </a:lnTo>
                  <a:lnTo>
                    <a:pt x="9284" y="6824"/>
                  </a:lnTo>
                  <a:lnTo>
                    <a:pt x="8959" y="6536"/>
                  </a:lnTo>
                  <a:lnTo>
                    <a:pt x="8655" y="6262"/>
                  </a:lnTo>
                  <a:lnTo>
                    <a:pt x="8373" y="5959"/>
                  </a:lnTo>
                  <a:lnTo>
                    <a:pt x="8134" y="5671"/>
                  </a:lnTo>
                  <a:lnTo>
                    <a:pt x="7896" y="5354"/>
                  </a:lnTo>
                  <a:lnTo>
                    <a:pt x="7701" y="5051"/>
                  </a:lnTo>
                  <a:lnTo>
                    <a:pt x="7527" y="4734"/>
                  </a:lnTo>
                  <a:lnTo>
                    <a:pt x="7375" y="4417"/>
                  </a:lnTo>
                  <a:cubicBezTo>
                    <a:pt x="7324" y="4307"/>
                    <a:pt x="7274" y="4196"/>
                    <a:pt x="7223" y="4086"/>
                  </a:cubicBezTo>
                  <a:cubicBezTo>
                    <a:pt x="7194" y="3980"/>
                    <a:pt x="7166" y="3875"/>
                    <a:pt x="7137" y="3769"/>
                  </a:cubicBezTo>
                  <a:cubicBezTo>
                    <a:pt x="7108" y="3659"/>
                    <a:pt x="7079" y="3548"/>
                    <a:pt x="7050" y="3438"/>
                  </a:cubicBezTo>
                  <a:cubicBezTo>
                    <a:pt x="7028" y="3327"/>
                    <a:pt x="7007" y="3217"/>
                    <a:pt x="6985" y="3106"/>
                  </a:cubicBezTo>
                  <a:cubicBezTo>
                    <a:pt x="6970" y="2996"/>
                    <a:pt x="6956" y="2885"/>
                    <a:pt x="6941" y="2775"/>
                  </a:cubicBezTo>
                  <a:lnTo>
                    <a:pt x="6941" y="2443"/>
                  </a:lnTo>
                  <a:lnTo>
                    <a:pt x="6941" y="2443"/>
                  </a:lnTo>
                  <a:lnTo>
                    <a:pt x="6941" y="2443"/>
                  </a:lnTo>
                  <a:lnTo>
                    <a:pt x="6941" y="2443"/>
                  </a:lnTo>
                  <a:lnTo>
                    <a:pt x="6941" y="2429"/>
                  </a:lnTo>
                  <a:lnTo>
                    <a:pt x="6941" y="2429"/>
                  </a:lnTo>
                  <a:lnTo>
                    <a:pt x="5206" y="922"/>
                  </a:lnTo>
                  <a:lnTo>
                    <a:pt x="3649" y="0"/>
                  </a:lnTo>
                  <a:lnTo>
                    <a:pt x="1557" y="1042"/>
                  </a:lnTo>
                  <a:lnTo>
                    <a:pt x="22" y="2429"/>
                  </a:lnTo>
                  <a:lnTo>
                    <a:pt x="0" y="242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0" name="Freeform 7"/>
            <p:cNvSpPr>
              <a:spLocks/>
            </p:cNvSpPr>
            <p:nvPr/>
          </p:nvSpPr>
          <p:spPr bwMode="auto">
            <a:xfrm rot="18900000">
              <a:off x="3937112" y="4062699"/>
              <a:ext cx="1299378" cy="1577733"/>
            </a:xfrm>
            <a:custGeom>
              <a:avLst/>
              <a:gdLst/>
              <a:ahLst/>
              <a:cxnLst>
                <a:cxn ang="0">
                  <a:pos x="470" y="0"/>
                </a:cxn>
                <a:cxn ang="0">
                  <a:pos x="470" y="0"/>
                </a:cxn>
                <a:cxn ang="0">
                  <a:pos x="416" y="56"/>
                </a:cxn>
                <a:cxn ang="0">
                  <a:pos x="366" y="114"/>
                </a:cxn>
                <a:cxn ang="0">
                  <a:pos x="318" y="174"/>
                </a:cxn>
                <a:cxn ang="0">
                  <a:pos x="274" y="238"/>
                </a:cxn>
                <a:cxn ang="0">
                  <a:pos x="232" y="302"/>
                </a:cxn>
                <a:cxn ang="0">
                  <a:pos x="194" y="370"/>
                </a:cxn>
                <a:cxn ang="0">
                  <a:pos x="158" y="438"/>
                </a:cxn>
                <a:cxn ang="0">
                  <a:pos x="126" y="510"/>
                </a:cxn>
                <a:cxn ang="0">
                  <a:pos x="98" y="582"/>
                </a:cxn>
                <a:cxn ang="0">
                  <a:pos x="72" y="658"/>
                </a:cxn>
                <a:cxn ang="0">
                  <a:pos x="50" y="734"/>
                </a:cxn>
                <a:cxn ang="0">
                  <a:pos x="32" y="810"/>
                </a:cxn>
                <a:cxn ang="0">
                  <a:pos x="18" y="890"/>
                </a:cxn>
                <a:cxn ang="0">
                  <a:pos x="8" y="970"/>
                </a:cxn>
                <a:cxn ang="0">
                  <a:pos x="2" y="1052"/>
                </a:cxn>
                <a:cxn ang="0">
                  <a:pos x="0" y="1134"/>
                </a:cxn>
                <a:cxn ang="0">
                  <a:pos x="160" y="1006"/>
                </a:cxn>
                <a:cxn ang="0">
                  <a:pos x="320" y="878"/>
                </a:cxn>
                <a:cxn ang="0">
                  <a:pos x="480" y="1006"/>
                </a:cxn>
                <a:cxn ang="0">
                  <a:pos x="640" y="1134"/>
                </a:cxn>
                <a:cxn ang="0">
                  <a:pos x="640" y="1134"/>
                </a:cxn>
                <a:cxn ang="0">
                  <a:pos x="640" y="1134"/>
                </a:cxn>
                <a:cxn ang="0">
                  <a:pos x="640" y="1084"/>
                </a:cxn>
                <a:cxn ang="0">
                  <a:pos x="644" y="1036"/>
                </a:cxn>
                <a:cxn ang="0">
                  <a:pos x="650" y="988"/>
                </a:cxn>
                <a:cxn ang="0">
                  <a:pos x="660" y="940"/>
                </a:cxn>
                <a:cxn ang="0">
                  <a:pos x="670" y="894"/>
                </a:cxn>
                <a:cxn ang="0">
                  <a:pos x="682" y="848"/>
                </a:cxn>
                <a:cxn ang="0">
                  <a:pos x="698" y="804"/>
                </a:cxn>
                <a:cxn ang="0">
                  <a:pos x="716" y="760"/>
                </a:cxn>
                <a:cxn ang="0">
                  <a:pos x="734" y="716"/>
                </a:cxn>
                <a:cxn ang="0">
                  <a:pos x="756" y="676"/>
                </a:cxn>
                <a:cxn ang="0">
                  <a:pos x="780" y="636"/>
                </a:cxn>
                <a:cxn ang="0">
                  <a:pos x="804" y="596"/>
                </a:cxn>
                <a:cxn ang="0">
                  <a:pos x="832" y="558"/>
                </a:cxn>
                <a:cxn ang="0">
                  <a:pos x="860" y="522"/>
                </a:cxn>
                <a:cxn ang="0">
                  <a:pos x="890" y="488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2"/>
                </a:cxn>
                <a:cxn ang="0">
                  <a:pos x="900" y="250"/>
                </a:cxn>
                <a:cxn ang="0">
                  <a:pos x="878" y="48"/>
                </a:cxn>
                <a:cxn ang="0">
                  <a:pos x="674" y="24"/>
                </a:cxn>
                <a:cxn ang="0">
                  <a:pos x="472" y="2"/>
                </a:cxn>
                <a:cxn ang="0">
                  <a:pos x="470" y="0"/>
                </a:cxn>
              </a:cxnLst>
              <a:rect l="0" t="0" r="r" b="b"/>
              <a:pathLst>
                <a:path w="922" h="1134">
                  <a:moveTo>
                    <a:pt x="470" y="0"/>
                  </a:moveTo>
                  <a:lnTo>
                    <a:pt x="470" y="0"/>
                  </a:lnTo>
                  <a:lnTo>
                    <a:pt x="416" y="56"/>
                  </a:lnTo>
                  <a:lnTo>
                    <a:pt x="366" y="114"/>
                  </a:lnTo>
                  <a:lnTo>
                    <a:pt x="318" y="174"/>
                  </a:lnTo>
                  <a:lnTo>
                    <a:pt x="274" y="238"/>
                  </a:lnTo>
                  <a:lnTo>
                    <a:pt x="232" y="302"/>
                  </a:lnTo>
                  <a:lnTo>
                    <a:pt x="194" y="370"/>
                  </a:lnTo>
                  <a:lnTo>
                    <a:pt x="158" y="438"/>
                  </a:lnTo>
                  <a:lnTo>
                    <a:pt x="126" y="510"/>
                  </a:lnTo>
                  <a:lnTo>
                    <a:pt x="98" y="582"/>
                  </a:lnTo>
                  <a:lnTo>
                    <a:pt x="72" y="658"/>
                  </a:lnTo>
                  <a:lnTo>
                    <a:pt x="50" y="734"/>
                  </a:lnTo>
                  <a:lnTo>
                    <a:pt x="32" y="810"/>
                  </a:lnTo>
                  <a:lnTo>
                    <a:pt x="18" y="890"/>
                  </a:lnTo>
                  <a:lnTo>
                    <a:pt x="8" y="970"/>
                  </a:lnTo>
                  <a:lnTo>
                    <a:pt x="2" y="1052"/>
                  </a:lnTo>
                  <a:lnTo>
                    <a:pt x="0" y="1134"/>
                  </a:lnTo>
                  <a:lnTo>
                    <a:pt x="160" y="1006"/>
                  </a:lnTo>
                  <a:lnTo>
                    <a:pt x="320" y="878"/>
                  </a:lnTo>
                  <a:lnTo>
                    <a:pt x="480" y="1006"/>
                  </a:lnTo>
                  <a:lnTo>
                    <a:pt x="640" y="1134"/>
                  </a:lnTo>
                  <a:lnTo>
                    <a:pt x="640" y="1134"/>
                  </a:lnTo>
                  <a:lnTo>
                    <a:pt x="640" y="1134"/>
                  </a:lnTo>
                  <a:lnTo>
                    <a:pt x="640" y="1084"/>
                  </a:lnTo>
                  <a:lnTo>
                    <a:pt x="644" y="1036"/>
                  </a:lnTo>
                  <a:lnTo>
                    <a:pt x="650" y="988"/>
                  </a:lnTo>
                  <a:lnTo>
                    <a:pt x="660" y="940"/>
                  </a:lnTo>
                  <a:lnTo>
                    <a:pt x="670" y="894"/>
                  </a:lnTo>
                  <a:lnTo>
                    <a:pt x="682" y="848"/>
                  </a:lnTo>
                  <a:lnTo>
                    <a:pt x="698" y="804"/>
                  </a:lnTo>
                  <a:lnTo>
                    <a:pt x="716" y="760"/>
                  </a:lnTo>
                  <a:lnTo>
                    <a:pt x="734" y="716"/>
                  </a:lnTo>
                  <a:lnTo>
                    <a:pt x="756" y="676"/>
                  </a:lnTo>
                  <a:lnTo>
                    <a:pt x="780" y="636"/>
                  </a:lnTo>
                  <a:lnTo>
                    <a:pt x="804" y="596"/>
                  </a:lnTo>
                  <a:lnTo>
                    <a:pt x="832" y="558"/>
                  </a:lnTo>
                  <a:lnTo>
                    <a:pt x="860" y="522"/>
                  </a:lnTo>
                  <a:lnTo>
                    <a:pt x="890" y="488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2"/>
                  </a:lnTo>
                  <a:lnTo>
                    <a:pt x="900" y="250"/>
                  </a:lnTo>
                  <a:lnTo>
                    <a:pt x="878" y="48"/>
                  </a:lnTo>
                  <a:lnTo>
                    <a:pt x="674" y="24"/>
                  </a:lnTo>
                  <a:lnTo>
                    <a:pt x="472" y="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1" name="Freeform 8"/>
            <p:cNvSpPr>
              <a:spLocks/>
            </p:cNvSpPr>
            <p:nvPr/>
          </p:nvSpPr>
          <p:spPr bwMode="auto">
            <a:xfrm rot="18900000">
              <a:off x="6037800" y="5314847"/>
              <a:ext cx="1598151" cy="1285560"/>
            </a:xfrm>
            <a:custGeom>
              <a:avLst/>
              <a:gdLst>
                <a:gd name="connsiteX0" fmla="*/ 0 w 10000"/>
                <a:gd name="connsiteY0" fmla="*/ 4913 h 10000"/>
                <a:gd name="connsiteX1" fmla="*/ 0 w 10000"/>
                <a:gd name="connsiteY1" fmla="*/ 4913 h 10000"/>
                <a:gd name="connsiteX2" fmla="*/ 494 w 10000"/>
                <a:gd name="connsiteY2" fmla="*/ 5476 h 10000"/>
                <a:gd name="connsiteX3" fmla="*/ 1005 w 10000"/>
                <a:gd name="connsiteY3" fmla="*/ 6017 h 10000"/>
                <a:gd name="connsiteX4" fmla="*/ 1534 w 10000"/>
                <a:gd name="connsiteY4" fmla="*/ 6537 h 10000"/>
                <a:gd name="connsiteX5" fmla="*/ 2081 w 10000"/>
                <a:gd name="connsiteY5" fmla="*/ 7035 h 10000"/>
                <a:gd name="connsiteX6" fmla="*/ 2663 w 10000"/>
                <a:gd name="connsiteY6" fmla="*/ 7489 h 10000"/>
                <a:gd name="connsiteX7" fmla="*/ 3263 w 10000"/>
                <a:gd name="connsiteY7" fmla="*/ 7900 h 10000"/>
                <a:gd name="connsiteX8" fmla="*/ 3862 w 10000"/>
                <a:gd name="connsiteY8" fmla="*/ 8290 h 10000"/>
                <a:gd name="connsiteX9" fmla="*/ 4497 w 10000"/>
                <a:gd name="connsiteY9" fmla="*/ 8636 h 10000"/>
                <a:gd name="connsiteX10" fmla="*/ 5132 w 10000"/>
                <a:gd name="connsiteY10" fmla="*/ 8939 h 10000"/>
                <a:gd name="connsiteX11" fmla="*/ 5785 w 10000"/>
                <a:gd name="connsiteY11" fmla="*/ 9221 h 10000"/>
                <a:gd name="connsiteX12" fmla="*/ 6455 w 10000"/>
                <a:gd name="connsiteY12" fmla="*/ 9459 h 10000"/>
                <a:gd name="connsiteX13" fmla="*/ 7143 w 10000"/>
                <a:gd name="connsiteY13" fmla="*/ 9654 h 10000"/>
                <a:gd name="connsiteX14" fmla="*/ 7848 w 10000"/>
                <a:gd name="connsiteY14" fmla="*/ 9805 h 10000"/>
                <a:gd name="connsiteX15" fmla="*/ 8554 w 10000"/>
                <a:gd name="connsiteY15" fmla="*/ 9913 h 10000"/>
                <a:gd name="connsiteX16" fmla="*/ 9259 w 10000"/>
                <a:gd name="connsiteY16" fmla="*/ 9978 h 10000"/>
                <a:gd name="connsiteX17" fmla="*/ 10000 w 10000"/>
                <a:gd name="connsiteY17" fmla="*/ 10000 h 10000"/>
                <a:gd name="connsiteX18" fmla="*/ 8871 w 10000"/>
                <a:gd name="connsiteY18" fmla="*/ 8268 h 10000"/>
                <a:gd name="connsiteX19" fmla="*/ 7743 w 10000"/>
                <a:gd name="connsiteY19" fmla="*/ 6537 h 10000"/>
                <a:gd name="connsiteX20" fmla="*/ 9450 w 10000"/>
                <a:gd name="connsiteY20" fmla="*/ 4805 h 10000"/>
                <a:gd name="connsiteX21" fmla="*/ 10000 w 10000"/>
                <a:gd name="connsiteY21" fmla="*/ 3074 h 10000"/>
                <a:gd name="connsiteX22" fmla="*/ 10000 w 10000"/>
                <a:gd name="connsiteY22" fmla="*/ 3074 h 10000"/>
                <a:gd name="connsiteX23" fmla="*/ 10000 w 10000"/>
                <a:gd name="connsiteY23" fmla="*/ 3074 h 10000"/>
                <a:gd name="connsiteX24" fmla="*/ 9559 w 10000"/>
                <a:gd name="connsiteY24" fmla="*/ 3052 h 10000"/>
                <a:gd name="connsiteX25" fmla="*/ 9136 w 10000"/>
                <a:gd name="connsiteY25" fmla="*/ 3009 h 10000"/>
                <a:gd name="connsiteX26" fmla="*/ 8695 w 10000"/>
                <a:gd name="connsiteY26" fmla="*/ 2944 h 10000"/>
                <a:gd name="connsiteX27" fmla="*/ 8289 w 10000"/>
                <a:gd name="connsiteY27" fmla="*/ 2857 h 10000"/>
                <a:gd name="connsiteX28" fmla="*/ 7866 w 10000"/>
                <a:gd name="connsiteY28" fmla="*/ 2749 h 10000"/>
                <a:gd name="connsiteX29" fmla="*/ 7478 w 10000"/>
                <a:gd name="connsiteY29" fmla="*/ 2597 h 10000"/>
                <a:gd name="connsiteX30" fmla="*/ 7072 w 10000"/>
                <a:gd name="connsiteY30" fmla="*/ 2446 h 10000"/>
                <a:gd name="connsiteX31" fmla="*/ 6684 w 10000"/>
                <a:gd name="connsiteY31" fmla="*/ 2251 h 10000"/>
                <a:gd name="connsiteX32" fmla="*/ 6314 w 10000"/>
                <a:gd name="connsiteY32" fmla="*/ 2035 h 10000"/>
                <a:gd name="connsiteX33" fmla="*/ 5944 w 10000"/>
                <a:gd name="connsiteY33" fmla="*/ 1818 h 10000"/>
                <a:gd name="connsiteX34" fmla="*/ 5591 w 10000"/>
                <a:gd name="connsiteY34" fmla="*/ 1558 h 10000"/>
                <a:gd name="connsiteX35" fmla="*/ 5256 w 10000"/>
                <a:gd name="connsiteY35" fmla="*/ 1299 h 10000"/>
                <a:gd name="connsiteX36" fmla="*/ 4921 w 10000"/>
                <a:gd name="connsiteY36" fmla="*/ 996 h 10000"/>
                <a:gd name="connsiteX37" fmla="*/ 4603 w 10000"/>
                <a:gd name="connsiteY37" fmla="*/ 693 h 10000"/>
                <a:gd name="connsiteX38" fmla="*/ 4286 w 10000"/>
                <a:gd name="connsiteY38" fmla="*/ 368 h 10000"/>
                <a:gd name="connsiteX39" fmla="*/ 4004 w 10000"/>
                <a:gd name="connsiteY39" fmla="*/ 22 h 10000"/>
                <a:gd name="connsiteX40" fmla="*/ 4004 w 10000"/>
                <a:gd name="connsiteY40" fmla="*/ 0 h 10000"/>
                <a:gd name="connsiteX41" fmla="*/ 3986 w 10000"/>
                <a:gd name="connsiteY41" fmla="*/ 22 h 10000"/>
                <a:gd name="connsiteX42" fmla="*/ 3986 w 10000"/>
                <a:gd name="connsiteY42" fmla="*/ 22 h 10000"/>
                <a:gd name="connsiteX43" fmla="*/ 3986 w 10000"/>
                <a:gd name="connsiteY43" fmla="*/ 0 h 10000"/>
                <a:gd name="connsiteX44" fmla="*/ 3986 w 10000"/>
                <a:gd name="connsiteY44" fmla="*/ 22 h 10000"/>
                <a:gd name="connsiteX45" fmla="*/ 2205 w 10000"/>
                <a:gd name="connsiteY45" fmla="*/ 260 h 10000"/>
                <a:gd name="connsiteX46" fmla="*/ 406 w 10000"/>
                <a:gd name="connsiteY46" fmla="*/ 498 h 10000"/>
                <a:gd name="connsiteX47" fmla="*/ 212 w 10000"/>
                <a:gd name="connsiteY47" fmla="*/ 2706 h 10000"/>
                <a:gd name="connsiteX48" fmla="*/ 18 w 10000"/>
                <a:gd name="connsiteY48" fmla="*/ 4892 h 10000"/>
                <a:gd name="connsiteX49" fmla="*/ 0 w 10000"/>
                <a:gd name="connsiteY49" fmla="*/ 4913 h 10000"/>
                <a:gd name="connsiteX0" fmla="*/ 0 w 10000"/>
                <a:gd name="connsiteY0" fmla="*/ 4913 h 10000"/>
                <a:gd name="connsiteX1" fmla="*/ 0 w 10000"/>
                <a:gd name="connsiteY1" fmla="*/ 4913 h 10000"/>
                <a:gd name="connsiteX2" fmla="*/ 494 w 10000"/>
                <a:gd name="connsiteY2" fmla="*/ 5476 h 10000"/>
                <a:gd name="connsiteX3" fmla="*/ 1005 w 10000"/>
                <a:gd name="connsiteY3" fmla="*/ 6017 h 10000"/>
                <a:gd name="connsiteX4" fmla="*/ 1534 w 10000"/>
                <a:gd name="connsiteY4" fmla="*/ 6537 h 10000"/>
                <a:gd name="connsiteX5" fmla="*/ 2081 w 10000"/>
                <a:gd name="connsiteY5" fmla="*/ 7035 h 10000"/>
                <a:gd name="connsiteX6" fmla="*/ 2663 w 10000"/>
                <a:gd name="connsiteY6" fmla="*/ 7489 h 10000"/>
                <a:gd name="connsiteX7" fmla="*/ 3263 w 10000"/>
                <a:gd name="connsiteY7" fmla="*/ 7900 h 10000"/>
                <a:gd name="connsiteX8" fmla="*/ 3862 w 10000"/>
                <a:gd name="connsiteY8" fmla="*/ 8290 h 10000"/>
                <a:gd name="connsiteX9" fmla="*/ 4497 w 10000"/>
                <a:gd name="connsiteY9" fmla="*/ 8636 h 10000"/>
                <a:gd name="connsiteX10" fmla="*/ 5132 w 10000"/>
                <a:gd name="connsiteY10" fmla="*/ 8939 h 10000"/>
                <a:gd name="connsiteX11" fmla="*/ 5785 w 10000"/>
                <a:gd name="connsiteY11" fmla="*/ 9221 h 10000"/>
                <a:gd name="connsiteX12" fmla="*/ 6455 w 10000"/>
                <a:gd name="connsiteY12" fmla="*/ 9459 h 10000"/>
                <a:gd name="connsiteX13" fmla="*/ 7143 w 10000"/>
                <a:gd name="connsiteY13" fmla="*/ 9654 h 10000"/>
                <a:gd name="connsiteX14" fmla="*/ 7848 w 10000"/>
                <a:gd name="connsiteY14" fmla="*/ 9805 h 10000"/>
                <a:gd name="connsiteX15" fmla="*/ 8554 w 10000"/>
                <a:gd name="connsiteY15" fmla="*/ 9913 h 10000"/>
                <a:gd name="connsiteX16" fmla="*/ 9259 w 10000"/>
                <a:gd name="connsiteY16" fmla="*/ 9978 h 10000"/>
                <a:gd name="connsiteX17" fmla="*/ 10000 w 10000"/>
                <a:gd name="connsiteY17" fmla="*/ 10000 h 10000"/>
                <a:gd name="connsiteX18" fmla="*/ 8871 w 10000"/>
                <a:gd name="connsiteY18" fmla="*/ 8268 h 10000"/>
                <a:gd name="connsiteX19" fmla="*/ 8467 w 10000"/>
                <a:gd name="connsiteY19" fmla="*/ 6177 h 10000"/>
                <a:gd name="connsiteX20" fmla="*/ 9450 w 10000"/>
                <a:gd name="connsiteY20" fmla="*/ 4805 h 10000"/>
                <a:gd name="connsiteX21" fmla="*/ 10000 w 10000"/>
                <a:gd name="connsiteY21" fmla="*/ 3074 h 10000"/>
                <a:gd name="connsiteX22" fmla="*/ 10000 w 10000"/>
                <a:gd name="connsiteY22" fmla="*/ 3074 h 10000"/>
                <a:gd name="connsiteX23" fmla="*/ 10000 w 10000"/>
                <a:gd name="connsiteY23" fmla="*/ 3074 h 10000"/>
                <a:gd name="connsiteX24" fmla="*/ 9559 w 10000"/>
                <a:gd name="connsiteY24" fmla="*/ 3052 h 10000"/>
                <a:gd name="connsiteX25" fmla="*/ 9136 w 10000"/>
                <a:gd name="connsiteY25" fmla="*/ 3009 h 10000"/>
                <a:gd name="connsiteX26" fmla="*/ 8695 w 10000"/>
                <a:gd name="connsiteY26" fmla="*/ 2944 h 10000"/>
                <a:gd name="connsiteX27" fmla="*/ 8289 w 10000"/>
                <a:gd name="connsiteY27" fmla="*/ 2857 h 10000"/>
                <a:gd name="connsiteX28" fmla="*/ 7866 w 10000"/>
                <a:gd name="connsiteY28" fmla="*/ 2749 h 10000"/>
                <a:gd name="connsiteX29" fmla="*/ 7478 w 10000"/>
                <a:gd name="connsiteY29" fmla="*/ 2597 h 10000"/>
                <a:gd name="connsiteX30" fmla="*/ 7072 w 10000"/>
                <a:gd name="connsiteY30" fmla="*/ 2446 h 10000"/>
                <a:gd name="connsiteX31" fmla="*/ 6684 w 10000"/>
                <a:gd name="connsiteY31" fmla="*/ 2251 h 10000"/>
                <a:gd name="connsiteX32" fmla="*/ 6314 w 10000"/>
                <a:gd name="connsiteY32" fmla="*/ 2035 h 10000"/>
                <a:gd name="connsiteX33" fmla="*/ 5944 w 10000"/>
                <a:gd name="connsiteY33" fmla="*/ 1818 h 10000"/>
                <a:gd name="connsiteX34" fmla="*/ 5591 w 10000"/>
                <a:gd name="connsiteY34" fmla="*/ 1558 h 10000"/>
                <a:gd name="connsiteX35" fmla="*/ 5256 w 10000"/>
                <a:gd name="connsiteY35" fmla="*/ 1299 h 10000"/>
                <a:gd name="connsiteX36" fmla="*/ 4921 w 10000"/>
                <a:gd name="connsiteY36" fmla="*/ 996 h 10000"/>
                <a:gd name="connsiteX37" fmla="*/ 4603 w 10000"/>
                <a:gd name="connsiteY37" fmla="*/ 693 h 10000"/>
                <a:gd name="connsiteX38" fmla="*/ 4286 w 10000"/>
                <a:gd name="connsiteY38" fmla="*/ 368 h 10000"/>
                <a:gd name="connsiteX39" fmla="*/ 4004 w 10000"/>
                <a:gd name="connsiteY39" fmla="*/ 22 h 10000"/>
                <a:gd name="connsiteX40" fmla="*/ 4004 w 10000"/>
                <a:gd name="connsiteY40" fmla="*/ 0 h 10000"/>
                <a:gd name="connsiteX41" fmla="*/ 3986 w 10000"/>
                <a:gd name="connsiteY41" fmla="*/ 22 h 10000"/>
                <a:gd name="connsiteX42" fmla="*/ 3986 w 10000"/>
                <a:gd name="connsiteY42" fmla="*/ 22 h 10000"/>
                <a:gd name="connsiteX43" fmla="*/ 3986 w 10000"/>
                <a:gd name="connsiteY43" fmla="*/ 0 h 10000"/>
                <a:gd name="connsiteX44" fmla="*/ 3986 w 10000"/>
                <a:gd name="connsiteY44" fmla="*/ 22 h 10000"/>
                <a:gd name="connsiteX45" fmla="*/ 2205 w 10000"/>
                <a:gd name="connsiteY45" fmla="*/ 260 h 10000"/>
                <a:gd name="connsiteX46" fmla="*/ 406 w 10000"/>
                <a:gd name="connsiteY46" fmla="*/ 498 h 10000"/>
                <a:gd name="connsiteX47" fmla="*/ 212 w 10000"/>
                <a:gd name="connsiteY47" fmla="*/ 2706 h 10000"/>
                <a:gd name="connsiteX48" fmla="*/ 18 w 10000"/>
                <a:gd name="connsiteY48" fmla="*/ 4892 h 10000"/>
                <a:gd name="connsiteX49" fmla="*/ 0 w 10000"/>
                <a:gd name="connsiteY49" fmla="*/ 4913 h 10000"/>
                <a:gd name="connsiteX0" fmla="*/ 0 w 10000"/>
                <a:gd name="connsiteY0" fmla="*/ 4913 h 10000"/>
                <a:gd name="connsiteX1" fmla="*/ 0 w 10000"/>
                <a:gd name="connsiteY1" fmla="*/ 4913 h 10000"/>
                <a:gd name="connsiteX2" fmla="*/ 494 w 10000"/>
                <a:gd name="connsiteY2" fmla="*/ 5476 h 10000"/>
                <a:gd name="connsiteX3" fmla="*/ 1005 w 10000"/>
                <a:gd name="connsiteY3" fmla="*/ 6017 h 10000"/>
                <a:gd name="connsiteX4" fmla="*/ 1534 w 10000"/>
                <a:gd name="connsiteY4" fmla="*/ 6537 h 10000"/>
                <a:gd name="connsiteX5" fmla="*/ 2081 w 10000"/>
                <a:gd name="connsiteY5" fmla="*/ 7035 h 10000"/>
                <a:gd name="connsiteX6" fmla="*/ 2663 w 10000"/>
                <a:gd name="connsiteY6" fmla="*/ 7489 h 10000"/>
                <a:gd name="connsiteX7" fmla="*/ 3263 w 10000"/>
                <a:gd name="connsiteY7" fmla="*/ 7900 h 10000"/>
                <a:gd name="connsiteX8" fmla="*/ 3862 w 10000"/>
                <a:gd name="connsiteY8" fmla="*/ 8290 h 10000"/>
                <a:gd name="connsiteX9" fmla="*/ 4497 w 10000"/>
                <a:gd name="connsiteY9" fmla="*/ 8636 h 10000"/>
                <a:gd name="connsiteX10" fmla="*/ 5132 w 10000"/>
                <a:gd name="connsiteY10" fmla="*/ 8939 h 10000"/>
                <a:gd name="connsiteX11" fmla="*/ 5785 w 10000"/>
                <a:gd name="connsiteY11" fmla="*/ 9221 h 10000"/>
                <a:gd name="connsiteX12" fmla="*/ 6455 w 10000"/>
                <a:gd name="connsiteY12" fmla="*/ 9459 h 10000"/>
                <a:gd name="connsiteX13" fmla="*/ 7143 w 10000"/>
                <a:gd name="connsiteY13" fmla="*/ 9654 h 10000"/>
                <a:gd name="connsiteX14" fmla="*/ 7848 w 10000"/>
                <a:gd name="connsiteY14" fmla="*/ 9805 h 10000"/>
                <a:gd name="connsiteX15" fmla="*/ 8554 w 10000"/>
                <a:gd name="connsiteY15" fmla="*/ 9913 h 10000"/>
                <a:gd name="connsiteX16" fmla="*/ 9259 w 10000"/>
                <a:gd name="connsiteY16" fmla="*/ 9978 h 10000"/>
                <a:gd name="connsiteX17" fmla="*/ 10000 w 10000"/>
                <a:gd name="connsiteY17" fmla="*/ 10000 h 10000"/>
                <a:gd name="connsiteX18" fmla="*/ 9450 w 10000"/>
                <a:gd name="connsiteY18" fmla="*/ 7908 h 10000"/>
                <a:gd name="connsiteX19" fmla="*/ 8467 w 10000"/>
                <a:gd name="connsiteY19" fmla="*/ 6177 h 10000"/>
                <a:gd name="connsiteX20" fmla="*/ 9450 w 10000"/>
                <a:gd name="connsiteY20" fmla="*/ 4805 h 10000"/>
                <a:gd name="connsiteX21" fmla="*/ 10000 w 10000"/>
                <a:gd name="connsiteY21" fmla="*/ 3074 h 10000"/>
                <a:gd name="connsiteX22" fmla="*/ 10000 w 10000"/>
                <a:gd name="connsiteY22" fmla="*/ 3074 h 10000"/>
                <a:gd name="connsiteX23" fmla="*/ 10000 w 10000"/>
                <a:gd name="connsiteY23" fmla="*/ 3074 h 10000"/>
                <a:gd name="connsiteX24" fmla="*/ 9559 w 10000"/>
                <a:gd name="connsiteY24" fmla="*/ 3052 h 10000"/>
                <a:gd name="connsiteX25" fmla="*/ 9136 w 10000"/>
                <a:gd name="connsiteY25" fmla="*/ 3009 h 10000"/>
                <a:gd name="connsiteX26" fmla="*/ 8695 w 10000"/>
                <a:gd name="connsiteY26" fmla="*/ 2944 h 10000"/>
                <a:gd name="connsiteX27" fmla="*/ 8289 w 10000"/>
                <a:gd name="connsiteY27" fmla="*/ 2857 h 10000"/>
                <a:gd name="connsiteX28" fmla="*/ 7866 w 10000"/>
                <a:gd name="connsiteY28" fmla="*/ 2749 h 10000"/>
                <a:gd name="connsiteX29" fmla="*/ 7478 w 10000"/>
                <a:gd name="connsiteY29" fmla="*/ 2597 h 10000"/>
                <a:gd name="connsiteX30" fmla="*/ 7072 w 10000"/>
                <a:gd name="connsiteY30" fmla="*/ 2446 h 10000"/>
                <a:gd name="connsiteX31" fmla="*/ 6684 w 10000"/>
                <a:gd name="connsiteY31" fmla="*/ 2251 h 10000"/>
                <a:gd name="connsiteX32" fmla="*/ 6314 w 10000"/>
                <a:gd name="connsiteY32" fmla="*/ 2035 h 10000"/>
                <a:gd name="connsiteX33" fmla="*/ 5944 w 10000"/>
                <a:gd name="connsiteY33" fmla="*/ 1818 h 10000"/>
                <a:gd name="connsiteX34" fmla="*/ 5591 w 10000"/>
                <a:gd name="connsiteY34" fmla="*/ 1558 h 10000"/>
                <a:gd name="connsiteX35" fmla="*/ 5256 w 10000"/>
                <a:gd name="connsiteY35" fmla="*/ 1299 h 10000"/>
                <a:gd name="connsiteX36" fmla="*/ 4921 w 10000"/>
                <a:gd name="connsiteY36" fmla="*/ 996 h 10000"/>
                <a:gd name="connsiteX37" fmla="*/ 4603 w 10000"/>
                <a:gd name="connsiteY37" fmla="*/ 693 h 10000"/>
                <a:gd name="connsiteX38" fmla="*/ 4286 w 10000"/>
                <a:gd name="connsiteY38" fmla="*/ 368 h 10000"/>
                <a:gd name="connsiteX39" fmla="*/ 4004 w 10000"/>
                <a:gd name="connsiteY39" fmla="*/ 22 h 10000"/>
                <a:gd name="connsiteX40" fmla="*/ 4004 w 10000"/>
                <a:gd name="connsiteY40" fmla="*/ 0 h 10000"/>
                <a:gd name="connsiteX41" fmla="*/ 3986 w 10000"/>
                <a:gd name="connsiteY41" fmla="*/ 22 h 10000"/>
                <a:gd name="connsiteX42" fmla="*/ 3986 w 10000"/>
                <a:gd name="connsiteY42" fmla="*/ 22 h 10000"/>
                <a:gd name="connsiteX43" fmla="*/ 3986 w 10000"/>
                <a:gd name="connsiteY43" fmla="*/ 0 h 10000"/>
                <a:gd name="connsiteX44" fmla="*/ 3986 w 10000"/>
                <a:gd name="connsiteY44" fmla="*/ 22 h 10000"/>
                <a:gd name="connsiteX45" fmla="*/ 2205 w 10000"/>
                <a:gd name="connsiteY45" fmla="*/ 260 h 10000"/>
                <a:gd name="connsiteX46" fmla="*/ 406 w 10000"/>
                <a:gd name="connsiteY46" fmla="*/ 498 h 10000"/>
                <a:gd name="connsiteX47" fmla="*/ 212 w 10000"/>
                <a:gd name="connsiteY47" fmla="*/ 2706 h 10000"/>
                <a:gd name="connsiteX48" fmla="*/ 18 w 10000"/>
                <a:gd name="connsiteY48" fmla="*/ 4892 h 10000"/>
                <a:gd name="connsiteX49" fmla="*/ 0 w 10000"/>
                <a:gd name="connsiteY49" fmla="*/ 491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000" h="10000">
                  <a:moveTo>
                    <a:pt x="0" y="4913"/>
                  </a:moveTo>
                  <a:lnTo>
                    <a:pt x="0" y="4913"/>
                  </a:lnTo>
                  <a:lnTo>
                    <a:pt x="494" y="5476"/>
                  </a:lnTo>
                  <a:lnTo>
                    <a:pt x="1005" y="6017"/>
                  </a:lnTo>
                  <a:lnTo>
                    <a:pt x="1534" y="6537"/>
                  </a:lnTo>
                  <a:lnTo>
                    <a:pt x="2081" y="7035"/>
                  </a:lnTo>
                  <a:lnTo>
                    <a:pt x="2663" y="7489"/>
                  </a:lnTo>
                  <a:lnTo>
                    <a:pt x="3263" y="7900"/>
                  </a:lnTo>
                  <a:lnTo>
                    <a:pt x="3862" y="8290"/>
                  </a:lnTo>
                  <a:lnTo>
                    <a:pt x="4497" y="8636"/>
                  </a:lnTo>
                  <a:lnTo>
                    <a:pt x="5132" y="8939"/>
                  </a:lnTo>
                  <a:lnTo>
                    <a:pt x="5785" y="9221"/>
                  </a:lnTo>
                  <a:lnTo>
                    <a:pt x="6455" y="9459"/>
                  </a:lnTo>
                  <a:lnTo>
                    <a:pt x="7143" y="9654"/>
                  </a:lnTo>
                  <a:lnTo>
                    <a:pt x="7848" y="9805"/>
                  </a:lnTo>
                  <a:lnTo>
                    <a:pt x="8554" y="9913"/>
                  </a:lnTo>
                  <a:lnTo>
                    <a:pt x="9259" y="9978"/>
                  </a:lnTo>
                  <a:lnTo>
                    <a:pt x="10000" y="10000"/>
                  </a:lnTo>
                  <a:lnTo>
                    <a:pt x="9450" y="7908"/>
                  </a:lnTo>
                  <a:cubicBezTo>
                    <a:pt x="9315" y="7211"/>
                    <a:pt x="8602" y="6874"/>
                    <a:pt x="8467" y="6177"/>
                  </a:cubicBezTo>
                  <a:lnTo>
                    <a:pt x="9450" y="4805"/>
                  </a:lnTo>
                  <a:lnTo>
                    <a:pt x="10000" y="3074"/>
                  </a:lnTo>
                  <a:lnTo>
                    <a:pt x="10000" y="3074"/>
                  </a:lnTo>
                  <a:lnTo>
                    <a:pt x="10000" y="3074"/>
                  </a:lnTo>
                  <a:lnTo>
                    <a:pt x="9559" y="3052"/>
                  </a:lnTo>
                  <a:lnTo>
                    <a:pt x="9136" y="3009"/>
                  </a:lnTo>
                  <a:lnTo>
                    <a:pt x="8695" y="2944"/>
                  </a:lnTo>
                  <a:lnTo>
                    <a:pt x="8289" y="2857"/>
                  </a:lnTo>
                  <a:lnTo>
                    <a:pt x="7866" y="2749"/>
                  </a:lnTo>
                  <a:lnTo>
                    <a:pt x="7478" y="2597"/>
                  </a:lnTo>
                  <a:lnTo>
                    <a:pt x="7072" y="2446"/>
                  </a:lnTo>
                  <a:lnTo>
                    <a:pt x="6684" y="2251"/>
                  </a:lnTo>
                  <a:lnTo>
                    <a:pt x="6314" y="2035"/>
                  </a:lnTo>
                  <a:lnTo>
                    <a:pt x="5944" y="1818"/>
                  </a:lnTo>
                  <a:lnTo>
                    <a:pt x="5591" y="1558"/>
                  </a:lnTo>
                  <a:lnTo>
                    <a:pt x="5256" y="1299"/>
                  </a:lnTo>
                  <a:lnTo>
                    <a:pt x="4921" y="996"/>
                  </a:lnTo>
                  <a:lnTo>
                    <a:pt x="4603" y="693"/>
                  </a:lnTo>
                  <a:lnTo>
                    <a:pt x="4286" y="368"/>
                  </a:lnTo>
                  <a:lnTo>
                    <a:pt x="4004" y="22"/>
                  </a:lnTo>
                  <a:lnTo>
                    <a:pt x="4004" y="0"/>
                  </a:lnTo>
                  <a:cubicBezTo>
                    <a:pt x="3998" y="7"/>
                    <a:pt x="3992" y="15"/>
                    <a:pt x="3986" y="22"/>
                  </a:cubicBezTo>
                  <a:lnTo>
                    <a:pt x="3986" y="22"/>
                  </a:lnTo>
                  <a:lnTo>
                    <a:pt x="3986" y="0"/>
                  </a:lnTo>
                  <a:lnTo>
                    <a:pt x="3986" y="22"/>
                  </a:lnTo>
                  <a:lnTo>
                    <a:pt x="2205" y="260"/>
                  </a:lnTo>
                  <a:lnTo>
                    <a:pt x="406" y="498"/>
                  </a:lnTo>
                  <a:cubicBezTo>
                    <a:pt x="341" y="1234"/>
                    <a:pt x="277" y="1970"/>
                    <a:pt x="212" y="2706"/>
                  </a:cubicBezTo>
                  <a:cubicBezTo>
                    <a:pt x="147" y="3435"/>
                    <a:pt x="83" y="4163"/>
                    <a:pt x="18" y="4892"/>
                  </a:cubicBezTo>
                  <a:lnTo>
                    <a:pt x="0" y="4913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 rot="18900000">
              <a:off x="6335451" y="1736460"/>
              <a:ext cx="1299378" cy="1938545"/>
            </a:xfrm>
            <a:custGeom>
              <a:avLst/>
              <a:gdLst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64 w 10000"/>
                <a:gd name="connsiteY18" fmla="*/ 1492 h 10024"/>
                <a:gd name="connsiteX19" fmla="*/ 4425 w 10000"/>
                <a:gd name="connsiteY19" fmla="*/ 2959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64 w 10000"/>
                <a:gd name="connsiteY18" fmla="*/ 1492 h 10024"/>
                <a:gd name="connsiteX19" fmla="*/ 4407 w 10000"/>
                <a:gd name="connsiteY19" fmla="*/ 2995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46 w 10000"/>
                <a:gd name="connsiteY18" fmla="*/ 1433 h 10024"/>
                <a:gd name="connsiteX19" fmla="*/ 4407 w 10000"/>
                <a:gd name="connsiteY19" fmla="*/ 2995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46 w 10000"/>
                <a:gd name="connsiteY18" fmla="*/ 1433 h 10024"/>
                <a:gd name="connsiteX19" fmla="*/ 4372 w 10000"/>
                <a:gd name="connsiteY19" fmla="*/ 2924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000" h="10024">
                  <a:moveTo>
                    <a:pt x="10000" y="8182"/>
                  </a:moveTo>
                  <a:lnTo>
                    <a:pt x="10000" y="8182"/>
                  </a:lnTo>
                  <a:cubicBezTo>
                    <a:pt x="9993" y="8000"/>
                    <a:pt x="9985" y="7818"/>
                    <a:pt x="9978" y="7636"/>
                  </a:cubicBezTo>
                  <a:cubicBezTo>
                    <a:pt x="9956" y="7454"/>
                    <a:pt x="9935" y="7271"/>
                    <a:pt x="9913" y="7089"/>
                  </a:cubicBezTo>
                  <a:lnTo>
                    <a:pt x="9826" y="6528"/>
                  </a:lnTo>
                  <a:cubicBezTo>
                    <a:pt x="9776" y="6346"/>
                    <a:pt x="9725" y="6163"/>
                    <a:pt x="9675" y="5981"/>
                  </a:cubicBezTo>
                  <a:lnTo>
                    <a:pt x="9501" y="5448"/>
                  </a:lnTo>
                  <a:cubicBezTo>
                    <a:pt x="9429" y="5266"/>
                    <a:pt x="9356" y="5084"/>
                    <a:pt x="9284" y="4902"/>
                  </a:cubicBezTo>
                  <a:lnTo>
                    <a:pt x="9024" y="4369"/>
                  </a:lnTo>
                  <a:lnTo>
                    <a:pt x="8720" y="3851"/>
                  </a:lnTo>
                  <a:lnTo>
                    <a:pt x="8395" y="3333"/>
                  </a:lnTo>
                  <a:lnTo>
                    <a:pt x="8004" y="2830"/>
                  </a:lnTo>
                  <a:lnTo>
                    <a:pt x="7592" y="2326"/>
                  </a:lnTo>
                  <a:lnTo>
                    <a:pt x="7137" y="1837"/>
                  </a:lnTo>
                  <a:lnTo>
                    <a:pt x="6638" y="1362"/>
                  </a:lnTo>
                  <a:lnTo>
                    <a:pt x="6095" y="902"/>
                  </a:lnTo>
                  <a:lnTo>
                    <a:pt x="5531" y="456"/>
                  </a:lnTo>
                  <a:lnTo>
                    <a:pt x="4867" y="0"/>
                  </a:lnTo>
                  <a:cubicBezTo>
                    <a:pt x="4799" y="497"/>
                    <a:pt x="4714" y="936"/>
                    <a:pt x="4646" y="1433"/>
                  </a:cubicBezTo>
                  <a:cubicBezTo>
                    <a:pt x="4566" y="1922"/>
                    <a:pt x="4452" y="2435"/>
                    <a:pt x="4372" y="2924"/>
                  </a:cubicBezTo>
                  <a:lnTo>
                    <a:pt x="2213" y="3118"/>
                  </a:lnTo>
                  <a:lnTo>
                    <a:pt x="0" y="3276"/>
                  </a:lnTo>
                  <a:lnTo>
                    <a:pt x="0" y="3290"/>
                  </a:lnTo>
                  <a:lnTo>
                    <a:pt x="0" y="3290"/>
                  </a:lnTo>
                  <a:lnTo>
                    <a:pt x="369" y="3549"/>
                  </a:lnTo>
                  <a:lnTo>
                    <a:pt x="716" y="3808"/>
                  </a:lnTo>
                  <a:lnTo>
                    <a:pt x="1041" y="4082"/>
                  </a:lnTo>
                  <a:lnTo>
                    <a:pt x="1345" y="4369"/>
                  </a:lnTo>
                  <a:lnTo>
                    <a:pt x="1605" y="4657"/>
                  </a:lnTo>
                  <a:lnTo>
                    <a:pt x="1866" y="4959"/>
                  </a:lnTo>
                  <a:lnTo>
                    <a:pt x="2082" y="5261"/>
                  </a:lnTo>
                  <a:cubicBezTo>
                    <a:pt x="2154" y="5367"/>
                    <a:pt x="2227" y="5472"/>
                    <a:pt x="2299" y="5578"/>
                  </a:cubicBezTo>
                  <a:lnTo>
                    <a:pt x="2473" y="5895"/>
                  </a:lnTo>
                  <a:cubicBezTo>
                    <a:pt x="2524" y="6000"/>
                    <a:pt x="2574" y="6106"/>
                    <a:pt x="2625" y="6211"/>
                  </a:cubicBezTo>
                  <a:cubicBezTo>
                    <a:pt x="2668" y="6317"/>
                    <a:pt x="2712" y="6422"/>
                    <a:pt x="2755" y="6528"/>
                  </a:cubicBezTo>
                  <a:lnTo>
                    <a:pt x="2863" y="6859"/>
                  </a:lnTo>
                  <a:lnTo>
                    <a:pt x="2950" y="7189"/>
                  </a:lnTo>
                  <a:cubicBezTo>
                    <a:pt x="2964" y="7299"/>
                    <a:pt x="2979" y="7410"/>
                    <a:pt x="2993" y="7520"/>
                  </a:cubicBezTo>
                  <a:cubicBezTo>
                    <a:pt x="3008" y="7630"/>
                    <a:pt x="3022" y="7741"/>
                    <a:pt x="3037" y="7851"/>
                  </a:cubicBezTo>
                  <a:cubicBezTo>
                    <a:pt x="3044" y="7961"/>
                    <a:pt x="3052" y="8072"/>
                    <a:pt x="3059" y="8182"/>
                  </a:cubicBezTo>
                  <a:lnTo>
                    <a:pt x="3037" y="8182"/>
                  </a:lnTo>
                  <a:lnTo>
                    <a:pt x="3059" y="8182"/>
                  </a:lnTo>
                  <a:lnTo>
                    <a:pt x="3059" y="8182"/>
                  </a:lnTo>
                  <a:lnTo>
                    <a:pt x="3059" y="8182"/>
                  </a:lnTo>
                  <a:lnTo>
                    <a:pt x="3059" y="8182"/>
                  </a:lnTo>
                  <a:lnTo>
                    <a:pt x="4772" y="9103"/>
                  </a:lnTo>
                  <a:lnTo>
                    <a:pt x="6508" y="10024"/>
                  </a:lnTo>
                  <a:lnTo>
                    <a:pt x="8243" y="9103"/>
                  </a:lnTo>
                  <a:lnTo>
                    <a:pt x="9978" y="8182"/>
                  </a:lnTo>
                  <a:lnTo>
                    <a:pt x="10000" y="8182"/>
                  </a:lnTo>
                  <a:close/>
                </a:path>
              </a:pathLst>
            </a:custGeom>
            <a:solidFill>
              <a:schemeClr val="tx2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3" name="Freeform 10"/>
            <p:cNvSpPr>
              <a:spLocks/>
            </p:cNvSpPr>
            <p:nvPr/>
          </p:nvSpPr>
          <p:spPr bwMode="auto">
            <a:xfrm rot="18900000">
              <a:off x="6859358" y="4319651"/>
              <a:ext cx="1958936" cy="1282777"/>
            </a:xfrm>
            <a:custGeom>
              <a:avLst/>
              <a:gdLst/>
              <a:ahLst/>
              <a:cxnLst>
                <a:cxn ang="0">
                  <a:pos x="256" y="922"/>
                </a:cxn>
                <a:cxn ang="0">
                  <a:pos x="256" y="922"/>
                </a:cxn>
                <a:cxn ang="0">
                  <a:pos x="332" y="920"/>
                </a:cxn>
                <a:cxn ang="0">
                  <a:pos x="408" y="914"/>
                </a:cxn>
                <a:cxn ang="0">
                  <a:pos x="486" y="906"/>
                </a:cxn>
                <a:cxn ang="0">
                  <a:pos x="562" y="892"/>
                </a:cxn>
                <a:cxn ang="0">
                  <a:pos x="636" y="876"/>
                </a:cxn>
                <a:cxn ang="0">
                  <a:pos x="712" y="856"/>
                </a:cxn>
                <a:cxn ang="0">
                  <a:pos x="786" y="832"/>
                </a:cxn>
                <a:cxn ang="0">
                  <a:pos x="858" y="804"/>
                </a:cxn>
                <a:cxn ang="0">
                  <a:pos x="930" y="774"/>
                </a:cxn>
                <a:cxn ang="0">
                  <a:pos x="1000" y="738"/>
                </a:cxn>
                <a:cxn ang="0">
                  <a:pos x="1070" y="700"/>
                </a:cxn>
                <a:cxn ang="0">
                  <a:pos x="1138" y="658"/>
                </a:cxn>
                <a:cxn ang="0">
                  <a:pos x="1204" y="612"/>
                </a:cxn>
                <a:cxn ang="0">
                  <a:pos x="1268" y="562"/>
                </a:cxn>
                <a:cxn ang="0">
                  <a:pos x="1330" y="510"/>
                </a:cxn>
                <a:cxn ang="0">
                  <a:pos x="1390" y="452"/>
                </a:cxn>
                <a:cxn ang="0">
                  <a:pos x="1186" y="430"/>
                </a:cxn>
                <a:cxn ang="0">
                  <a:pos x="982" y="408"/>
                </a:cxn>
                <a:cxn ang="0">
                  <a:pos x="960" y="204"/>
                </a:cxn>
                <a:cxn ang="0">
                  <a:pos x="938" y="0"/>
                </a:cxn>
                <a:cxn ang="0">
                  <a:pos x="936" y="0"/>
                </a:cxn>
                <a:cxn ang="0">
                  <a:pos x="936" y="0"/>
                </a:cxn>
                <a:cxn ang="0">
                  <a:pos x="900" y="34"/>
                </a:cxn>
                <a:cxn ang="0">
                  <a:pos x="864" y="66"/>
                </a:cxn>
                <a:cxn ang="0">
                  <a:pos x="826" y="96"/>
                </a:cxn>
                <a:cxn ang="0">
                  <a:pos x="786" y="124"/>
                </a:cxn>
                <a:cxn ang="0">
                  <a:pos x="746" y="148"/>
                </a:cxn>
                <a:cxn ang="0">
                  <a:pos x="704" y="172"/>
                </a:cxn>
                <a:cxn ang="0">
                  <a:pos x="662" y="192"/>
                </a:cxn>
                <a:cxn ang="0">
                  <a:pos x="618" y="212"/>
                </a:cxn>
                <a:cxn ang="0">
                  <a:pos x="574" y="228"/>
                </a:cxn>
                <a:cxn ang="0">
                  <a:pos x="530" y="242"/>
                </a:cxn>
                <a:cxn ang="0">
                  <a:pos x="486" y="254"/>
                </a:cxn>
                <a:cxn ang="0">
                  <a:pos x="440" y="264"/>
                </a:cxn>
                <a:cxn ang="0">
                  <a:pos x="394" y="272"/>
                </a:cxn>
                <a:cxn ang="0">
                  <a:pos x="348" y="278"/>
                </a:cxn>
                <a:cxn ang="0">
                  <a:pos x="302" y="280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128" y="440"/>
                </a:cxn>
                <a:cxn ang="0">
                  <a:pos x="0" y="600"/>
                </a:cxn>
                <a:cxn ang="0">
                  <a:pos x="128" y="760"/>
                </a:cxn>
                <a:cxn ang="0">
                  <a:pos x="256" y="920"/>
                </a:cxn>
                <a:cxn ang="0">
                  <a:pos x="256" y="922"/>
                </a:cxn>
              </a:cxnLst>
              <a:rect l="0" t="0" r="r" b="b"/>
              <a:pathLst>
                <a:path w="1390" h="922">
                  <a:moveTo>
                    <a:pt x="256" y="922"/>
                  </a:moveTo>
                  <a:lnTo>
                    <a:pt x="256" y="922"/>
                  </a:lnTo>
                  <a:lnTo>
                    <a:pt x="332" y="920"/>
                  </a:lnTo>
                  <a:lnTo>
                    <a:pt x="408" y="914"/>
                  </a:lnTo>
                  <a:lnTo>
                    <a:pt x="486" y="906"/>
                  </a:lnTo>
                  <a:lnTo>
                    <a:pt x="562" y="892"/>
                  </a:lnTo>
                  <a:lnTo>
                    <a:pt x="636" y="876"/>
                  </a:lnTo>
                  <a:lnTo>
                    <a:pt x="712" y="856"/>
                  </a:lnTo>
                  <a:lnTo>
                    <a:pt x="786" y="832"/>
                  </a:lnTo>
                  <a:lnTo>
                    <a:pt x="858" y="804"/>
                  </a:lnTo>
                  <a:lnTo>
                    <a:pt x="930" y="774"/>
                  </a:lnTo>
                  <a:lnTo>
                    <a:pt x="1000" y="738"/>
                  </a:lnTo>
                  <a:lnTo>
                    <a:pt x="1070" y="700"/>
                  </a:lnTo>
                  <a:lnTo>
                    <a:pt x="1138" y="658"/>
                  </a:lnTo>
                  <a:lnTo>
                    <a:pt x="1204" y="612"/>
                  </a:lnTo>
                  <a:lnTo>
                    <a:pt x="1268" y="562"/>
                  </a:lnTo>
                  <a:lnTo>
                    <a:pt x="1330" y="510"/>
                  </a:lnTo>
                  <a:lnTo>
                    <a:pt x="1390" y="452"/>
                  </a:lnTo>
                  <a:lnTo>
                    <a:pt x="1186" y="430"/>
                  </a:lnTo>
                  <a:lnTo>
                    <a:pt x="982" y="408"/>
                  </a:lnTo>
                  <a:lnTo>
                    <a:pt x="960" y="204"/>
                  </a:lnTo>
                  <a:lnTo>
                    <a:pt x="938" y="0"/>
                  </a:lnTo>
                  <a:lnTo>
                    <a:pt x="936" y="0"/>
                  </a:lnTo>
                  <a:lnTo>
                    <a:pt x="936" y="0"/>
                  </a:lnTo>
                  <a:lnTo>
                    <a:pt x="900" y="34"/>
                  </a:lnTo>
                  <a:lnTo>
                    <a:pt x="864" y="66"/>
                  </a:lnTo>
                  <a:lnTo>
                    <a:pt x="826" y="96"/>
                  </a:lnTo>
                  <a:lnTo>
                    <a:pt x="786" y="124"/>
                  </a:lnTo>
                  <a:lnTo>
                    <a:pt x="746" y="148"/>
                  </a:lnTo>
                  <a:lnTo>
                    <a:pt x="704" y="172"/>
                  </a:lnTo>
                  <a:lnTo>
                    <a:pt x="662" y="192"/>
                  </a:lnTo>
                  <a:lnTo>
                    <a:pt x="618" y="212"/>
                  </a:lnTo>
                  <a:lnTo>
                    <a:pt x="574" y="228"/>
                  </a:lnTo>
                  <a:lnTo>
                    <a:pt x="530" y="242"/>
                  </a:lnTo>
                  <a:lnTo>
                    <a:pt x="486" y="254"/>
                  </a:lnTo>
                  <a:lnTo>
                    <a:pt x="440" y="264"/>
                  </a:lnTo>
                  <a:lnTo>
                    <a:pt x="394" y="272"/>
                  </a:lnTo>
                  <a:lnTo>
                    <a:pt x="348" y="278"/>
                  </a:lnTo>
                  <a:lnTo>
                    <a:pt x="302" y="280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128" y="440"/>
                  </a:lnTo>
                  <a:lnTo>
                    <a:pt x="0" y="600"/>
                  </a:lnTo>
                  <a:lnTo>
                    <a:pt x="128" y="760"/>
                  </a:lnTo>
                  <a:lnTo>
                    <a:pt x="256" y="920"/>
                  </a:lnTo>
                  <a:lnTo>
                    <a:pt x="256" y="922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4616507">
              <a:off x="6914659" y="3737147"/>
              <a:ext cx="1804435" cy="37231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MONITOR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3169266">
              <a:off x="4173967" y="5106382"/>
              <a:ext cx="1569867" cy="37231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SECURE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19153604">
              <a:off x="6462950" y="5392513"/>
              <a:ext cx="1639136" cy="372314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20622710"/>
                </a:avLst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PROTECT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 rot="18160028">
              <a:off x="4124232" y="3283209"/>
              <a:ext cx="1628467" cy="37231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731060"/>
                </a:avLst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GOVERN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 rot="20450695">
              <a:off x="5229208" y="2570776"/>
              <a:ext cx="1341332" cy="4066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BUILD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 rot="1872841">
              <a:off x="6230211" y="2716486"/>
              <a:ext cx="1691266" cy="45991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CONFIG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517649" y="3701595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ALERTS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9012382" y="4587124"/>
              <a:ext cx="1141776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DISCOVERY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8383681" y="3704111"/>
              <a:ext cx="1141776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ANALYTICS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111232" y="5980960"/>
              <a:ext cx="1157721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BACKUP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135890" y="5989785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RECOVERY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 flipH="1">
              <a:off x="8506188" y="5278073"/>
              <a:ext cx="276315" cy="5953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8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>
            <a:xfrm flipH="1">
              <a:off x="8560015" y="5398707"/>
              <a:ext cx="168419" cy="0"/>
            </a:xfrm>
            <a:prstGeom prst="line">
              <a:avLst/>
            </a:prstGeom>
            <a:ln w="19050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flipH="1">
              <a:off x="8560015" y="5720325"/>
              <a:ext cx="168419" cy="0"/>
            </a:xfrm>
            <a:prstGeom prst="line">
              <a:avLst/>
            </a:prstGeom>
            <a:ln w="19050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H="1">
              <a:off x="8560137" y="5785564"/>
              <a:ext cx="168419" cy="0"/>
            </a:xfrm>
            <a:prstGeom prst="line">
              <a:avLst/>
            </a:prstGeom>
            <a:ln w="19050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" name="Group 142"/>
            <p:cNvGrpSpPr/>
            <p:nvPr/>
          </p:nvGrpSpPr>
          <p:grpSpPr>
            <a:xfrm>
              <a:off x="8550524" y="5554216"/>
              <a:ext cx="349863" cy="349863"/>
              <a:chOff x="13663613" y="1489075"/>
              <a:chExt cx="6210301" cy="6210301"/>
            </a:xfrm>
            <a:solidFill>
              <a:schemeClr val="accent2"/>
            </a:solidFill>
          </p:grpSpPr>
          <p:sp>
            <p:nvSpPr>
              <p:cNvPr id="144" name="Freeform 43"/>
              <p:cNvSpPr>
                <a:spLocks/>
              </p:cNvSpPr>
              <p:nvPr/>
            </p:nvSpPr>
            <p:spPr bwMode="auto">
              <a:xfrm>
                <a:off x="13663613" y="2503488"/>
                <a:ext cx="1633538" cy="2012950"/>
              </a:xfrm>
              <a:custGeom>
                <a:avLst/>
                <a:gdLst>
                  <a:gd name="T0" fmla="*/ 435 w 435"/>
                  <a:gd name="T1" fmla="*/ 219 h 536"/>
                  <a:gd name="T2" fmla="*/ 216 w 435"/>
                  <a:gd name="T3" fmla="*/ 0 h 536"/>
                  <a:gd name="T4" fmla="*/ 0 w 435"/>
                  <a:gd name="T5" fmla="*/ 536 h 536"/>
                  <a:gd name="T6" fmla="*/ 310 w 435"/>
                  <a:gd name="T7" fmla="*/ 536 h 536"/>
                  <a:gd name="T8" fmla="*/ 435 w 435"/>
                  <a:gd name="T9" fmla="*/ 219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536">
                    <a:moveTo>
                      <a:pt x="435" y="219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86" y="142"/>
                      <a:pt x="5" y="330"/>
                      <a:pt x="0" y="536"/>
                    </a:cubicBezTo>
                    <a:cubicBezTo>
                      <a:pt x="310" y="536"/>
                      <a:pt x="310" y="536"/>
                      <a:pt x="310" y="536"/>
                    </a:cubicBezTo>
                    <a:cubicBezTo>
                      <a:pt x="315" y="415"/>
                      <a:pt x="361" y="305"/>
                      <a:pt x="435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5" name="Freeform 44"/>
              <p:cNvSpPr>
                <a:spLocks/>
              </p:cNvSpPr>
              <p:nvPr/>
            </p:nvSpPr>
            <p:spPr bwMode="auto">
              <a:xfrm>
                <a:off x="14636751" y="1489075"/>
                <a:ext cx="2017713" cy="1671638"/>
              </a:xfrm>
              <a:custGeom>
                <a:avLst/>
                <a:gdLst>
                  <a:gd name="T0" fmla="*/ 219 w 537"/>
                  <a:gd name="T1" fmla="*/ 445 h 445"/>
                  <a:gd name="T2" fmla="*/ 537 w 537"/>
                  <a:gd name="T3" fmla="*/ 310 h 445"/>
                  <a:gd name="T4" fmla="*/ 537 w 537"/>
                  <a:gd name="T5" fmla="*/ 0 h 445"/>
                  <a:gd name="T6" fmla="*/ 0 w 537"/>
                  <a:gd name="T7" fmla="*/ 226 h 445"/>
                  <a:gd name="T8" fmla="*/ 219 w 537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445">
                    <a:moveTo>
                      <a:pt x="219" y="445"/>
                    </a:moveTo>
                    <a:cubicBezTo>
                      <a:pt x="304" y="367"/>
                      <a:pt x="415" y="317"/>
                      <a:pt x="537" y="310"/>
                    </a:cubicBezTo>
                    <a:cubicBezTo>
                      <a:pt x="537" y="0"/>
                      <a:pt x="537" y="0"/>
                      <a:pt x="537" y="0"/>
                    </a:cubicBezTo>
                    <a:cubicBezTo>
                      <a:pt x="329" y="8"/>
                      <a:pt x="141" y="92"/>
                      <a:pt x="0" y="226"/>
                    </a:cubicBezTo>
                    <a:lnTo>
                      <a:pt x="219" y="4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6" name="Freeform 45"/>
              <p:cNvSpPr>
                <a:spLocks/>
              </p:cNvSpPr>
              <p:nvPr/>
            </p:nvSpPr>
            <p:spPr bwMode="auto">
              <a:xfrm>
                <a:off x="13666788" y="4752975"/>
                <a:ext cx="1668463" cy="1973263"/>
              </a:xfrm>
              <a:custGeom>
                <a:avLst/>
                <a:gdLst>
                  <a:gd name="T0" fmla="*/ 311 w 444"/>
                  <a:gd name="T1" fmla="*/ 0 h 525"/>
                  <a:gd name="T2" fmla="*/ 0 w 444"/>
                  <a:gd name="T3" fmla="*/ 0 h 525"/>
                  <a:gd name="T4" fmla="*/ 225 w 444"/>
                  <a:gd name="T5" fmla="*/ 525 h 525"/>
                  <a:gd name="T6" fmla="*/ 444 w 444"/>
                  <a:gd name="T7" fmla="*/ 306 h 525"/>
                  <a:gd name="T8" fmla="*/ 311 w 444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4" h="525">
                    <a:moveTo>
                      <a:pt x="3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203"/>
                      <a:pt x="94" y="387"/>
                      <a:pt x="225" y="525"/>
                    </a:cubicBezTo>
                    <a:cubicBezTo>
                      <a:pt x="444" y="306"/>
                      <a:pt x="444" y="306"/>
                      <a:pt x="444" y="306"/>
                    </a:cubicBezTo>
                    <a:cubicBezTo>
                      <a:pt x="369" y="224"/>
                      <a:pt x="320" y="117"/>
                      <a:pt x="3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7" name="Freeform 46"/>
              <p:cNvSpPr>
                <a:spLocks/>
              </p:cNvSpPr>
              <p:nvPr/>
            </p:nvSpPr>
            <p:spPr bwMode="auto">
              <a:xfrm>
                <a:off x="14678026" y="6069013"/>
                <a:ext cx="1976438" cy="1630363"/>
              </a:xfrm>
              <a:custGeom>
                <a:avLst/>
                <a:gdLst>
                  <a:gd name="T0" fmla="*/ 0 w 526"/>
                  <a:gd name="T1" fmla="*/ 219 h 434"/>
                  <a:gd name="T2" fmla="*/ 526 w 526"/>
                  <a:gd name="T3" fmla="*/ 434 h 434"/>
                  <a:gd name="T4" fmla="*/ 526 w 526"/>
                  <a:gd name="T5" fmla="*/ 124 h 434"/>
                  <a:gd name="T6" fmla="*/ 220 w 526"/>
                  <a:gd name="T7" fmla="*/ 0 h 434"/>
                  <a:gd name="T8" fmla="*/ 0 w 526"/>
                  <a:gd name="T9" fmla="*/ 219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434">
                    <a:moveTo>
                      <a:pt x="0" y="219"/>
                    </a:moveTo>
                    <a:cubicBezTo>
                      <a:pt x="140" y="346"/>
                      <a:pt x="324" y="426"/>
                      <a:pt x="526" y="434"/>
                    </a:cubicBezTo>
                    <a:cubicBezTo>
                      <a:pt x="526" y="124"/>
                      <a:pt x="526" y="124"/>
                      <a:pt x="526" y="124"/>
                    </a:cubicBezTo>
                    <a:cubicBezTo>
                      <a:pt x="409" y="117"/>
                      <a:pt x="303" y="71"/>
                      <a:pt x="220" y="0"/>
                    </a:cubicBezTo>
                    <a:lnTo>
                      <a:pt x="0" y="2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8" name="Freeform 47"/>
              <p:cNvSpPr>
                <a:spLocks/>
              </p:cNvSpPr>
              <p:nvPr/>
            </p:nvSpPr>
            <p:spPr bwMode="auto">
              <a:xfrm>
                <a:off x="16887826" y="6069013"/>
                <a:ext cx="1974850" cy="1630363"/>
              </a:xfrm>
              <a:custGeom>
                <a:avLst/>
                <a:gdLst>
                  <a:gd name="T0" fmla="*/ 0 w 526"/>
                  <a:gd name="T1" fmla="*/ 124 h 434"/>
                  <a:gd name="T2" fmla="*/ 0 w 526"/>
                  <a:gd name="T3" fmla="*/ 434 h 434"/>
                  <a:gd name="T4" fmla="*/ 526 w 526"/>
                  <a:gd name="T5" fmla="*/ 219 h 434"/>
                  <a:gd name="T6" fmla="*/ 306 w 526"/>
                  <a:gd name="T7" fmla="*/ 0 h 434"/>
                  <a:gd name="T8" fmla="*/ 0 w 526"/>
                  <a:gd name="T9" fmla="*/ 12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434">
                    <a:moveTo>
                      <a:pt x="0" y="124"/>
                    </a:moveTo>
                    <a:cubicBezTo>
                      <a:pt x="0" y="434"/>
                      <a:pt x="0" y="434"/>
                      <a:pt x="0" y="434"/>
                    </a:cubicBezTo>
                    <a:cubicBezTo>
                      <a:pt x="202" y="426"/>
                      <a:pt x="386" y="346"/>
                      <a:pt x="526" y="219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223" y="71"/>
                      <a:pt x="117" y="117"/>
                      <a:pt x="0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9" name="Freeform 48"/>
              <p:cNvSpPr>
                <a:spLocks/>
              </p:cNvSpPr>
              <p:nvPr/>
            </p:nvSpPr>
            <p:spPr bwMode="auto">
              <a:xfrm>
                <a:off x="18205451" y="4752975"/>
                <a:ext cx="1668463" cy="1973263"/>
              </a:xfrm>
              <a:custGeom>
                <a:avLst/>
                <a:gdLst>
                  <a:gd name="T0" fmla="*/ 134 w 444"/>
                  <a:gd name="T1" fmla="*/ 0 h 525"/>
                  <a:gd name="T2" fmla="*/ 0 w 444"/>
                  <a:gd name="T3" fmla="*/ 306 h 525"/>
                  <a:gd name="T4" fmla="*/ 219 w 444"/>
                  <a:gd name="T5" fmla="*/ 525 h 525"/>
                  <a:gd name="T6" fmla="*/ 444 w 444"/>
                  <a:gd name="T7" fmla="*/ 0 h 525"/>
                  <a:gd name="T8" fmla="*/ 134 w 444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4" h="525">
                    <a:moveTo>
                      <a:pt x="134" y="0"/>
                    </a:moveTo>
                    <a:cubicBezTo>
                      <a:pt x="124" y="117"/>
                      <a:pt x="75" y="224"/>
                      <a:pt x="0" y="306"/>
                    </a:cubicBezTo>
                    <a:cubicBezTo>
                      <a:pt x="219" y="525"/>
                      <a:pt x="219" y="525"/>
                      <a:pt x="219" y="525"/>
                    </a:cubicBezTo>
                    <a:cubicBezTo>
                      <a:pt x="350" y="387"/>
                      <a:pt x="434" y="203"/>
                      <a:pt x="444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0" name="Freeform 49"/>
              <p:cNvSpPr>
                <a:spLocks/>
              </p:cNvSpPr>
              <p:nvPr/>
            </p:nvSpPr>
            <p:spPr bwMode="auto">
              <a:xfrm>
                <a:off x="16887826" y="1489075"/>
                <a:ext cx="2016125" cy="1671638"/>
              </a:xfrm>
              <a:custGeom>
                <a:avLst/>
                <a:gdLst>
                  <a:gd name="T0" fmla="*/ 537 w 537"/>
                  <a:gd name="T1" fmla="*/ 226 h 445"/>
                  <a:gd name="T2" fmla="*/ 0 w 537"/>
                  <a:gd name="T3" fmla="*/ 0 h 445"/>
                  <a:gd name="T4" fmla="*/ 0 w 537"/>
                  <a:gd name="T5" fmla="*/ 310 h 445"/>
                  <a:gd name="T6" fmla="*/ 318 w 537"/>
                  <a:gd name="T7" fmla="*/ 445 h 445"/>
                  <a:gd name="T8" fmla="*/ 537 w 537"/>
                  <a:gd name="T9" fmla="*/ 22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445">
                    <a:moveTo>
                      <a:pt x="537" y="226"/>
                    </a:moveTo>
                    <a:cubicBezTo>
                      <a:pt x="396" y="92"/>
                      <a:pt x="208" y="8"/>
                      <a:pt x="0" y="0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22" y="317"/>
                      <a:pt x="233" y="367"/>
                      <a:pt x="318" y="445"/>
                    </a:cubicBezTo>
                    <a:lnTo>
                      <a:pt x="537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1" name="Freeform 50"/>
              <p:cNvSpPr>
                <a:spLocks/>
              </p:cNvSpPr>
              <p:nvPr/>
            </p:nvSpPr>
            <p:spPr bwMode="auto">
              <a:xfrm>
                <a:off x="18243551" y="2503488"/>
                <a:ext cx="827088" cy="822325"/>
              </a:xfrm>
              <a:custGeom>
                <a:avLst/>
                <a:gdLst>
                  <a:gd name="T0" fmla="*/ 220 w 220"/>
                  <a:gd name="T1" fmla="*/ 219 h 219"/>
                  <a:gd name="T2" fmla="*/ 220 w 220"/>
                  <a:gd name="T3" fmla="*/ 0 h 219"/>
                  <a:gd name="T4" fmla="*/ 0 w 220"/>
                  <a:gd name="T5" fmla="*/ 219 h 219"/>
                  <a:gd name="T6" fmla="*/ 220 w 220"/>
                  <a:gd name="T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219">
                    <a:moveTo>
                      <a:pt x="220" y="219"/>
                    </a:moveTo>
                    <a:cubicBezTo>
                      <a:pt x="220" y="0"/>
                      <a:pt x="220" y="0"/>
                      <a:pt x="220" y="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36" y="219"/>
                      <a:pt x="186" y="219"/>
                      <a:pt x="220" y="2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2548303" y="5923060"/>
              <a:ext cx="1157721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DETECT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416977" y="5928277"/>
              <a:ext cx="1157721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PREVENT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948491" y="5455688"/>
              <a:ext cx="386406" cy="385401"/>
              <a:chOff x="1678426" y="2924010"/>
              <a:chExt cx="361967" cy="361967"/>
            </a:xfrm>
            <a:solidFill>
              <a:srgbClr val="F8F8F8"/>
            </a:solidFill>
          </p:grpSpPr>
          <p:sp>
            <p:nvSpPr>
              <p:cNvPr id="6" name="Oval 5"/>
              <p:cNvSpPr/>
              <p:nvPr/>
            </p:nvSpPr>
            <p:spPr>
              <a:xfrm>
                <a:off x="1678426" y="2924010"/>
                <a:ext cx="361967" cy="361967"/>
              </a:xfrm>
              <a:prstGeom prst="ellips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1724734" y="2970318"/>
                <a:ext cx="269350" cy="269350"/>
              </a:xfrm>
              <a:prstGeom prst="ellips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1775031" y="3020613"/>
                <a:ext cx="168756" cy="168756"/>
              </a:xfrm>
              <a:prstGeom prst="ellips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841121" y="3086705"/>
                <a:ext cx="36576" cy="36576"/>
              </a:xfrm>
              <a:prstGeom prst="ellipse">
                <a:avLst/>
              </a:prstGeom>
              <a:grpFill/>
              <a:ln w="15875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cxnSp>
            <p:nvCxnSpPr>
              <p:cNvPr id="10" name="Straight Connector 9"/>
              <p:cNvCxnSpPr>
                <a:stCxn id="6" idx="7"/>
                <a:endCxn id="106" idx="7"/>
              </p:cNvCxnSpPr>
              <p:nvPr/>
            </p:nvCxnSpPr>
            <p:spPr>
              <a:xfrm flipH="1">
                <a:off x="1872341" y="2977019"/>
                <a:ext cx="115043" cy="115042"/>
              </a:xfrm>
              <a:prstGeom prst="lin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Oval 106"/>
              <p:cNvSpPr/>
              <p:nvPr/>
            </p:nvSpPr>
            <p:spPr>
              <a:xfrm>
                <a:off x="1835765" y="3213600"/>
                <a:ext cx="36576" cy="36576"/>
              </a:xfrm>
              <a:prstGeom prst="ellipse">
                <a:avLst/>
              </a:prstGeom>
              <a:grpFill/>
              <a:ln w="15875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729802" y="3001106"/>
                <a:ext cx="36576" cy="36576"/>
              </a:xfrm>
              <a:prstGeom prst="ellipse">
                <a:avLst/>
              </a:prstGeom>
              <a:grpFill/>
              <a:ln w="15875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911153" y="3133383"/>
                <a:ext cx="36576" cy="3657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2781067" y="3625992"/>
              <a:ext cx="1466423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SUBSCRIPTION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93301" y="3620081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OPTIMIZE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058819" y="2039548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PATCHING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226936" y="2518813"/>
              <a:ext cx="2183669" cy="329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ts val="17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CONFIG MONITORING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7552371" y="2026489"/>
              <a:ext cx="1432575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ORCHESTRATION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492852" y="2151646"/>
              <a:ext cx="1225825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PACKAGING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825116" y="2134646"/>
              <a:ext cx="1954713" cy="329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ts val="17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DEVOPS TOOLING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397654" y="4412449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POLICY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2273682" y="3140323"/>
              <a:ext cx="444500" cy="422275"/>
              <a:chOff x="9228138" y="422275"/>
              <a:chExt cx="444500" cy="422275"/>
            </a:xfrm>
          </p:grpSpPr>
          <p:sp>
            <p:nvSpPr>
              <p:cNvPr id="124" name="Line 124"/>
              <p:cNvSpPr>
                <a:spLocks noChangeShapeType="1"/>
              </p:cNvSpPr>
              <p:nvPr/>
            </p:nvSpPr>
            <p:spPr bwMode="auto">
              <a:xfrm>
                <a:off x="9461501" y="531813"/>
                <a:ext cx="0" cy="204788"/>
              </a:xfrm>
              <a:prstGeom prst="line">
                <a:avLst/>
              </a:pr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25"/>
              <p:cNvSpPr>
                <a:spLocks/>
              </p:cNvSpPr>
              <p:nvPr/>
            </p:nvSpPr>
            <p:spPr bwMode="auto">
              <a:xfrm>
                <a:off x="9250363" y="422275"/>
                <a:ext cx="422275" cy="422275"/>
              </a:xfrm>
              <a:custGeom>
                <a:avLst/>
                <a:gdLst>
                  <a:gd name="T0" fmla="*/ 29 w 134"/>
                  <a:gd name="T1" fmla="*/ 122 h 134"/>
                  <a:gd name="T2" fmla="*/ 67 w 134"/>
                  <a:gd name="T3" fmla="*/ 134 h 134"/>
                  <a:gd name="T4" fmla="*/ 134 w 134"/>
                  <a:gd name="T5" fmla="*/ 67 h 134"/>
                  <a:gd name="T6" fmla="*/ 67 w 134"/>
                  <a:gd name="T7" fmla="*/ 0 h 134"/>
                  <a:gd name="T8" fmla="*/ 0 w 134"/>
                  <a:gd name="T9" fmla="*/ 67 h 134"/>
                  <a:gd name="T10" fmla="*/ 9 w 134"/>
                  <a:gd name="T11" fmla="*/ 10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4">
                    <a:moveTo>
                      <a:pt x="29" y="122"/>
                    </a:moveTo>
                    <a:cubicBezTo>
                      <a:pt x="40" y="130"/>
                      <a:pt x="53" y="134"/>
                      <a:pt x="67" y="134"/>
                    </a:cubicBezTo>
                    <a:cubicBezTo>
                      <a:pt x="104" y="134"/>
                      <a:pt x="134" y="104"/>
                      <a:pt x="134" y="67"/>
                    </a:cubicBezTo>
                    <a:cubicBezTo>
                      <a:pt x="134" y="30"/>
                      <a:pt x="104" y="0"/>
                      <a:pt x="67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80"/>
                      <a:pt x="3" y="92"/>
                      <a:pt x="9" y="102"/>
                    </a:cubicBezTo>
                  </a:path>
                </a:pathLst>
              </a:cu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26"/>
              <p:cNvSpPr>
                <a:spLocks/>
              </p:cNvSpPr>
              <p:nvPr/>
            </p:nvSpPr>
            <p:spPr bwMode="auto">
              <a:xfrm>
                <a:off x="9228138" y="695325"/>
                <a:ext cx="76200" cy="57150"/>
              </a:xfrm>
              <a:custGeom>
                <a:avLst/>
                <a:gdLst>
                  <a:gd name="T0" fmla="*/ 48 w 48"/>
                  <a:gd name="T1" fmla="*/ 0 h 36"/>
                  <a:gd name="T2" fmla="*/ 36 w 48"/>
                  <a:gd name="T3" fmla="*/ 36 h 36"/>
                  <a:gd name="T4" fmla="*/ 0 w 48"/>
                  <a:gd name="T5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36">
                    <a:moveTo>
                      <a:pt x="48" y="0"/>
                    </a:moveTo>
                    <a:lnTo>
                      <a:pt x="36" y="36"/>
                    </a:lnTo>
                    <a:lnTo>
                      <a:pt x="0" y="24"/>
                    </a:lnTo>
                  </a:path>
                </a:pathLst>
              </a:cu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27"/>
              <p:cNvSpPr>
                <a:spLocks/>
              </p:cNvSpPr>
              <p:nvPr/>
            </p:nvSpPr>
            <p:spPr bwMode="auto">
              <a:xfrm>
                <a:off x="9404351" y="569913"/>
                <a:ext cx="114300" cy="128588"/>
              </a:xfrm>
              <a:custGeom>
                <a:avLst/>
                <a:gdLst>
                  <a:gd name="T0" fmla="*/ 0 w 36"/>
                  <a:gd name="T1" fmla="*/ 41 h 41"/>
                  <a:gd name="T2" fmla="*/ 26 w 36"/>
                  <a:gd name="T3" fmla="*/ 41 h 41"/>
                  <a:gd name="T4" fmla="*/ 36 w 36"/>
                  <a:gd name="T5" fmla="*/ 31 h 41"/>
                  <a:gd name="T6" fmla="*/ 26 w 36"/>
                  <a:gd name="T7" fmla="*/ 20 h 41"/>
                  <a:gd name="T8" fmla="*/ 10 w 36"/>
                  <a:gd name="T9" fmla="*/ 20 h 41"/>
                  <a:gd name="T10" fmla="*/ 0 w 36"/>
                  <a:gd name="T11" fmla="*/ 10 h 41"/>
                  <a:gd name="T12" fmla="*/ 10 w 36"/>
                  <a:gd name="T13" fmla="*/ 0 h 41"/>
                  <a:gd name="T14" fmla="*/ 36 w 36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1">
                    <a:moveTo>
                      <a:pt x="0" y="41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1"/>
                      <a:pt x="36" y="37"/>
                      <a:pt x="36" y="31"/>
                    </a:cubicBezTo>
                    <a:cubicBezTo>
                      <a:pt x="36" y="25"/>
                      <a:pt x="31" y="20"/>
                      <a:pt x="26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4" name="Freeform 57"/>
            <p:cNvSpPr>
              <a:spLocks noEditPoints="1"/>
            </p:cNvSpPr>
            <p:nvPr/>
          </p:nvSpPr>
          <p:spPr bwMode="auto">
            <a:xfrm>
              <a:off x="3397059" y="3192712"/>
              <a:ext cx="368300" cy="368300"/>
            </a:xfrm>
            <a:custGeom>
              <a:avLst/>
              <a:gdLst>
                <a:gd name="T0" fmla="*/ 95 w 117"/>
                <a:gd name="T1" fmla="*/ 5 h 117"/>
                <a:gd name="T2" fmla="*/ 0 w 117"/>
                <a:gd name="T3" fmla="*/ 100 h 117"/>
                <a:gd name="T4" fmla="*/ 0 w 117"/>
                <a:gd name="T5" fmla="*/ 117 h 117"/>
                <a:gd name="T6" fmla="*/ 17 w 117"/>
                <a:gd name="T7" fmla="*/ 117 h 117"/>
                <a:gd name="T8" fmla="*/ 112 w 117"/>
                <a:gd name="T9" fmla="*/ 22 h 117"/>
                <a:gd name="T10" fmla="*/ 112 w 117"/>
                <a:gd name="T11" fmla="*/ 5 h 117"/>
                <a:gd name="T12" fmla="*/ 95 w 117"/>
                <a:gd name="T13" fmla="*/ 5 h 117"/>
                <a:gd name="T14" fmla="*/ 96 w 117"/>
                <a:gd name="T15" fmla="*/ 27 h 117"/>
                <a:gd name="T16" fmla="*/ 22 w 117"/>
                <a:gd name="T17" fmla="*/ 101 h 117"/>
                <a:gd name="T18" fmla="*/ 16 w 117"/>
                <a:gd name="T19" fmla="*/ 96 h 117"/>
                <a:gd name="T20" fmla="*/ 90 w 117"/>
                <a:gd name="T21" fmla="*/ 22 h 117"/>
                <a:gd name="T22" fmla="*/ 96 w 117"/>
                <a:gd name="T23" fmla="*/ 27 h 117"/>
                <a:gd name="T24" fmla="*/ 8 w 117"/>
                <a:gd name="T25" fmla="*/ 109 h 117"/>
                <a:gd name="T26" fmla="*/ 8 w 117"/>
                <a:gd name="T27" fmla="*/ 104 h 117"/>
                <a:gd name="T28" fmla="*/ 10 w 117"/>
                <a:gd name="T29" fmla="*/ 102 h 117"/>
                <a:gd name="T30" fmla="*/ 16 w 117"/>
                <a:gd name="T31" fmla="*/ 107 h 117"/>
                <a:gd name="T32" fmla="*/ 13 w 117"/>
                <a:gd name="T33" fmla="*/ 109 h 117"/>
                <a:gd name="T34" fmla="*/ 8 w 117"/>
                <a:gd name="T35" fmla="*/ 109 h 117"/>
                <a:gd name="T36" fmla="*/ 107 w 117"/>
                <a:gd name="T37" fmla="*/ 16 h 117"/>
                <a:gd name="T38" fmla="*/ 102 w 117"/>
                <a:gd name="T39" fmla="*/ 21 h 117"/>
                <a:gd name="T40" fmla="*/ 96 w 117"/>
                <a:gd name="T41" fmla="*/ 16 h 117"/>
                <a:gd name="T42" fmla="*/ 101 w 117"/>
                <a:gd name="T43" fmla="*/ 11 h 117"/>
                <a:gd name="T44" fmla="*/ 107 w 117"/>
                <a:gd name="T45" fmla="*/ 11 h 117"/>
                <a:gd name="T46" fmla="*/ 107 w 117"/>
                <a:gd name="T47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7">
                  <a:moveTo>
                    <a:pt x="95" y="5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7" y="17"/>
                    <a:pt x="117" y="10"/>
                    <a:pt x="112" y="5"/>
                  </a:cubicBezTo>
                  <a:cubicBezTo>
                    <a:pt x="108" y="0"/>
                    <a:pt x="100" y="0"/>
                    <a:pt x="95" y="5"/>
                  </a:cubicBezTo>
                  <a:close/>
                  <a:moveTo>
                    <a:pt x="96" y="27"/>
                  </a:moveTo>
                  <a:cubicBezTo>
                    <a:pt x="22" y="101"/>
                    <a:pt x="22" y="101"/>
                    <a:pt x="22" y="101"/>
                  </a:cubicBezTo>
                  <a:cubicBezTo>
                    <a:pt x="20" y="99"/>
                    <a:pt x="18" y="97"/>
                    <a:pt x="16" y="9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3" y="22"/>
                    <a:pt x="95" y="25"/>
                    <a:pt x="96" y="27"/>
                  </a:cubicBezTo>
                  <a:close/>
                  <a:moveTo>
                    <a:pt x="8" y="109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3" y="102"/>
                    <a:pt x="15" y="105"/>
                    <a:pt x="16" y="107"/>
                  </a:cubicBezTo>
                  <a:cubicBezTo>
                    <a:pt x="13" y="109"/>
                    <a:pt x="13" y="109"/>
                    <a:pt x="13" y="109"/>
                  </a:cubicBezTo>
                  <a:lnTo>
                    <a:pt x="8" y="109"/>
                  </a:lnTo>
                  <a:close/>
                  <a:moveTo>
                    <a:pt x="107" y="16"/>
                  </a:moveTo>
                  <a:cubicBezTo>
                    <a:pt x="102" y="21"/>
                    <a:pt x="102" y="21"/>
                    <a:pt x="102" y="21"/>
                  </a:cubicBezTo>
                  <a:cubicBezTo>
                    <a:pt x="100" y="19"/>
                    <a:pt x="98" y="17"/>
                    <a:pt x="96" y="1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5" y="9"/>
                    <a:pt x="107" y="11"/>
                  </a:cubicBezTo>
                  <a:cubicBezTo>
                    <a:pt x="108" y="12"/>
                    <a:pt x="108" y="15"/>
                    <a:pt x="107" y="16"/>
                  </a:cubicBezTo>
                  <a:close/>
                </a:path>
              </a:pathLst>
            </a:custGeom>
            <a:solidFill>
              <a:srgbClr val="003C6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2755853" y="4045563"/>
              <a:ext cx="309563" cy="360363"/>
              <a:chOff x="708026" y="5732463"/>
              <a:chExt cx="309563" cy="360363"/>
            </a:xfrm>
            <a:solidFill>
              <a:srgbClr val="003C6C"/>
            </a:solidFill>
          </p:grpSpPr>
          <p:sp>
            <p:nvSpPr>
              <p:cNvPr id="136" name="Freeform 61"/>
              <p:cNvSpPr>
                <a:spLocks noEditPoints="1"/>
              </p:cNvSpPr>
              <p:nvPr/>
            </p:nvSpPr>
            <p:spPr bwMode="auto">
              <a:xfrm>
                <a:off x="708026" y="5732463"/>
                <a:ext cx="309563" cy="360363"/>
              </a:xfrm>
              <a:custGeom>
                <a:avLst/>
                <a:gdLst>
                  <a:gd name="T0" fmla="*/ 76 w 96"/>
                  <a:gd name="T1" fmla="*/ 112 h 112"/>
                  <a:gd name="T2" fmla="*/ 20 w 96"/>
                  <a:gd name="T3" fmla="*/ 112 h 112"/>
                  <a:gd name="T4" fmla="*/ 0 w 96"/>
                  <a:gd name="T5" fmla="*/ 92 h 112"/>
                  <a:gd name="T6" fmla="*/ 0 w 96"/>
                  <a:gd name="T7" fmla="*/ 0 h 112"/>
                  <a:gd name="T8" fmla="*/ 88 w 96"/>
                  <a:gd name="T9" fmla="*/ 0 h 112"/>
                  <a:gd name="T10" fmla="*/ 88 w 96"/>
                  <a:gd name="T11" fmla="*/ 88 h 112"/>
                  <a:gd name="T12" fmla="*/ 80 w 96"/>
                  <a:gd name="T13" fmla="*/ 88 h 112"/>
                  <a:gd name="T14" fmla="*/ 80 w 96"/>
                  <a:gd name="T15" fmla="*/ 8 h 112"/>
                  <a:gd name="T16" fmla="*/ 8 w 96"/>
                  <a:gd name="T17" fmla="*/ 8 h 112"/>
                  <a:gd name="T18" fmla="*/ 8 w 96"/>
                  <a:gd name="T19" fmla="*/ 92 h 112"/>
                  <a:gd name="T20" fmla="*/ 20 w 96"/>
                  <a:gd name="T21" fmla="*/ 104 h 112"/>
                  <a:gd name="T22" fmla="*/ 32 w 96"/>
                  <a:gd name="T23" fmla="*/ 92 h 112"/>
                  <a:gd name="T24" fmla="*/ 32 w 96"/>
                  <a:gd name="T25" fmla="*/ 88 h 112"/>
                  <a:gd name="T26" fmla="*/ 96 w 96"/>
                  <a:gd name="T27" fmla="*/ 88 h 112"/>
                  <a:gd name="T28" fmla="*/ 96 w 96"/>
                  <a:gd name="T29" fmla="*/ 92 h 112"/>
                  <a:gd name="T30" fmla="*/ 76 w 96"/>
                  <a:gd name="T31" fmla="*/ 112 h 112"/>
                  <a:gd name="T32" fmla="*/ 36 w 96"/>
                  <a:gd name="T33" fmla="*/ 104 h 112"/>
                  <a:gd name="T34" fmla="*/ 76 w 96"/>
                  <a:gd name="T35" fmla="*/ 104 h 112"/>
                  <a:gd name="T36" fmla="*/ 87 w 96"/>
                  <a:gd name="T37" fmla="*/ 96 h 112"/>
                  <a:gd name="T38" fmla="*/ 39 w 96"/>
                  <a:gd name="T39" fmla="*/ 96 h 112"/>
                  <a:gd name="T40" fmla="*/ 36 w 96"/>
                  <a:gd name="T41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6" h="112">
                    <a:moveTo>
                      <a:pt x="76" y="112"/>
                    </a:moveTo>
                    <a:cubicBezTo>
                      <a:pt x="20" y="112"/>
                      <a:pt x="20" y="112"/>
                      <a:pt x="20" y="112"/>
                    </a:cubicBezTo>
                    <a:cubicBezTo>
                      <a:pt x="9" y="112"/>
                      <a:pt x="0" y="103"/>
                      <a:pt x="0" y="9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9"/>
                      <a:pt x="13" y="104"/>
                      <a:pt x="20" y="104"/>
                    </a:cubicBezTo>
                    <a:cubicBezTo>
                      <a:pt x="26" y="104"/>
                      <a:pt x="32" y="99"/>
                      <a:pt x="32" y="92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103"/>
                      <a:pt x="87" y="112"/>
                      <a:pt x="76" y="112"/>
                    </a:cubicBezTo>
                    <a:close/>
                    <a:moveTo>
                      <a:pt x="36" y="104"/>
                    </a:moveTo>
                    <a:cubicBezTo>
                      <a:pt x="76" y="104"/>
                      <a:pt x="76" y="104"/>
                      <a:pt x="76" y="104"/>
                    </a:cubicBezTo>
                    <a:cubicBezTo>
                      <a:pt x="81" y="104"/>
                      <a:pt x="85" y="101"/>
                      <a:pt x="87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9"/>
                      <a:pt x="37" y="102"/>
                      <a:pt x="3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Rectangle 62"/>
              <p:cNvSpPr>
                <a:spLocks noChangeArrowheads="1"/>
              </p:cNvSpPr>
              <p:nvPr/>
            </p:nvSpPr>
            <p:spPr bwMode="auto">
              <a:xfrm>
                <a:off x="760414" y="5964238"/>
                <a:ext cx="2540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Rectangle 63"/>
              <p:cNvSpPr>
                <a:spLocks noChangeArrowheads="1"/>
              </p:cNvSpPr>
              <p:nvPr/>
            </p:nvSpPr>
            <p:spPr bwMode="auto">
              <a:xfrm>
                <a:off x="811214" y="5964238"/>
                <a:ext cx="12858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Rectangle 64"/>
              <p:cNvSpPr>
                <a:spLocks noChangeArrowheads="1"/>
              </p:cNvSpPr>
              <p:nvPr/>
            </p:nvSpPr>
            <p:spPr bwMode="auto">
              <a:xfrm>
                <a:off x="760414" y="5886451"/>
                <a:ext cx="2540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Rectangle 65"/>
              <p:cNvSpPr>
                <a:spLocks noChangeArrowheads="1"/>
              </p:cNvSpPr>
              <p:nvPr/>
            </p:nvSpPr>
            <p:spPr bwMode="auto">
              <a:xfrm>
                <a:off x="811214" y="5886451"/>
                <a:ext cx="12858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Rectangle 66"/>
              <p:cNvSpPr>
                <a:spLocks noChangeArrowheads="1"/>
              </p:cNvSpPr>
              <p:nvPr/>
            </p:nvSpPr>
            <p:spPr bwMode="auto">
              <a:xfrm>
                <a:off x="760414" y="5808663"/>
                <a:ext cx="25400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Rectangle 67"/>
              <p:cNvSpPr>
                <a:spLocks noChangeArrowheads="1"/>
              </p:cNvSpPr>
              <p:nvPr/>
            </p:nvSpPr>
            <p:spPr bwMode="auto">
              <a:xfrm>
                <a:off x="811214" y="5808663"/>
                <a:ext cx="12858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816873" y="5517841"/>
              <a:ext cx="285750" cy="300038"/>
              <a:chOff x="5291152" y="5364009"/>
              <a:chExt cx="285750" cy="300038"/>
            </a:xfrm>
          </p:grpSpPr>
          <p:sp>
            <p:nvSpPr>
              <p:cNvPr id="156" name="Freeform 36"/>
              <p:cNvSpPr>
                <a:spLocks/>
              </p:cNvSpPr>
              <p:nvPr/>
            </p:nvSpPr>
            <p:spPr bwMode="auto">
              <a:xfrm>
                <a:off x="5291152" y="5364009"/>
                <a:ext cx="285750" cy="300038"/>
              </a:xfrm>
              <a:custGeom>
                <a:avLst/>
                <a:gdLst>
                  <a:gd name="T0" fmla="*/ 89 w 89"/>
                  <a:gd name="T1" fmla="*/ 37 h 93"/>
                  <a:gd name="T2" fmla="*/ 44 w 89"/>
                  <a:gd name="T3" fmla="*/ 93 h 93"/>
                  <a:gd name="T4" fmla="*/ 0 w 89"/>
                  <a:gd name="T5" fmla="*/ 37 h 93"/>
                  <a:gd name="T6" fmla="*/ 0 w 89"/>
                  <a:gd name="T7" fmla="*/ 0 h 93"/>
                  <a:gd name="T8" fmla="*/ 21 w 89"/>
                  <a:gd name="T9" fmla="*/ 6 h 93"/>
                  <a:gd name="T10" fmla="*/ 44 w 89"/>
                  <a:gd name="T11" fmla="*/ 0 h 93"/>
                  <a:gd name="T12" fmla="*/ 67 w 89"/>
                  <a:gd name="T13" fmla="*/ 6 h 93"/>
                  <a:gd name="T14" fmla="*/ 89 w 89"/>
                  <a:gd name="T15" fmla="*/ 0 h 93"/>
                  <a:gd name="T16" fmla="*/ 89 w 89"/>
                  <a:gd name="T17" fmla="*/ 3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93">
                    <a:moveTo>
                      <a:pt x="89" y="37"/>
                    </a:moveTo>
                    <a:cubicBezTo>
                      <a:pt x="89" y="76"/>
                      <a:pt x="44" y="93"/>
                      <a:pt x="44" y="93"/>
                    </a:cubicBezTo>
                    <a:cubicBezTo>
                      <a:pt x="44" y="93"/>
                      <a:pt x="0" y="76"/>
                      <a:pt x="0" y="37"/>
                    </a:cubicBezTo>
                    <a:cubicBezTo>
                      <a:pt x="0" y="28"/>
                      <a:pt x="0" y="0"/>
                      <a:pt x="0" y="0"/>
                    </a:cubicBezTo>
                    <a:cubicBezTo>
                      <a:pt x="0" y="0"/>
                      <a:pt x="10" y="6"/>
                      <a:pt x="21" y="6"/>
                    </a:cubicBezTo>
                    <a:cubicBezTo>
                      <a:pt x="32" y="6"/>
                      <a:pt x="44" y="0"/>
                      <a:pt x="44" y="0"/>
                    </a:cubicBezTo>
                    <a:cubicBezTo>
                      <a:pt x="44" y="0"/>
                      <a:pt x="55" y="6"/>
                      <a:pt x="67" y="6"/>
                    </a:cubicBezTo>
                    <a:cubicBezTo>
                      <a:pt x="79" y="6"/>
                      <a:pt x="89" y="0"/>
                      <a:pt x="89" y="0"/>
                    </a:cubicBezTo>
                    <a:cubicBezTo>
                      <a:pt x="89" y="0"/>
                      <a:pt x="89" y="27"/>
                      <a:pt x="8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6988" cap="flat">
                <a:solidFill>
                  <a:srgbClr val="005AA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63"/>
              <p:cNvSpPr>
                <a:spLocks/>
              </p:cNvSpPr>
              <p:nvPr/>
            </p:nvSpPr>
            <p:spPr bwMode="auto">
              <a:xfrm>
                <a:off x="5407833" y="5451432"/>
                <a:ext cx="52388" cy="90488"/>
              </a:xfrm>
              <a:custGeom>
                <a:avLst/>
                <a:gdLst>
                  <a:gd name="T0" fmla="*/ 8 w 16"/>
                  <a:gd name="T1" fmla="*/ 0 h 28"/>
                  <a:gd name="T2" fmla="*/ 0 w 16"/>
                  <a:gd name="T3" fmla="*/ 8 h 28"/>
                  <a:gd name="T4" fmla="*/ 4 w 16"/>
                  <a:gd name="T5" fmla="*/ 15 h 28"/>
                  <a:gd name="T6" fmla="*/ 4 w 16"/>
                  <a:gd name="T7" fmla="*/ 28 h 28"/>
                  <a:gd name="T8" fmla="*/ 12 w 16"/>
                  <a:gd name="T9" fmla="*/ 28 h 28"/>
                  <a:gd name="T10" fmla="*/ 12 w 16"/>
                  <a:gd name="T11" fmla="*/ 15 h 28"/>
                  <a:gd name="T12" fmla="*/ 16 w 16"/>
                  <a:gd name="T13" fmla="*/ 8 h 28"/>
                  <a:gd name="T14" fmla="*/ 8 w 16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8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1"/>
                      <a:pt x="2" y="13"/>
                      <a:pt x="4" y="1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3"/>
                      <a:pt x="16" y="11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solidFill>
                <a:srgbClr val="005AA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670710" y="1683029"/>
              <a:ext cx="285751" cy="412751"/>
              <a:chOff x="1304925" y="3287713"/>
              <a:chExt cx="285751" cy="412751"/>
            </a:xfrm>
            <a:solidFill>
              <a:srgbClr val="A22C01"/>
            </a:solidFill>
          </p:grpSpPr>
          <p:sp>
            <p:nvSpPr>
              <p:cNvPr id="20" name="Rectangle 14"/>
              <p:cNvSpPr>
                <a:spLocks noChangeArrowheads="1"/>
              </p:cNvSpPr>
              <p:nvPr/>
            </p:nvSpPr>
            <p:spPr bwMode="auto">
              <a:xfrm>
                <a:off x="1304925" y="3495676"/>
                <a:ext cx="1317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15"/>
              <p:cNvSpPr>
                <a:spLocks noEditPoints="1"/>
              </p:cNvSpPr>
              <p:nvPr/>
            </p:nvSpPr>
            <p:spPr bwMode="auto">
              <a:xfrm>
                <a:off x="1338263" y="3287713"/>
                <a:ext cx="68263" cy="96838"/>
              </a:xfrm>
              <a:custGeom>
                <a:avLst/>
                <a:gdLst>
                  <a:gd name="T0" fmla="*/ 20 w 43"/>
                  <a:gd name="T1" fmla="*/ 61 h 61"/>
                  <a:gd name="T2" fmla="*/ 0 w 43"/>
                  <a:gd name="T3" fmla="*/ 39 h 61"/>
                  <a:gd name="T4" fmla="*/ 0 w 43"/>
                  <a:gd name="T5" fmla="*/ 0 h 61"/>
                  <a:gd name="T6" fmla="*/ 43 w 43"/>
                  <a:gd name="T7" fmla="*/ 0 h 61"/>
                  <a:gd name="T8" fmla="*/ 43 w 43"/>
                  <a:gd name="T9" fmla="*/ 39 h 61"/>
                  <a:gd name="T10" fmla="*/ 20 w 43"/>
                  <a:gd name="T11" fmla="*/ 61 h 61"/>
                  <a:gd name="T12" fmla="*/ 12 w 43"/>
                  <a:gd name="T13" fmla="*/ 35 h 61"/>
                  <a:gd name="T14" fmla="*/ 20 w 43"/>
                  <a:gd name="T15" fmla="*/ 43 h 61"/>
                  <a:gd name="T16" fmla="*/ 31 w 43"/>
                  <a:gd name="T17" fmla="*/ 33 h 61"/>
                  <a:gd name="T18" fmla="*/ 31 w 43"/>
                  <a:gd name="T19" fmla="*/ 12 h 61"/>
                  <a:gd name="T20" fmla="*/ 12 w 43"/>
                  <a:gd name="T21" fmla="*/ 12 h 61"/>
                  <a:gd name="T22" fmla="*/ 12 w 43"/>
                  <a:gd name="T23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61">
                    <a:moveTo>
                      <a:pt x="20" y="61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39"/>
                    </a:lnTo>
                    <a:lnTo>
                      <a:pt x="20" y="61"/>
                    </a:lnTo>
                    <a:close/>
                    <a:moveTo>
                      <a:pt x="12" y="35"/>
                    </a:moveTo>
                    <a:lnTo>
                      <a:pt x="20" y="43"/>
                    </a:lnTo>
                    <a:lnTo>
                      <a:pt x="31" y="33"/>
                    </a:lnTo>
                    <a:lnTo>
                      <a:pt x="31" y="12"/>
                    </a:lnTo>
                    <a:lnTo>
                      <a:pt x="12" y="12"/>
                    </a:lnTo>
                    <a:lnTo>
                      <a:pt x="1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Rectangle 16"/>
              <p:cNvSpPr>
                <a:spLocks noChangeArrowheads="1"/>
              </p:cNvSpPr>
              <p:nvPr/>
            </p:nvSpPr>
            <p:spPr bwMode="auto">
              <a:xfrm>
                <a:off x="1360488" y="3371851"/>
                <a:ext cx="20638" cy="133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1335088" y="3505201"/>
                <a:ext cx="74613" cy="195263"/>
              </a:xfrm>
              <a:custGeom>
                <a:avLst/>
                <a:gdLst>
                  <a:gd name="T0" fmla="*/ 11 w 23"/>
                  <a:gd name="T1" fmla="*/ 60 h 60"/>
                  <a:gd name="T2" fmla="*/ 0 w 23"/>
                  <a:gd name="T3" fmla="*/ 48 h 60"/>
                  <a:gd name="T4" fmla="*/ 0 w 23"/>
                  <a:gd name="T5" fmla="*/ 0 h 60"/>
                  <a:gd name="T6" fmla="*/ 6 w 23"/>
                  <a:gd name="T7" fmla="*/ 0 h 60"/>
                  <a:gd name="T8" fmla="*/ 6 w 23"/>
                  <a:gd name="T9" fmla="*/ 48 h 60"/>
                  <a:gd name="T10" fmla="*/ 11 w 23"/>
                  <a:gd name="T11" fmla="*/ 54 h 60"/>
                  <a:gd name="T12" fmla="*/ 17 w 23"/>
                  <a:gd name="T13" fmla="*/ 48 h 60"/>
                  <a:gd name="T14" fmla="*/ 17 w 23"/>
                  <a:gd name="T15" fmla="*/ 0 h 60"/>
                  <a:gd name="T16" fmla="*/ 23 w 23"/>
                  <a:gd name="T17" fmla="*/ 0 h 60"/>
                  <a:gd name="T18" fmla="*/ 23 w 23"/>
                  <a:gd name="T19" fmla="*/ 48 h 60"/>
                  <a:gd name="T20" fmla="*/ 11 w 23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0">
                    <a:moveTo>
                      <a:pt x="11" y="60"/>
                    </a:moveTo>
                    <a:cubicBezTo>
                      <a:pt x="5" y="60"/>
                      <a:pt x="0" y="55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8" y="54"/>
                      <a:pt x="11" y="54"/>
                    </a:cubicBezTo>
                    <a:cubicBezTo>
                      <a:pt x="14" y="54"/>
                      <a:pt x="17" y="51"/>
                      <a:pt x="17" y="4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55"/>
                      <a:pt x="18" y="60"/>
                      <a:pt x="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18"/>
              <p:cNvSpPr>
                <a:spLocks noEditPoints="1"/>
              </p:cNvSpPr>
              <p:nvPr/>
            </p:nvSpPr>
            <p:spPr bwMode="auto">
              <a:xfrm>
                <a:off x="1443038" y="3287713"/>
                <a:ext cx="147638" cy="412750"/>
              </a:xfrm>
              <a:custGeom>
                <a:avLst/>
                <a:gdLst>
                  <a:gd name="T0" fmla="*/ 22 w 45"/>
                  <a:gd name="T1" fmla="*/ 127 h 127"/>
                  <a:gd name="T2" fmla="*/ 11 w 45"/>
                  <a:gd name="T3" fmla="*/ 115 h 127"/>
                  <a:gd name="T4" fmla="*/ 11 w 45"/>
                  <a:gd name="T5" fmla="*/ 42 h 127"/>
                  <a:gd name="T6" fmla="*/ 0 w 45"/>
                  <a:gd name="T7" fmla="*/ 22 h 127"/>
                  <a:gd name="T8" fmla="*/ 22 w 45"/>
                  <a:gd name="T9" fmla="*/ 0 h 127"/>
                  <a:gd name="T10" fmla="*/ 45 w 45"/>
                  <a:gd name="T11" fmla="*/ 22 h 127"/>
                  <a:gd name="T12" fmla="*/ 34 w 45"/>
                  <a:gd name="T13" fmla="*/ 42 h 127"/>
                  <a:gd name="T14" fmla="*/ 34 w 45"/>
                  <a:gd name="T15" fmla="*/ 115 h 127"/>
                  <a:gd name="T16" fmla="*/ 22 w 45"/>
                  <a:gd name="T17" fmla="*/ 127 h 127"/>
                  <a:gd name="T18" fmla="*/ 22 w 45"/>
                  <a:gd name="T19" fmla="*/ 6 h 127"/>
                  <a:gd name="T20" fmla="*/ 6 w 45"/>
                  <a:gd name="T21" fmla="*/ 22 h 127"/>
                  <a:gd name="T22" fmla="*/ 15 w 45"/>
                  <a:gd name="T23" fmla="*/ 37 h 127"/>
                  <a:gd name="T24" fmla="*/ 17 w 45"/>
                  <a:gd name="T25" fmla="*/ 38 h 127"/>
                  <a:gd name="T26" fmla="*/ 17 w 45"/>
                  <a:gd name="T27" fmla="*/ 115 h 127"/>
                  <a:gd name="T28" fmla="*/ 22 w 45"/>
                  <a:gd name="T29" fmla="*/ 121 h 127"/>
                  <a:gd name="T30" fmla="*/ 28 w 45"/>
                  <a:gd name="T31" fmla="*/ 115 h 127"/>
                  <a:gd name="T32" fmla="*/ 28 w 45"/>
                  <a:gd name="T33" fmla="*/ 38 h 127"/>
                  <a:gd name="T34" fmla="*/ 29 w 45"/>
                  <a:gd name="T35" fmla="*/ 37 h 127"/>
                  <a:gd name="T36" fmla="*/ 39 w 45"/>
                  <a:gd name="T37" fmla="*/ 22 h 127"/>
                  <a:gd name="T38" fmla="*/ 22 w 45"/>
                  <a:gd name="T39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" h="127">
                    <a:moveTo>
                      <a:pt x="22" y="127"/>
                    </a:moveTo>
                    <a:cubicBezTo>
                      <a:pt x="16" y="127"/>
                      <a:pt x="11" y="122"/>
                      <a:pt x="11" y="115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4" y="38"/>
                      <a:pt x="0" y="30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0"/>
                      <a:pt x="40" y="38"/>
                      <a:pt x="34" y="42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22"/>
                      <a:pt x="29" y="127"/>
                      <a:pt x="22" y="127"/>
                    </a:cubicBezTo>
                    <a:close/>
                    <a:moveTo>
                      <a:pt x="22" y="6"/>
                    </a:moveTo>
                    <a:cubicBezTo>
                      <a:pt x="13" y="6"/>
                      <a:pt x="6" y="13"/>
                      <a:pt x="6" y="22"/>
                    </a:cubicBezTo>
                    <a:cubicBezTo>
                      <a:pt x="6" y="29"/>
                      <a:pt x="10" y="34"/>
                      <a:pt x="15" y="37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7" y="118"/>
                      <a:pt x="19" y="121"/>
                      <a:pt x="22" y="121"/>
                    </a:cubicBezTo>
                    <a:cubicBezTo>
                      <a:pt x="25" y="121"/>
                      <a:pt x="28" y="118"/>
                      <a:pt x="28" y="11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9"/>
                      <a:pt x="39" y="22"/>
                    </a:cubicBezTo>
                    <a:cubicBezTo>
                      <a:pt x="39" y="13"/>
                      <a:pt x="31" y="6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1504950" y="3297238"/>
                <a:ext cx="20638" cy="68263"/>
              </a:xfrm>
              <a:custGeom>
                <a:avLst/>
                <a:gdLst>
                  <a:gd name="T0" fmla="*/ 3 w 6"/>
                  <a:gd name="T1" fmla="*/ 21 h 21"/>
                  <a:gd name="T2" fmla="*/ 0 w 6"/>
                  <a:gd name="T3" fmla="*/ 18 h 21"/>
                  <a:gd name="T4" fmla="*/ 0 w 6"/>
                  <a:gd name="T5" fmla="*/ 3 h 21"/>
                  <a:gd name="T6" fmla="*/ 3 w 6"/>
                  <a:gd name="T7" fmla="*/ 0 h 21"/>
                  <a:gd name="T8" fmla="*/ 6 w 6"/>
                  <a:gd name="T9" fmla="*/ 3 h 21"/>
                  <a:gd name="T10" fmla="*/ 6 w 6"/>
                  <a:gd name="T11" fmla="*/ 18 h 21"/>
                  <a:gd name="T12" fmla="*/ 3 w 6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3" y="21"/>
                    </a:moveTo>
                    <a:cubicBezTo>
                      <a:pt x="2" y="21"/>
                      <a:pt x="0" y="19"/>
                      <a:pt x="0" y="1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5" y="2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0" name="Freeform 89"/>
            <p:cNvSpPr>
              <a:spLocks noEditPoints="1"/>
            </p:cNvSpPr>
            <p:nvPr/>
          </p:nvSpPr>
          <p:spPr bwMode="auto">
            <a:xfrm>
              <a:off x="3913041" y="1710823"/>
              <a:ext cx="375729" cy="375729"/>
            </a:xfrm>
            <a:custGeom>
              <a:avLst/>
              <a:gdLst>
                <a:gd name="T0" fmla="*/ 180 w 270"/>
                <a:gd name="T1" fmla="*/ 0 h 270"/>
                <a:gd name="T2" fmla="*/ 0 w 270"/>
                <a:gd name="T3" fmla="*/ 0 h 270"/>
                <a:gd name="T4" fmla="*/ 0 w 270"/>
                <a:gd name="T5" fmla="*/ 182 h 270"/>
                <a:gd name="T6" fmla="*/ 89 w 270"/>
                <a:gd name="T7" fmla="*/ 270 h 270"/>
                <a:gd name="T8" fmla="*/ 270 w 270"/>
                <a:gd name="T9" fmla="*/ 270 h 270"/>
                <a:gd name="T10" fmla="*/ 270 w 270"/>
                <a:gd name="T11" fmla="*/ 89 h 270"/>
                <a:gd name="T12" fmla="*/ 180 w 270"/>
                <a:gd name="T13" fmla="*/ 0 h 270"/>
                <a:gd name="T14" fmla="*/ 242 w 270"/>
                <a:gd name="T15" fmla="*/ 85 h 270"/>
                <a:gd name="T16" fmla="*/ 180 w 270"/>
                <a:gd name="T17" fmla="*/ 85 h 270"/>
                <a:gd name="T18" fmla="*/ 155 w 270"/>
                <a:gd name="T19" fmla="*/ 59 h 270"/>
                <a:gd name="T20" fmla="*/ 216 w 270"/>
                <a:gd name="T21" fmla="*/ 59 h 270"/>
                <a:gd name="T22" fmla="*/ 242 w 270"/>
                <a:gd name="T23" fmla="*/ 85 h 270"/>
                <a:gd name="T24" fmla="*/ 174 w 270"/>
                <a:gd name="T25" fmla="*/ 16 h 270"/>
                <a:gd name="T26" fmla="*/ 200 w 270"/>
                <a:gd name="T27" fmla="*/ 44 h 270"/>
                <a:gd name="T28" fmla="*/ 139 w 270"/>
                <a:gd name="T29" fmla="*/ 44 h 270"/>
                <a:gd name="T30" fmla="*/ 113 w 270"/>
                <a:gd name="T31" fmla="*/ 16 h 270"/>
                <a:gd name="T32" fmla="*/ 174 w 270"/>
                <a:gd name="T33" fmla="*/ 16 h 270"/>
                <a:gd name="T34" fmla="*/ 85 w 270"/>
                <a:gd name="T35" fmla="*/ 244 h 270"/>
                <a:gd name="T36" fmla="*/ 16 w 270"/>
                <a:gd name="T37" fmla="*/ 175 h 270"/>
                <a:gd name="T38" fmla="*/ 16 w 270"/>
                <a:gd name="T39" fmla="*/ 28 h 270"/>
                <a:gd name="T40" fmla="*/ 85 w 270"/>
                <a:gd name="T41" fmla="*/ 97 h 270"/>
                <a:gd name="T42" fmla="*/ 85 w 270"/>
                <a:gd name="T43" fmla="*/ 244 h 270"/>
                <a:gd name="T44" fmla="*/ 28 w 270"/>
                <a:gd name="T45" fmla="*/ 16 h 270"/>
                <a:gd name="T46" fmla="*/ 89 w 270"/>
                <a:gd name="T47" fmla="*/ 16 h 270"/>
                <a:gd name="T48" fmla="*/ 159 w 270"/>
                <a:gd name="T49" fmla="*/ 85 h 270"/>
                <a:gd name="T50" fmla="*/ 95 w 270"/>
                <a:gd name="T51" fmla="*/ 85 h 270"/>
                <a:gd name="T52" fmla="*/ 28 w 270"/>
                <a:gd name="T53" fmla="*/ 16 h 270"/>
                <a:gd name="T54" fmla="*/ 254 w 270"/>
                <a:gd name="T55" fmla="*/ 254 h 270"/>
                <a:gd name="T56" fmla="*/ 101 w 270"/>
                <a:gd name="T57" fmla="*/ 254 h 270"/>
                <a:gd name="T58" fmla="*/ 101 w 270"/>
                <a:gd name="T59" fmla="*/ 101 h 270"/>
                <a:gd name="T60" fmla="*/ 254 w 270"/>
                <a:gd name="T61" fmla="*/ 101 h 270"/>
                <a:gd name="T62" fmla="*/ 254 w 270"/>
                <a:gd name="T63" fmla="*/ 25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0">
                  <a:moveTo>
                    <a:pt x="180" y="0"/>
                  </a:moveTo>
                  <a:lnTo>
                    <a:pt x="0" y="0"/>
                  </a:lnTo>
                  <a:lnTo>
                    <a:pt x="0" y="182"/>
                  </a:lnTo>
                  <a:lnTo>
                    <a:pt x="89" y="270"/>
                  </a:lnTo>
                  <a:lnTo>
                    <a:pt x="270" y="270"/>
                  </a:lnTo>
                  <a:lnTo>
                    <a:pt x="270" y="89"/>
                  </a:lnTo>
                  <a:lnTo>
                    <a:pt x="180" y="0"/>
                  </a:lnTo>
                  <a:close/>
                  <a:moveTo>
                    <a:pt x="242" y="85"/>
                  </a:moveTo>
                  <a:lnTo>
                    <a:pt x="180" y="85"/>
                  </a:lnTo>
                  <a:lnTo>
                    <a:pt x="155" y="59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74" y="16"/>
                  </a:moveTo>
                  <a:lnTo>
                    <a:pt x="200" y="44"/>
                  </a:lnTo>
                  <a:lnTo>
                    <a:pt x="139" y="44"/>
                  </a:lnTo>
                  <a:lnTo>
                    <a:pt x="113" y="16"/>
                  </a:lnTo>
                  <a:lnTo>
                    <a:pt x="174" y="16"/>
                  </a:lnTo>
                  <a:close/>
                  <a:moveTo>
                    <a:pt x="85" y="244"/>
                  </a:moveTo>
                  <a:lnTo>
                    <a:pt x="16" y="175"/>
                  </a:lnTo>
                  <a:lnTo>
                    <a:pt x="16" y="28"/>
                  </a:lnTo>
                  <a:lnTo>
                    <a:pt x="85" y="97"/>
                  </a:lnTo>
                  <a:lnTo>
                    <a:pt x="85" y="244"/>
                  </a:lnTo>
                  <a:close/>
                  <a:moveTo>
                    <a:pt x="28" y="16"/>
                  </a:moveTo>
                  <a:lnTo>
                    <a:pt x="89" y="16"/>
                  </a:lnTo>
                  <a:lnTo>
                    <a:pt x="159" y="85"/>
                  </a:lnTo>
                  <a:lnTo>
                    <a:pt x="95" y="85"/>
                  </a:lnTo>
                  <a:lnTo>
                    <a:pt x="28" y="16"/>
                  </a:lnTo>
                  <a:close/>
                  <a:moveTo>
                    <a:pt x="254" y="254"/>
                  </a:moveTo>
                  <a:lnTo>
                    <a:pt x="101" y="254"/>
                  </a:lnTo>
                  <a:lnTo>
                    <a:pt x="101" y="101"/>
                  </a:lnTo>
                  <a:lnTo>
                    <a:pt x="254" y="101"/>
                  </a:lnTo>
                  <a:lnTo>
                    <a:pt x="254" y="254"/>
                  </a:lnTo>
                  <a:close/>
                </a:path>
              </a:pathLst>
            </a:custGeom>
            <a:solidFill>
              <a:srgbClr val="A22C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8123371" y="1573626"/>
              <a:ext cx="309563" cy="388938"/>
              <a:chOff x="11798301" y="284163"/>
              <a:chExt cx="309563" cy="388938"/>
            </a:xfrm>
          </p:grpSpPr>
          <p:sp>
            <p:nvSpPr>
              <p:cNvPr id="162" name="Freeform 7"/>
              <p:cNvSpPr>
                <a:spLocks/>
              </p:cNvSpPr>
              <p:nvPr/>
            </p:nvSpPr>
            <p:spPr bwMode="auto">
              <a:xfrm>
                <a:off x="11952289" y="336551"/>
                <a:ext cx="155575" cy="298450"/>
              </a:xfrm>
              <a:custGeom>
                <a:avLst/>
                <a:gdLst>
                  <a:gd name="T0" fmla="*/ 17 w 48"/>
                  <a:gd name="T1" fmla="*/ 0 h 93"/>
                  <a:gd name="T2" fmla="*/ 48 w 48"/>
                  <a:gd name="T3" fmla="*/ 45 h 93"/>
                  <a:gd name="T4" fmla="*/ 0 w 48"/>
                  <a:gd name="T5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3">
                    <a:moveTo>
                      <a:pt x="17" y="0"/>
                    </a:moveTo>
                    <a:cubicBezTo>
                      <a:pt x="35" y="6"/>
                      <a:pt x="48" y="24"/>
                      <a:pt x="48" y="45"/>
                    </a:cubicBezTo>
                    <a:cubicBezTo>
                      <a:pt x="48" y="71"/>
                      <a:pt x="27" y="93"/>
                      <a:pt x="0" y="93"/>
                    </a:cubicBez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8"/>
              <p:cNvSpPr>
                <a:spLocks/>
              </p:cNvSpPr>
              <p:nvPr/>
            </p:nvSpPr>
            <p:spPr bwMode="auto">
              <a:xfrm>
                <a:off x="11798301" y="323851"/>
                <a:ext cx="153988" cy="301625"/>
              </a:xfrm>
              <a:custGeom>
                <a:avLst/>
                <a:gdLst>
                  <a:gd name="T0" fmla="*/ 31 w 48"/>
                  <a:gd name="T1" fmla="*/ 94 h 94"/>
                  <a:gd name="T2" fmla="*/ 0 w 48"/>
                  <a:gd name="T3" fmla="*/ 49 h 94"/>
                  <a:gd name="T4" fmla="*/ 48 w 48"/>
                  <a:gd name="T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4">
                    <a:moveTo>
                      <a:pt x="31" y="94"/>
                    </a:moveTo>
                    <a:cubicBezTo>
                      <a:pt x="13" y="87"/>
                      <a:pt x="0" y="69"/>
                      <a:pt x="0" y="49"/>
                    </a:cubicBezTo>
                    <a:cubicBezTo>
                      <a:pt x="0" y="22"/>
                      <a:pt x="21" y="0"/>
                      <a:pt x="48" y="0"/>
                    </a:cubicBez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Line 9"/>
              <p:cNvSpPr>
                <a:spLocks noChangeShapeType="1"/>
              </p:cNvSpPr>
              <p:nvPr/>
            </p:nvSpPr>
            <p:spPr bwMode="auto">
              <a:xfrm>
                <a:off x="11952289" y="452438"/>
                <a:ext cx="0" cy="0"/>
              </a:xfrm>
              <a:prstGeom prst="line">
                <a:avLst/>
              </a:pr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11933239" y="284163"/>
                <a:ext cx="39688" cy="80963"/>
              </a:xfrm>
              <a:custGeom>
                <a:avLst/>
                <a:gdLst>
                  <a:gd name="T0" fmla="*/ 0 w 25"/>
                  <a:gd name="T1" fmla="*/ 51 h 51"/>
                  <a:gd name="T2" fmla="*/ 25 w 25"/>
                  <a:gd name="T3" fmla="*/ 25 h 51"/>
                  <a:gd name="T4" fmla="*/ 0 w 25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1">
                    <a:moveTo>
                      <a:pt x="0" y="51"/>
                    </a:moveTo>
                    <a:lnTo>
                      <a:pt x="25" y="25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Line 11"/>
              <p:cNvSpPr>
                <a:spLocks noChangeShapeType="1"/>
              </p:cNvSpPr>
              <p:nvPr/>
            </p:nvSpPr>
            <p:spPr bwMode="auto">
              <a:xfrm>
                <a:off x="11952289" y="323851"/>
                <a:ext cx="20638" cy="0"/>
              </a:xfrm>
              <a:prstGeom prst="line">
                <a:avLst/>
              </a:pr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2"/>
              <p:cNvSpPr>
                <a:spLocks/>
              </p:cNvSpPr>
              <p:nvPr/>
            </p:nvSpPr>
            <p:spPr bwMode="auto">
              <a:xfrm>
                <a:off x="11933239" y="593726"/>
                <a:ext cx="39688" cy="79375"/>
              </a:xfrm>
              <a:custGeom>
                <a:avLst/>
                <a:gdLst>
                  <a:gd name="T0" fmla="*/ 25 w 25"/>
                  <a:gd name="T1" fmla="*/ 0 h 50"/>
                  <a:gd name="T2" fmla="*/ 0 w 25"/>
                  <a:gd name="T3" fmla="*/ 26 h 50"/>
                  <a:gd name="T4" fmla="*/ 25 w 25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0">
                    <a:moveTo>
                      <a:pt x="25" y="0"/>
                    </a:moveTo>
                    <a:lnTo>
                      <a:pt x="0" y="26"/>
                    </a:lnTo>
                    <a:lnTo>
                      <a:pt x="25" y="50"/>
                    </a:ln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Line 13"/>
              <p:cNvSpPr>
                <a:spLocks noChangeShapeType="1"/>
              </p:cNvSpPr>
              <p:nvPr/>
            </p:nvSpPr>
            <p:spPr bwMode="auto">
              <a:xfrm flipH="1">
                <a:off x="11933239" y="635001"/>
                <a:ext cx="19050" cy="0"/>
              </a:xfrm>
              <a:prstGeom prst="line">
                <a:avLst/>
              </a:pr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9357182" y="1678826"/>
              <a:ext cx="336550" cy="347663"/>
              <a:chOff x="1933575" y="3711575"/>
              <a:chExt cx="336550" cy="347663"/>
            </a:xfrm>
            <a:solidFill>
              <a:srgbClr val="D83B01"/>
            </a:solidFill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2032000" y="3852863"/>
                <a:ext cx="107950" cy="104775"/>
              </a:xfrm>
              <a:custGeom>
                <a:avLst/>
                <a:gdLst>
                  <a:gd name="T0" fmla="*/ 59 w 68"/>
                  <a:gd name="T1" fmla="*/ 66 h 66"/>
                  <a:gd name="T2" fmla="*/ 0 w 68"/>
                  <a:gd name="T3" fmla="*/ 8 h 66"/>
                  <a:gd name="T4" fmla="*/ 10 w 68"/>
                  <a:gd name="T5" fmla="*/ 0 h 66"/>
                  <a:gd name="T6" fmla="*/ 68 w 68"/>
                  <a:gd name="T7" fmla="*/ 58 h 66"/>
                  <a:gd name="T8" fmla="*/ 59 w 68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6">
                    <a:moveTo>
                      <a:pt x="59" y="66"/>
                    </a:moveTo>
                    <a:lnTo>
                      <a:pt x="0" y="8"/>
                    </a:lnTo>
                    <a:lnTo>
                      <a:pt x="10" y="0"/>
                    </a:lnTo>
                    <a:lnTo>
                      <a:pt x="68" y="58"/>
                    </a:lnTo>
                    <a:lnTo>
                      <a:pt x="59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25"/>
              <p:cNvSpPr>
                <a:spLocks noEditPoints="1"/>
              </p:cNvSpPr>
              <p:nvPr/>
            </p:nvSpPr>
            <p:spPr bwMode="auto">
              <a:xfrm>
                <a:off x="2171700" y="3724275"/>
                <a:ext cx="95250" cy="95250"/>
              </a:xfrm>
              <a:custGeom>
                <a:avLst/>
                <a:gdLst>
                  <a:gd name="T0" fmla="*/ 0 w 60"/>
                  <a:gd name="T1" fmla="*/ 60 h 60"/>
                  <a:gd name="T2" fmla="*/ 0 w 60"/>
                  <a:gd name="T3" fmla="*/ 29 h 60"/>
                  <a:gd name="T4" fmla="*/ 29 w 60"/>
                  <a:gd name="T5" fmla="*/ 0 h 60"/>
                  <a:gd name="T6" fmla="*/ 60 w 60"/>
                  <a:gd name="T7" fmla="*/ 31 h 60"/>
                  <a:gd name="T8" fmla="*/ 31 w 60"/>
                  <a:gd name="T9" fmla="*/ 60 h 60"/>
                  <a:gd name="T10" fmla="*/ 0 w 60"/>
                  <a:gd name="T11" fmla="*/ 60 h 60"/>
                  <a:gd name="T12" fmla="*/ 13 w 60"/>
                  <a:gd name="T13" fmla="*/ 33 h 60"/>
                  <a:gd name="T14" fmla="*/ 13 w 60"/>
                  <a:gd name="T15" fmla="*/ 48 h 60"/>
                  <a:gd name="T16" fmla="*/ 27 w 60"/>
                  <a:gd name="T17" fmla="*/ 48 h 60"/>
                  <a:gd name="T18" fmla="*/ 41 w 60"/>
                  <a:gd name="T19" fmla="*/ 31 h 60"/>
                  <a:gd name="T20" fmla="*/ 29 w 60"/>
                  <a:gd name="T21" fmla="*/ 19 h 60"/>
                  <a:gd name="T22" fmla="*/ 13 w 60"/>
                  <a:gd name="T23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60">
                    <a:moveTo>
                      <a:pt x="0" y="60"/>
                    </a:moveTo>
                    <a:lnTo>
                      <a:pt x="0" y="29"/>
                    </a:lnTo>
                    <a:lnTo>
                      <a:pt x="29" y="0"/>
                    </a:lnTo>
                    <a:lnTo>
                      <a:pt x="60" y="31"/>
                    </a:lnTo>
                    <a:lnTo>
                      <a:pt x="31" y="60"/>
                    </a:lnTo>
                    <a:lnTo>
                      <a:pt x="0" y="60"/>
                    </a:lnTo>
                    <a:close/>
                    <a:moveTo>
                      <a:pt x="13" y="33"/>
                    </a:moveTo>
                    <a:lnTo>
                      <a:pt x="13" y="48"/>
                    </a:lnTo>
                    <a:lnTo>
                      <a:pt x="27" y="48"/>
                    </a:lnTo>
                    <a:lnTo>
                      <a:pt x="41" y="31"/>
                    </a:lnTo>
                    <a:lnTo>
                      <a:pt x="29" y="19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112963" y="3803650"/>
                <a:ext cx="76200" cy="74613"/>
              </a:xfrm>
              <a:custGeom>
                <a:avLst/>
                <a:gdLst>
                  <a:gd name="T0" fmla="*/ 8 w 48"/>
                  <a:gd name="T1" fmla="*/ 47 h 47"/>
                  <a:gd name="T2" fmla="*/ 0 w 48"/>
                  <a:gd name="T3" fmla="*/ 39 h 47"/>
                  <a:gd name="T4" fmla="*/ 39 w 48"/>
                  <a:gd name="T5" fmla="*/ 0 h 47"/>
                  <a:gd name="T6" fmla="*/ 48 w 48"/>
                  <a:gd name="T7" fmla="*/ 8 h 47"/>
                  <a:gd name="T8" fmla="*/ 8 w 48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8" y="47"/>
                    </a:moveTo>
                    <a:lnTo>
                      <a:pt x="0" y="39"/>
                    </a:lnTo>
                    <a:lnTo>
                      <a:pt x="39" y="0"/>
                    </a:lnTo>
                    <a:lnTo>
                      <a:pt x="48" y="8"/>
                    </a:lnTo>
                    <a:lnTo>
                      <a:pt x="8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1933575" y="3878263"/>
                <a:ext cx="179388" cy="180975"/>
              </a:xfrm>
              <a:custGeom>
                <a:avLst/>
                <a:gdLst>
                  <a:gd name="T0" fmla="*/ 4 w 55"/>
                  <a:gd name="T1" fmla="*/ 50 h 55"/>
                  <a:gd name="T2" fmla="*/ 4 w 55"/>
                  <a:gd name="T3" fmla="*/ 34 h 55"/>
                  <a:gd name="T4" fmla="*/ 39 w 55"/>
                  <a:gd name="T5" fmla="*/ 0 h 55"/>
                  <a:gd name="T6" fmla="*/ 43 w 55"/>
                  <a:gd name="T7" fmla="*/ 4 h 55"/>
                  <a:gd name="T8" fmla="*/ 9 w 55"/>
                  <a:gd name="T9" fmla="*/ 38 h 55"/>
                  <a:gd name="T10" fmla="*/ 9 w 55"/>
                  <a:gd name="T11" fmla="*/ 46 h 55"/>
                  <a:gd name="T12" fmla="*/ 16 w 55"/>
                  <a:gd name="T13" fmla="*/ 46 h 55"/>
                  <a:gd name="T14" fmla="*/ 51 w 55"/>
                  <a:gd name="T15" fmla="*/ 12 h 55"/>
                  <a:gd name="T16" fmla="*/ 55 w 55"/>
                  <a:gd name="T17" fmla="*/ 16 h 55"/>
                  <a:gd name="T18" fmla="*/ 21 w 55"/>
                  <a:gd name="T19" fmla="*/ 50 h 55"/>
                  <a:gd name="T20" fmla="*/ 4 w 55"/>
                  <a:gd name="T21" fmla="*/ 5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5">
                    <a:moveTo>
                      <a:pt x="4" y="50"/>
                    </a:moveTo>
                    <a:cubicBezTo>
                      <a:pt x="0" y="46"/>
                      <a:pt x="0" y="39"/>
                      <a:pt x="4" y="3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40"/>
                      <a:pt x="7" y="44"/>
                      <a:pt x="9" y="46"/>
                    </a:cubicBezTo>
                    <a:cubicBezTo>
                      <a:pt x="11" y="48"/>
                      <a:pt x="14" y="48"/>
                      <a:pt x="16" y="46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6" y="55"/>
                      <a:pt x="9" y="5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8"/>
              <p:cNvSpPr>
                <a:spLocks noEditPoints="1"/>
              </p:cNvSpPr>
              <p:nvPr/>
            </p:nvSpPr>
            <p:spPr bwMode="auto">
              <a:xfrm>
                <a:off x="1933575" y="3711575"/>
                <a:ext cx="336550" cy="338138"/>
              </a:xfrm>
              <a:custGeom>
                <a:avLst/>
                <a:gdLst>
                  <a:gd name="T0" fmla="*/ 98 w 103"/>
                  <a:gd name="T1" fmla="*/ 98 h 103"/>
                  <a:gd name="T2" fmla="*/ 82 w 103"/>
                  <a:gd name="T3" fmla="*/ 98 h 103"/>
                  <a:gd name="T4" fmla="*/ 30 w 103"/>
                  <a:gd name="T5" fmla="*/ 46 h 103"/>
                  <a:gd name="T6" fmla="*/ 9 w 103"/>
                  <a:gd name="T7" fmla="*/ 40 h 103"/>
                  <a:gd name="T8" fmla="*/ 9 w 103"/>
                  <a:gd name="T9" fmla="*/ 9 h 103"/>
                  <a:gd name="T10" fmla="*/ 40 w 103"/>
                  <a:gd name="T11" fmla="*/ 9 h 103"/>
                  <a:gd name="T12" fmla="*/ 46 w 103"/>
                  <a:gd name="T13" fmla="*/ 30 h 103"/>
                  <a:gd name="T14" fmla="*/ 98 w 103"/>
                  <a:gd name="T15" fmla="*/ 82 h 103"/>
                  <a:gd name="T16" fmla="*/ 98 w 103"/>
                  <a:gd name="T17" fmla="*/ 98 h 103"/>
                  <a:gd name="T18" fmla="*/ 13 w 103"/>
                  <a:gd name="T19" fmla="*/ 13 h 103"/>
                  <a:gd name="T20" fmla="*/ 13 w 103"/>
                  <a:gd name="T21" fmla="*/ 36 h 103"/>
                  <a:gd name="T22" fmla="*/ 30 w 103"/>
                  <a:gd name="T23" fmla="*/ 40 h 103"/>
                  <a:gd name="T24" fmla="*/ 32 w 103"/>
                  <a:gd name="T25" fmla="*/ 39 h 103"/>
                  <a:gd name="T26" fmla="*/ 86 w 103"/>
                  <a:gd name="T27" fmla="*/ 94 h 103"/>
                  <a:gd name="T28" fmla="*/ 94 w 103"/>
                  <a:gd name="T29" fmla="*/ 94 h 103"/>
                  <a:gd name="T30" fmla="*/ 94 w 103"/>
                  <a:gd name="T31" fmla="*/ 86 h 103"/>
                  <a:gd name="T32" fmla="*/ 39 w 103"/>
                  <a:gd name="T33" fmla="*/ 32 h 103"/>
                  <a:gd name="T34" fmla="*/ 40 w 103"/>
                  <a:gd name="T35" fmla="*/ 30 h 103"/>
                  <a:gd name="T36" fmla="*/ 36 w 103"/>
                  <a:gd name="T37" fmla="*/ 13 h 103"/>
                  <a:gd name="T38" fmla="*/ 13 w 103"/>
                  <a:gd name="T39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8" y="98"/>
                    </a:moveTo>
                    <a:cubicBezTo>
                      <a:pt x="94" y="103"/>
                      <a:pt x="87" y="103"/>
                      <a:pt x="82" y="9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2" y="48"/>
                      <a:pt x="14" y="46"/>
                      <a:pt x="9" y="40"/>
                    </a:cubicBezTo>
                    <a:cubicBezTo>
                      <a:pt x="0" y="31"/>
                      <a:pt x="0" y="17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6" y="14"/>
                      <a:pt x="48" y="22"/>
                      <a:pt x="46" y="30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103" y="86"/>
                      <a:pt x="103" y="94"/>
                      <a:pt x="98" y="98"/>
                    </a:cubicBezTo>
                    <a:close/>
                    <a:moveTo>
                      <a:pt x="13" y="13"/>
                    </a:moveTo>
                    <a:cubicBezTo>
                      <a:pt x="7" y="19"/>
                      <a:pt x="7" y="30"/>
                      <a:pt x="13" y="36"/>
                    </a:cubicBezTo>
                    <a:cubicBezTo>
                      <a:pt x="17" y="40"/>
                      <a:pt x="24" y="42"/>
                      <a:pt x="30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9" y="96"/>
                      <a:pt x="92" y="96"/>
                      <a:pt x="94" y="94"/>
                    </a:cubicBezTo>
                    <a:cubicBezTo>
                      <a:pt x="96" y="92"/>
                      <a:pt x="96" y="88"/>
                      <a:pt x="94" y="8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4"/>
                      <a:pt x="40" y="17"/>
                      <a:pt x="36" y="13"/>
                    </a:cubicBezTo>
                    <a:cubicBezTo>
                      <a:pt x="30" y="6"/>
                      <a:pt x="19" y="6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963738" y="3740150"/>
                <a:ext cx="58738" cy="57150"/>
              </a:xfrm>
              <a:custGeom>
                <a:avLst/>
                <a:gdLst>
                  <a:gd name="T0" fmla="*/ 16 w 18"/>
                  <a:gd name="T1" fmla="*/ 16 h 17"/>
                  <a:gd name="T2" fmla="*/ 12 w 18"/>
                  <a:gd name="T3" fmla="*/ 16 h 17"/>
                  <a:gd name="T4" fmla="*/ 2 w 18"/>
                  <a:gd name="T5" fmla="*/ 6 h 17"/>
                  <a:gd name="T6" fmla="*/ 2 w 18"/>
                  <a:gd name="T7" fmla="*/ 1 h 17"/>
                  <a:gd name="T8" fmla="*/ 6 w 18"/>
                  <a:gd name="T9" fmla="*/ 1 h 17"/>
                  <a:gd name="T10" fmla="*/ 16 w 18"/>
                  <a:gd name="T11" fmla="*/ 12 h 17"/>
                  <a:gd name="T12" fmla="*/ 16 w 18"/>
                  <a:gd name="T13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7">
                    <a:moveTo>
                      <a:pt x="16" y="16"/>
                    </a:moveTo>
                    <a:cubicBezTo>
                      <a:pt x="15" y="17"/>
                      <a:pt x="13" y="17"/>
                      <a:pt x="12" y="1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13"/>
                      <a:pt x="18" y="15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8129919" y="2491798"/>
              <a:ext cx="325571" cy="321763"/>
              <a:chOff x="10259435" y="4371397"/>
              <a:chExt cx="320819" cy="317067"/>
            </a:xfrm>
            <a:solidFill>
              <a:srgbClr val="D83B01"/>
            </a:solidFill>
          </p:grpSpPr>
          <p:sp>
            <p:nvSpPr>
              <p:cNvPr id="170" name="Freeform 760"/>
              <p:cNvSpPr>
                <a:spLocks noEditPoints="1"/>
              </p:cNvSpPr>
              <p:nvPr/>
            </p:nvSpPr>
            <p:spPr bwMode="auto">
              <a:xfrm>
                <a:off x="10259435" y="4371397"/>
                <a:ext cx="320819" cy="317067"/>
              </a:xfrm>
              <a:custGeom>
                <a:avLst/>
                <a:gdLst>
                  <a:gd name="T0" fmla="*/ 73 w 171"/>
                  <a:gd name="T1" fmla="*/ 27 h 169"/>
                  <a:gd name="T2" fmla="*/ 58 w 171"/>
                  <a:gd name="T3" fmla="*/ 35 h 169"/>
                  <a:gd name="T4" fmla="*/ 42 w 171"/>
                  <a:gd name="T5" fmla="*/ 44 h 169"/>
                  <a:gd name="T6" fmla="*/ 18 w 171"/>
                  <a:gd name="T7" fmla="*/ 60 h 169"/>
                  <a:gd name="T8" fmla="*/ 29 w 171"/>
                  <a:gd name="T9" fmla="*/ 73 h 169"/>
                  <a:gd name="T10" fmla="*/ 29 w 171"/>
                  <a:gd name="T11" fmla="*/ 98 h 169"/>
                  <a:gd name="T12" fmla="*/ 18 w 171"/>
                  <a:gd name="T13" fmla="*/ 110 h 169"/>
                  <a:gd name="T14" fmla="*/ 42 w 171"/>
                  <a:gd name="T15" fmla="*/ 125 h 169"/>
                  <a:gd name="T16" fmla="*/ 58 w 171"/>
                  <a:gd name="T17" fmla="*/ 134 h 169"/>
                  <a:gd name="T18" fmla="*/ 73 w 171"/>
                  <a:gd name="T19" fmla="*/ 142 h 169"/>
                  <a:gd name="T20" fmla="*/ 98 w 171"/>
                  <a:gd name="T21" fmla="*/ 156 h 169"/>
                  <a:gd name="T22" fmla="*/ 104 w 171"/>
                  <a:gd name="T23" fmla="*/ 140 h 169"/>
                  <a:gd name="T24" fmla="*/ 125 w 171"/>
                  <a:gd name="T25" fmla="*/ 127 h 169"/>
                  <a:gd name="T26" fmla="*/ 140 w 171"/>
                  <a:gd name="T27" fmla="*/ 131 h 169"/>
                  <a:gd name="T28" fmla="*/ 142 w 171"/>
                  <a:gd name="T29" fmla="*/ 102 h 169"/>
                  <a:gd name="T30" fmla="*/ 144 w 171"/>
                  <a:gd name="T31" fmla="*/ 85 h 169"/>
                  <a:gd name="T32" fmla="*/ 142 w 171"/>
                  <a:gd name="T33" fmla="*/ 67 h 169"/>
                  <a:gd name="T34" fmla="*/ 140 w 171"/>
                  <a:gd name="T35" fmla="*/ 38 h 169"/>
                  <a:gd name="T36" fmla="*/ 125 w 171"/>
                  <a:gd name="T37" fmla="*/ 42 h 169"/>
                  <a:gd name="T38" fmla="*/ 104 w 171"/>
                  <a:gd name="T39" fmla="*/ 29 h 169"/>
                  <a:gd name="T40" fmla="*/ 98 w 171"/>
                  <a:gd name="T41" fmla="*/ 13 h 169"/>
                  <a:gd name="T42" fmla="*/ 60 w 171"/>
                  <a:gd name="T43" fmla="*/ 0 h 169"/>
                  <a:gd name="T44" fmla="*/ 112 w 171"/>
                  <a:gd name="T45" fmla="*/ 19 h 169"/>
                  <a:gd name="T46" fmla="*/ 131 w 171"/>
                  <a:gd name="T47" fmla="*/ 29 h 169"/>
                  <a:gd name="T48" fmla="*/ 171 w 171"/>
                  <a:gd name="T49" fmla="*/ 65 h 169"/>
                  <a:gd name="T50" fmla="*/ 158 w 171"/>
                  <a:gd name="T51" fmla="*/ 85 h 169"/>
                  <a:gd name="T52" fmla="*/ 171 w 171"/>
                  <a:gd name="T53" fmla="*/ 104 h 169"/>
                  <a:gd name="T54" fmla="*/ 131 w 171"/>
                  <a:gd name="T55" fmla="*/ 140 h 169"/>
                  <a:gd name="T56" fmla="*/ 112 w 171"/>
                  <a:gd name="T57" fmla="*/ 152 h 169"/>
                  <a:gd name="T58" fmla="*/ 60 w 171"/>
                  <a:gd name="T59" fmla="*/ 169 h 169"/>
                  <a:gd name="T60" fmla="*/ 50 w 171"/>
                  <a:gd name="T61" fmla="*/ 146 h 169"/>
                  <a:gd name="T62" fmla="*/ 25 w 171"/>
                  <a:gd name="T63" fmla="*/ 150 h 169"/>
                  <a:gd name="T64" fmla="*/ 16 w 171"/>
                  <a:gd name="T65" fmla="*/ 96 h 169"/>
                  <a:gd name="T66" fmla="*/ 16 w 171"/>
                  <a:gd name="T67" fmla="*/ 75 h 169"/>
                  <a:gd name="T68" fmla="*/ 25 w 171"/>
                  <a:gd name="T69" fmla="*/ 21 h 169"/>
                  <a:gd name="T70" fmla="*/ 50 w 171"/>
                  <a:gd name="T71" fmla="*/ 23 h 169"/>
                  <a:gd name="T72" fmla="*/ 60 w 171"/>
                  <a:gd name="T7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1" h="169">
                    <a:moveTo>
                      <a:pt x="73" y="13"/>
                    </a:moveTo>
                    <a:lnTo>
                      <a:pt x="73" y="27"/>
                    </a:lnTo>
                    <a:lnTo>
                      <a:pt x="69" y="29"/>
                    </a:lnTo>
                    <a:lnTo>
                      <a:pt x="58" y="35"/>
                    </a:lnTo>
                    <a:lnTo>
                      <a:pt x="46" y="42"/>
                    </a:lnTo>
                    <a:lnTo>
                      <a:pt x="42" y="44"/>
                    </a:lnTo>
                    <a:lnTo>
                      <a:pt x="31" y="38"/>
                    </a:lnTo>
                    <a:lnTo>
                      <a:pt x="18" y="60"/>
                    </a:lnTo>
                    <a:lnTo>
                      <a:pt x="31" y="67"/>
                    </a:lnTo>
                    <a:lnTo>
                      <a:pt x="29" y="73"/>
                    </a:lnTo>
                    <a:lnTo>
                      <a:pt x="27" y="85"/>
                    </a:lnTo>
                    <a:lnTo>
                      <a:pt x="29" y="98"/>
                    </a:lnTo>
                    <a:lnTo>
                      <a:pt x="31" y="102"/>
                    </a:lnTo>
                    <a:lnTo>
                      <a:pt x="18" y="110"/>
                    </a:lnTo>
                    <a:lnTo>
                      <a:pt x="31" y="131"/>
                    </a:lnTo>
                    <a:lnTo>
                      <a:pt x="42" y="125"/>
                    </a:lnTo>
                    <a:lnTo>
                      <a:pt x="46" y="127"/>
                    </a:lnTo>
                    <a:lnTo>
                      <a:pt x="58" y="134"/>
                    </a:lnTo>
                    <a:lnTo>
                      <a:pt x="69" y="140"/>
                    </a:lnTo>
                    <a:lnTo>
                      <a:pt x="73" y="142"/>
                    </a:lnTo>
                    <a:lnTo>
                      <a:pt x="73" y="156"/>
                    </a:lnTo>
                    <a:lnTo>
                      <a:pt x="98" y="156"/>
                    </a:lnTo>
                    <a:lnTo>
                      <a:pt x="98" y="142"/>
                    </a:lnTo>
                    <a:lnTo>
                      <a:pt x="104" y="140"/>
                    </a:lnTo>
                    <a:lnTo>
                      <a:pt x="115" y="134"/>
                    </a:lnTo>
                    <a:lnTo>
                      <a:pt x="125" y="127"/>
                    </a:lnTo>
                    <a:lnTo>
                      <a:pt x="129" y="125"/>
                    </a:lnTo>
                    <a:lnTo>
                      <a:pt x="140" y="131"/>
                    </a:lnTo>
                    <a:lnTo>
                      <a:pt x="154" y="110"/>
                    </a:lnTo>
                    <a:lnTo>
                      <a:pt x="142" y="102"/>
                    </a:lnTo>
                    <a:lnTo>
                      <a:pt x="142" y="98"/>
                    </a:lnTo>
                    <a:lnTo>
                      <a:pt x="144" y="85"/>
                    </a:lnTo>
                    <a:lnTo>
                      <a:pt x="142" y="73"/>
                    </a:lnTo>
                    <a:lnTo>
                      <a:pt x="142" y="67"/>
                    </a:lnTo>
                    <a:lnTo>
                      <a:pt x="154" y="60"/>
                    </a:lnTo>
                    <a:lnTo>
                      <a:pt x="140" y="38"/>
                    </a:lnTo>
                    <a:lnTo>
                      <a:pt x="129" y="44"/>
                    </a:lnTo>
                    <a:lnTo>
                      <a:pt x="125" y="42"/>
                    </a:lnTo>
                    <a:lnTo>
                      <a:pt x="115" y="35"/>
                    </a:lnTo>
                    <a:lnTo>
                      <a:pt x="104" y="29"/>
                    </a:lnTo>
                    <a:lnTo>
                      <a:pt x="98" y="27"/>
                    </a:lnTo>
                    <a:lnTo>
                      <a:pt x="98" y="13"/>
                    </a:lnTo>
                    <a:lnTo>
                      <a:pt x="73" y="13"/>
                    </a:lnTo>
                    <a:close/>
                    <a:moveTo>
                      <a:pt x="60" y="0"/>
                    </a:moveTo>
                    <a:lnTo>
                      <a:pt x="112" y="0"/>
                    </a:lnTo>
                    <a:lnTo>
                      <a:pt x="112" y="19"/>
                    </a:lnTo>
                    <a:lnTo>
                      <a:pt x="121" y="23"/>
                    </a:lnTo>
                    <a:lnTo>
                      <a:pt x="131" y="29"/>
                    </a:lnTo>
                    <a:lnTo>
                      <a:pt x="146" y="21"/>
                    </a:lnTo>
                    <a:lnTo>
                      <a:pt x="171" y="65"/>
                    </a:lnTo>
                    <a:lnTo>
                      <a:pt x="156" y="75"/>
                    </a:lnTo>
                    <a:lnTo>
                      <a:pt x="158" y="85"/>
                    </a:lnTo>
                    <a:lnTo>
                      <a:pt x="156" y="96"/>
                    </a:lnTo>
                    <a:lnTo>
                      <a:pt x="171" y="104"/>
                    </a:lnTo>
                    <a:lnTo>
                      <a:pt x="146" y="150"/>
                    </a:lnTo>
                    <a:lnTo>
                      <a:pt x="131" y="140"/>
                    </a:lnTo>
                    <a:lnTo>
                      <a:pt x="121" y="146"/>
                    </a:lnTo>
                    <a:lnTo>
                      <a:pt x="112" y="152"/>
                    </a:lnTo>
                    <a:lnTo>
                      <a:pt x="112" y="169"/>
                    </a:lnTo>
                    <a:lnTo>
                      <a:pt x="60" y="169"/>
                    </a:lnTo>
                    <a:lnTo>
                      <a:pt x="60" y="152"/>
                    </a:lnTo>
                    <a:lnTo>
                      <a:pt x="50" y="146"/>
                    </a:lnTo>
                    <a:lnTo>
                      <a:pt x="41" y="140"/>
                    </a:lnTo>
                    <a:lnTo>
                      <a:pt x="25" y="150"/>
                    </a:lnTo>
                    <a:lnTo>
                      <a:pt x="0" y="104"/>
                    </a:lnTo>
                    <a:lnTo>
                      <a:pt x="16" y="96"/>
                    </a:lnTo>
                    <a:lnTo>
                      <a:pt x="16" y="85"/>
                    </a:lnTo>
                    <a:lnTo>
                      <a:pt x="16" y="75"/>
                    </a:lnTo>
                    <a:lnTo>
                      <a:pt x="0" y="65"/>
                    </a:lnTo>
                    <a:lnTo>
                      <a:pt x="25" y="21"/>
                    </a:lnTo>
                    <a:lnTo>
                      <a:pt x="41" y="29"/>
                    </a:lnTo>
                    <a:lnTo>
                      <a:pt x="50" y="23"/>
                    </a:lnTo>
                    <a:lnTo>
                      <a:pt x="60" y="19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761"/>
              <p:cNvSpPr>
                <a:spLocks noEditPoints="1"/>
              </p:cNvSpPr>
              <p:nvPr/>
            </p:nvSpPr>
            <p:spPr bwMode="auto">
              <a:xfrm>
                <a:off x="10336356" y="4446442"/>
                <a:ext cx="168852" cy="170728"/>
              </a:xfrm>
              <a:custGeom>
                <a:avLst/>
                <a:gdLst>
                  <a:gd name="T0" fmla="*/ 46 w 90"/>
                  <a:gd name="T1" fmla="*/ 12 h 91"/>
                  <a:gd name="T2" fmla="*/ 28 w 90"/>
                  <a:gd name="T3" fmla="*/ 18 h 91"/>
                  <a:gd name="T4" fmla="*/ 17 w 90"/>
                  <a:gd name="T5" fmla="*/ 29 h 91"/>
                  <a:gd name="T6" fmla="*/ 13 w 90"/>
                  <a:gd name="T7" fmla="*/ 45 h 91"/>
                  <a:gd name="T8" fmla="*/ 17 w 90"/>
                  <a:gd name="T9" fmla="*/ 62 h 91"/>
                  <a:gd name="T10" fmla="*/ 28 w 90"/>
                  <a:gd name="T11" fmla="*/ 73 h 91"/>
                  <a:gd name="T12" fmla="*/ 46 w 90"/>
                  <a:gd name="T13" fmla="*/ 77 h 91"/>
                  <a:gd name="T14" fmla="*/ 61 w 90"/>
                  <a:gd name="T15" fmla="*/ 73 h 91"/>
                  <a:gd name="T16" fmla="*/ 73 w 90"/>
                  <a:gd name="T17" fmla="*/ 62 h 91"/>
                  <a:gd name="T18" fmla="*/ 76 w 90"/>
                  <a:gd name="T19" fmla="*/ 45 h 91"/>
                  <a:gd name="T20" fmla="*/ 73 w 90"/>
                  <a:gd name="T21" fmla="*/ 29 h 91"/>
                  <a:gd name="T22" fmla="*/ 61 w 90"/>
                  <a:gd name="T23" fmla="*/ 18 h 91"/>
                  <a:gd name="T24" fmla="*/ 46 w 90"/>
                  <a:gd name="T25" fmla="*/ 12 h 91"/>
                  <a:gd name="T26" fmla="*/ 46 w 90"/>
                  <a:gd name="T27" fmla="*/ 0 h 91"/>
                  <a:gd name="T28" fmla="*/ 63 w 90"/>
                  <a:gd name="T29" fmla="*/ 2 h 91"/>
                  <a:gd name="T30" fmla="*/ 76 w 90"/>
                  <a:gd name="T31" fmla="*/ 12 h 91"/>
                  <a:gd name="T32" fmla="*/ 86 w 90"/>
                  <a:gd name="T33" fmla="*/ 27 h 91"/>
                  <a:gd name="T34" fmla="*/ 90 w 90"/>
                  <a:gd name="T35" fmla="*/ 45 h 91"/>
                  <a:gd name="T36" fmla="*/ 86 w 90"/>
                  <a:gd name="T37" fmla="*/ 62 h 91"/>
                  <a:gd name="T38" fmla="*/ 76 w 90"/>
                  <a:gd name="T39" fmla="*/ 77 h 91"/>
                  <a:gd name="T40" fmla="*/ 63 w 90"/>
                  <a:gd name="T41" fmla="*/ 87 h 91"/>
                  <a:gd name="T42" fmla="*/ 46 w 90"/>
                  <a:gd name="T43" fmla="*/ 91 h 91"/>
                  <a:gd name="T44" fmla="*/ 26 w 90"/>
                  <a:gd name="T45" fmla="*/ 87 h 91"/>
                  <a:gd name="T46" fmla="*/ 13 w 90"/>
                  <a:gd name="T47" fmla="*/ 77 h 91"/>
                  <a:gd name="T48" fmla="*/ 3 w 90"/>
                  <a:gd name="T49" fmla="*/ 62 h 91"/>
                  <a:gd name="T50" fmla="*/ 0 w 90"/>
                  <a:gd name="T51" fmla="*/ 45 h 91"/>
                  <a:gd name="T52" fmla="*/ 3 w 90"/>
                  <a:gd name="T53" fmla="*/ 27 h 91"/>
                  <a:gd name="T54" fmla="*/ 13 w 90"/>
                  <a:gd name="T55" fmla="*/ 12 h 91"/>
                  <a:gd name="T56" fmla="*/ 26 w 90"/>
                  <a:gd name="T57" fmla="*/ 2 h 91"/>
                  <a:gd name="T58" fmla="*/ 46 w 90"/>
                  <a:gd name="T5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0" h="91">
                    <a:moveTo>
                      <a:pt x="46" y="12"/>
                    </a:moveTo>
                    <a:lnTo>
                      <a:pt x="28" y="18"/>
                    </a:lnTo>
                    <a:lnTo>
                      <a:pt x="17" y="29"/>
                    </a:lnTo>
                    <a:lnTo>
                      <a:pt x="13" y="45"/>
                    </a:lnTo>
                    <a:lnTo>
                      <a:pt x="17" y="62"/>
                    </a:lnTo>
                    <a:lnTo>
                      <a:pt x="28" y="73"/>
                    </a:lnTo>
                    <a:lnTo>
                      <a:pt x="46" y="77"/>
                    </a:lnTo>
                    <a:lnTo>
                      <a:pt x="61" y="73"/>
                    </a:lnTo>
                    <a:lnTo>
                      <a:pt x="73" y="62"/>
                    </a:lnTo>
                    <a:lnTo>
                      <a:pt x="76" y="45"/>
                    </a:lnTo>
                    <a:lnTo>
                      <a:pt x="73" y="29"/>
                    </a:lnTo>
                    <a:lnTo>
                      <a:pt x="61" y="18"/>
                    </a:lnTo>
                    <a:lnTo>
                      <a:pt x="46" y="12"/>
                    </a:lnTo>
                    <a:close/>
                    <a:moveTo>
                      <a:pt x="46" y="0"/>
                    </a:moveTo>
                    <a:lnTo>
                      <a:pt x="63" y="2"/>
                    </a:lnTo>
                    <a:lnTo>
                      <a:pt x="76" y="12"/>
                    </a:lnTo>
                    <a:lnTo>
                      <a:pt x="86" y="27"/>
                    </a:lnTo>
                    <a:lnTo>
                      <a:pt x="90" y="45"/>
                    </a:lnTo>
                    <a:lnTo>
                      <a:pt x="86" y="62"/>
                    </a:lnTo>
                    <a:lnTo>
                      <a:pt x="76" y="77"/>
                    </a:lnTo>
                    <a:lnTo>
                      <a:pt x="63" y="87"/>
                    </a:lnTo>
                    <a:lnTo>
                      <a:pt x="46" y="91"/>
                    </a:lnTo>
                    <a:lnTo>
                      <a:pt x="26" y="87"/>
                    </a:lnTo>
                    <a:lnTo>
                      <a:pt x="13" y="77"/>
                    </a:lnTo>
                    <a:lnTo>
                      <a:pt x="3" y="62"/>
                    </a:lnTo>
                    <a:lnTo>
                      <a:pt x="0" y="45"/>
                    </a:lnTo>
                    <a:lnTo>
                      <a:pt x="3" y="27"/>
                    </a:lnTo>
                    <a:lnTo>
                      <a:pt x="13" y="12"/>
                    </a:lnTo>
                    <a:lnTo>
                      <a:pt x="26" y="2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8753894" y="3296285"/>
              <a:ext cx="411163" cy="231775"/>
              <a:chOff x="657226" y="1628776"/>
              <a:chExt cx="411163" cy="231775"/>
            </a:xfrm>
          </p:grpSpPr>
          <p:sp>
            <p:nvSpPr>
              <p:cNvPr id="173" name="Freeform 56"/>
              <p:cNvSpPr>
                <a:spLocks/>
              </p:cNvSpPr>
              <p:nvPr/>
            </p:nvSpPr>
            <p:spPr bwMode="auto">
              <a:xfrm>
                <a:off x="657226" y="1628776"/>
                <a:ext cx="398463" cy="166688"/>
              </a:xfrm>
              <a:custGeom>
                <a:avLst/>
                <a:gdLst>
                  <a:gd name="T0" fmla="*/ 0 w 251"/>
                  <a:gd name="T1" fmla="*/ 105 h 105"/>
                  <a:gd name="T2" fmla="*/ 73 w 251"/>
                  <a:gd name="T3" fmla="*/ 32 h 105"/>
                  <a:gd name="T4" fmla="*/ 146 w 251"/>
                  <a:gd name="T5" fmla="*/ 105 h 105"/>
                  <a:gd name="T6" fmla="*/ 251 w 251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105">
                    <a:moveTo>
                      <a:pt x="0" y="105"/>
                    </a:moveTo>
                    <a:lnTo>
                      <a:pt x="73" y="32"/>
                    </a:lnTo>
                    <a:lnTo>
                      <a:pt x="146" y="105"/>
                    </a:lnTo>
                    <a:lnTo>
                      <a:pt x="251" y="0"/>
                    </a:lnTo>
                  </a:path>
                </a:pathLst>
              </a:custGeom>
              <a:noFill/>
              <a:ln w="25400" cap="flat">
                <a:solidFill>
                  <a:srgbClr val="FE7F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Line 57"/>
              <p:cNvSpPr>
                <a:spLocks noChangeShapeType="1"/>
              </p:cNvSpPr>
              <p:nvPr/>
            </p:nvSpPr>
            <p:spPr bwMode="auto">
              <a:xfrm>
                <a:off x="657226" y="1860551"/>
                <a:ext cx="411163" cy="0"/>
              </a:xfrm>
              <a:prstGeom prst="line">
                <a:avLst/>
              </a:prstGeom>
              <a:noFill/>
              <a:ln w="25400" cap="flat">
                <a:solidFill>
                  <a:srgbClr val="FE7F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58"/>
              <p:cNvSpPr>
                <a:spLocks/>
              </p:cNvSpPr>
              <p:nvPr/>
            </p:nvSpPr>
            <p:spPr bwMode="auto">
              <a:xfrm>
                <a:off x="977901" y="1628776"/>
                <a:ext cx="77788" cy="77788"/>
              </a:xfrm>
              <a:custGeom>
                <a:avLst/>
                <a:gdLst>
                  <a:gd name="T0" fmla="*/ 49 w 49"/>
                  <a:gd name="T1" fmla="*/ 49 h 49"/>
                  <a:gd name="T2" fmla="*/ 49 w 49"/>
                  <a:gd name="T3" fmla="*/ 0 h 49"/>
                  <a:gd name="T4" fmla="*/ 0 w 49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lnTo>
                      <a:pt x="49" y="0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flat">
                <a:solidFill>
                  <a:srgbClr val="FE7F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9752356" y="3181985"/>
              <a:ext cx="477838" cy="395288"/>
              <a:chOff x="9494839" y="2960688"/>
              <a:chExt cx="477838" cy="395288"/>
            </a:xfrm>
            <a:solidFill>
              <a:srgbClr val="FE7F50"/>
            </a:solidFill>
          </p:grpSpPr>
          <p:sp>
            <p:nvSpPr>
              <p:cNvPr id="177" name="Freeform 168"/>
              <p:cNvSpPr>
                <a:spLocks noEditPoints="1"/>
              </p:cNvSpPr>
              <p:nvPr/>
            </p:nvSpPr>
            <p:spPr bwMode="auto">
              <a:xfrm>
                <a:off x="9494839" y="2960688"/>
                <a:ext cx="477838" cy="395288"/>
              </a:xfrm>
              <a:custGeom>
                <a:avLst/>
                <a:gdLst>
                  <a:gd name="T0" fmla="*/ 301 w 301"/>
                  <a:gd name="T1" fmla="*/ 249 h 249"/>
                  <a:gd name="T2" fmla="*/ 0 w 301"/>
                  <a:gd name="T3" fmla="*/ 249 h 249"/>
                  <a:gd name="T4" fmla="*/ 152 w 301"/>
                  <a:gd name="T5" fmla="*/ 0 h 249"/>
                  <a:gd name="T6" fmla="*/ 301 w 301"/>
                  <a:gd name="T7" fmla="*/ 249 h 249"/>
                  <a:gd name="T8" fmla="*/ 30 w 301"/>
                  <a:gd name="T9" fmla="*/ 233 h 249"/>
                  <a:gd name="T10" fmla="*/ 273 w 301"/>
                  <a:gd name="T11" fmla="*/ 233 h 249"/>
                  <a:gd name="T12" fmla="*/ 152 w 301"/>
                  <a:gd name="T13" fmla="*/ 32 h 249"/>
                  <a:gd name="T14" fmla="*/ 30 w 301"/>
                  <a:gd name="T15" fmla="*/ 23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249">
                    <a:moveTo>
                      <a:pt x="301" y="249"/>
                    </a:moveTo>
                    <a:lnTo>
                      <a:pt x="0" y="249"/>
                    </a:lnTo>
                    <a:lnTo>
                      <a:pt x="152" y="0"/>
                    </a:lnTo>
                    <a:lnTo>
                      <a:pt x="301" y="249"/>
                    </a:lnTo>
                    <a:close/>
                    <a:moveTo>
                      <a:pt x="30" y="233"/>
                    </a:moveTo>
                    <a:lnTo>
                      <a:pt x="273" y="233"/>
                    </a:lnTo>
                    <a:lnTo>
                      <a:pt x="152" y="32"/>
                    </a:lnTo>
                    <a:lnTo>
                      <a:pt x="30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Rectangle 169"/>
              <p:cNvSpPr>
                <a:spLocks noChangeArrowheads="1"/>
              </p:cNvSpPr>
              <p:nvPr/>
            </p:nvSpPr>
            <p:spPr bwMode="auto">
              <a:xfrm>
                <a:off x="9723439" y="3089276"/>
                <a:ext cx="25400" cy="157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Rectangle 170"/>
              <p:cNvSpPr>
                <a:spLocks noChangeArrowheads="1"/>
              </p:cNvSpPr>
              <p:nvPr/>
            </p:nvSpPr>
            <p:spPr bwMode="auto">
              <a:xfrm>
                <a:off x="9723439" y="3278188"/>
                <a:ext cx="2540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0" name="Freeform 777"/>
            <p:cNvSpPr>
              <a:spLocks noEditPoints="1"/>
            </p:cNvSpPr>
            <p:nvPr/>
          </p:nvSpPr>
          <p:spPr bwMode="auto">
            <a:xfrm rot="16200000">
              <a:off x="9370223" y="4180623"/>
              <a:ext cx="392208" cy="390305"/>
            </a:xfrm>
            <a:custGeom>
              <a:avLst/>
              <a:gdLst>
                <a:gd name="T0" fmla="*/ 141 w 206"/>
                <a:gd name="T1" fmla="*/ 13 h 205"/>
                <a:gd name="T2" fmla="*/ 121 w 206"/>
                <a:gd name="T3" fmla="*/ 17 h 205"/>
                <a:gd name="T4" fmla="*/ 104 w 206"/>
                <a:gd name="T5" fmla="*/ 27 h 205"/>
                <a:gd name="T6" fmla="*/ 93 w 206"/>
                <a:gd name="T7" fmla="*/ 44 h 205"/>
                <a:gd name="T8" fmla="*/ 89 w 206"/>
                <a:gd name="T9" fmla="*/ 63 h 205"/>
                <a:gd name="T10" fmla="*/ 93 w 206"/>
                <a:gd name="T11" fmla="*/ 84 h 205"/>
                <a:gd name="T12" fmla="*/ 104 w 206"/>
                <a:gd name="T13" fmla="*/ 102 h 205"/>
                <a:gd name="T14" fmla="*/ 121 w 206"/>
                <a:gd name="T15" fmla="*/ 111 h 205"/>
                <a:gd name="T16" fmla="*/ 141 w 206"/>
                <a:gd name="T17" fmla="*/ 115 h 205"/>
                <a:gd name="T18" fmla="*/ 162 w 206"/>
                <a:gd name="T19" fmla="*/ 111 h 205"/>
                <a:gd name="T20" fmla="*/ 177 w 206"/>
                <a:gd name="T21" fmla="*/ 102 h 205"/>
                <a:gd name="T22" fmla="*/ 189 w 206"/>
                <a:gd name="T23" fmla="*/ 84 h 205"/>
                <a:gd name="T24" fmla="*/ 192 w 206"/>
                <a:gd name="T25" fmla="*/ 63 h 205"/>
                <a:gd name="T26" fmla="*/ 189 w 206"/>
                <a:gd name="T27" fmla="*/ 44 h 205"/>
                <a:gd name="T28" fmla="*/ 177 w 206"/>
                <a:gd name="T29" fmla="*/ 27 h 205"/>
                <a:gd name="T30" fmla="*/ 162 w 206"/>
                <a:gd name="T31" fmla="*/ 17 h 205"/>
                <a:gd name="T32" fmla="*/ 141 w 206"/>
                <a:gd name="T33" fmla="*/ 13 h 205"/>
                <a:gd name="T34" fmla="*/ 141 w 206"/>
                <a:gd name="T35" fmla="*/ 0 h 205"/>
                <a:gd name="T36" fmla="*/ 166 w 206"/>
                <a:gd name="T37" fmla="*/ 4 h 205"/>
                <a:gd name="T38" fmla="*/ 187 w 206"/>
                <a:gd name="T39" fmla="*/ 19 h 205"/>
                <a:gd name="T40" fmla="*/ 200 w 206"/>
                <a:gd name="T41" fmla="*/ 38 h 205"/>
                <a:gd name="T42" fmla="*/ 206 w 206"/>
                <a:gd name="T43" fmla="*/ 63 h 205"/>
                <a:gd name="T44" fmla="*/ 200 w 206"/>
                <a:gd name="T45" fmla="*/ 90 h 205"/>
                <a:gd name="T46" fmla="*/ 187 w 206"/>
                <a:gd name="T47" fmla="*/ 109 h 205"/>
                <a:gd name="T48" fmla="*/ 166 w 206"/>
                <a:gd name="T49" fmla="*/ 123 h 205"/>
                <a:gd name="T50" fmla="*/ 141 w 206"/>
                <a:gd name="T51" fmla="*/ 129 h 205"/>
                <a:gd name="T52" fmla="*/ 119 w 206"/>
                <a:gd name="T53" fmla="*/ 125 h 205"/>
                <a:gd name="T54" fmla="*/ 100 w 206"/>
                <a:gd name="T55" fmla="*/ 115 h 205"/>
                <a:gd name="T56" fmla="*/ 10 w 206"/>
                <a:gd name="T57" fmla="*/ 205 h 205"/>
                <a:gd name="T58" fmla="*/ 0 w 206"/>
                <a:gd name="T59" fmla="*/ 196 h 205"/>
                <a:gd name="T60" fmla="*/ 91 w 206"/>
                <a:gd name="T61" fmla="*/ 106 h 205"/>
                <a:gd name="T62" fmla="*/ 81 w 206"/>
                <a:gd name="T63" fmla="*/ 86 h 205"/>
                <a:gd name="T64" fmla="*/ 77 w 206"/>
                <a:gd name="T65" fmla="*/ 63 h 205"/>
                <a:gd name="T66" fmla="*/ 81 w 206"/>
                <a:gd name="T67" fmla="*/ 38 h 205"/>
                <a:gd name="T68" fmla="*/ 95 w 206"/>
                <a:gd name="T69" fmla="*/ 19 h 205"/>
                <a:gd name="T70" fmla="*/ 116 w 206"/>
                <a:gd name="T71" fmla="*/ 4 h 205"/>
                <a:gd name="T72" fmla="*/ 141 w 206"/>
                <a:gd name="T7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6" h="205">
                  <a:moveTo>
                    <a:pt x="141" y="13"/>
                  </a:moveTo>
                  <a:lnTo>
                    <a:pt x="121" y="17"/>
                  </a:lnTo>
                  <a:lnTo>
                    <a:pt x="104" y="27"/>
                  </a:lnTo>
                  <a:lnTo>
                    <a:pt x="93" y="44"/>
                  </a:lnTo>
                  <a:lnTo>
                    <a:pt x="89" y="63"/>
                  </a:lnTo>
                  <a:lnTo>
                    <a:pt x="93" y="84"/>
                  </a:lnTo>
                  <a:lnTo>
                    <a:pt x="104" y="102"/>
                  </a:lnTo>
                  <a:lnTo>
                    <a:pt x="121" y="111"/>
                  </a:lnTo>
                  <a:lnTo>
                    <a:pt x="141" y="115"/>
                  </a:lnTo>
                  <a:lnTo>
                    <a:pt x="162" y="111"/>
                  </a:lnTo>
                  <a:lnTo>
                    <a:pt x="177" y="102"/>
                  </a:lnTo>
                  <a:lnTo>
                    <a:pt x="189" y="84"/>
                  </a:lnTo>
                  <a:lnTo>
                    <a:pt x="192" y="63"/>
                  </a:lnTo>
                  <a:lnTo>
                    <a:pt x="189" y="44"/>
                  </a:lnTo>
                  <a:lnTo>
                    <a:pt x="177" y="27"/>
                  </a:lnTo>
                  <a:lnTo>
                    <a:pt x="162" y="17"/>
                  </a:lnTo>
                  <a:lnTo>
                    <a:pt x="141" y="13"/>
                  </a:lnTo>
                  <a:close/>
                  <a:moveTo>
                    <a:pt x="141" y="0"/>
                  </a:moveTo>
                  <a:lnTo>
                    <a:pt x="166" y="4"/>
                  </a:lnTo>
                  <a:lnTo>
                    <a:pt x="187" y="19"/>
                  </a:lnTo>
                  <a:lnTo>
                    <a:pt x="200" y="38"/>
                  </a:lnTo>
                  <a:lnTo>
                    <a:pt x="206" y="63"/>
                  </a:lnTo>
                  <a:lnTo>
                    <a:pt x="200" y="90"/>
                  </a:lnTo>
                  <a:lnTo>
                    <a:pt x="187" y="109"/>
                  </a:lnTo>
                  <a:lnTo>
                    <a:pt x="166" y="123"/>
                  </a:lnTo>
                  <a:lnTo>
                    <a:pt x="141" y="129"/>
                  </a:lnTo>
                  <a:lnTo>
                    <a:pt x="119" y="125"/>
                  </a:lnTo>
                  <a:lnTo>
                    <a:pt x="100" y="115"/>
                  </a:lnTo>
                  <a:lnTo>
                    <a:pt x="10" y="205"/>
                  </a:lnTo>
                  <a:lnTo>
                    <a:pt x="0" y="196"/>
                  </a:lnTo>
                  <a:lnTo>
                    <a:pt x="91" y="106"/>
                  </a:lnTo>
                  <a:lnTo>
                    <a:pt x="81" y="86"/>
                  </a:lnTo>
                  <a:lnTo>
                    <a:pt x="77" y="63"/>
                  </a:lnTo>
                  <a:lnTo>
                    <a:pt x="81" y="38"/>
                  </a:lnTo>
                  <a:lnTo>
                    <a:pt x="95" y="19"/>
                  </a:lnTo>
                  <a:lnTo>
                    <a:pt x="116" y="4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E7F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8"/>
            <p:cNvSpPr>
              <a:spLocks noEditPoints="1"/>
            </p:cNvSpPr>
            <p:nvPr/>
          </p:nvSpPr>
          <p:spPr bwMode="auto">
            <a:xfrm>
              <a:off x="9276006" y="5379895"/>
              <a:ext cx="537847" cy="366203"/>
            </a:xfrm>
            <a:custGeom>
              <a:avLst/>
              <a:gdLst>
                <a:gd name="T0" fmla="*/ 91 w 122"/>
                <a:gd name="T1" fmla="*/ 82 h 82"/>
                <a:gd name="T2" fmla="*/ 25 w 122"/>
                <a:gd name="T3" fmla="*/ 82 h 82"/>
                <a:gd name="T4" fmla="*/ 0 w 122"/>
                <a:gd name="T5" fmla="*/ 57 h 82"/>
                <a:gd name="T6" fmla="*/ 25 w 122"/>
                <a:gd name="T7" fmla="*/ 32 h 82"/>
                <a:gd name="T8" fmla="*/ 28 w 122"/>
                <a:gd name="T9" fmla="*/ 32 h 82"/>
                <a:gd name="T10" fmla="*/ 61 w 122"/>
                <a:gd name="T11" fmla="*/ 0 h 82"/>
                <a:gd name="T12" fmla="*/ 92 w 122"/>
                <a:gd name="T13" fmla="*/ 20 h 82"/>
                <a:gd name="T14" fmla="*/ 122 w 122"/>
                <a:gd name="T15" fmla="*/ 51 h 82"/>
                <a:gd name="T16" fmla="*/ 91 w 122"/>
                <a:gd name="T17" fmla="*/ 82 h 82"/>
                <a:gd name="T18" fmla="*/ 25 w 122"/>
                <a:gd name="T19" fmla="*/ 34 h 82"/>
                <a:gd name="T20" fmla="*/ 2 w 122"/>
                <a:gd name="T21" fmla="*/ 57 h 82"/>
                <a:gd name="T22" fmla="*/ 25 w 122"/>
                <a:gd name="T23" fmla="*/ 80 h 82"/>
                <a:gd name="T24" fmla="*/ 91 w 122"/>
                <a:gd name="T25" fmla="*/ 80 h 82"/>
                <a:gd name="T26" fmla="*/ 120 w 122"/>
                <a:gd name="T27" fmla="*/ 51 h 82"/>
                <a:gd name="T28" fmla="*/ 91 w 122"/>
                <a:gd name="T29" fmla="*/ 22 h 82"/>
                <a:gd name="T30" fmla="*/ 90 w 122"/>
                <a:gd name="T31" fmla="*/ 22 h 82"/>
                <a:gd name="T32" fmla="*/ 90 w 122"/>
                <a:gd name="T33" fmla="*/ 21 h 82"/>
                <a:gd name="T34" fmla="*/ 61 w 122"/>
                <a:gd name="T35" fmla="*/ 2 h 82"/>
                <a:gd name="T36" fmla="*/ 30 w 122"/>
                <a:gd name="T37" fmla="*/ 33 h 82"/>
                <a:gd name="T38" fmla="*/ 30 w 122"/>
                <a:gd name="T39" fmla="*/ 34 h 82"/>
                <a:gd name="T40" fmla="*/ 29 w 122"/>
                <a:gd name="T41" fmla="*/ 34 h 82"/>
                <a:gd name="T42" fmla="*/ 25 w 122"/>
                <a:gd name="T43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82">
                  <a:moveTo>
                    <a:pt x="91" y="82"/>
                  </a:moveTo>
                  <a:cubicBezTo>
                    <a:pt x="25" y="82"/>
                    <a:pt x="25" y="82"/>
                    <a:pt x="25" y="82"/>
                  </a:cubicBezTo>
                  <a:cubicBezTo>
                    <a:pt x="12" y="82"/>
                    <a:pt x="0" y="70"/>
                    <a:pt x="0" y="57"/>
                  </a:cubicBezTo>
                  <a:cubicBezTo>
                    <a:pt x="0" y="43"/>
                    <a:pt x="12" y="32"/>
                    <a:pt x="25" y="32"/>
                  </a:cubicBezTo>
                  <a:cubicBezTo>
                    <a:pt x="26" y="32"/>
                    <a:pt x="27" y="32"/>
                    <a:pt x="28" y="32"/>
                  </a:cubicBezTo>
                  <a:cubicBezTo>
                    <a:pt x="29" y="14"/>
                    <a:pt x="44" y="0"/>
                    <a:pt x="61" y="0"/>
                  </a:cubicBezTo>
                  <a:cubicBezTo>
                    <a:pt x="75" y="0"/>
                    <a:pt x="87" y="8"/>
                    <a:pt x="92" y="20"/>
                  </a:cubicBezTo>
                  <a:cubicBezTo>
                    <a:pt x="109" y="20"/>
                    <a:pt x="122" y="34"/>
                    <a:pt x="122" y="51"/>
                  </a:cubicBezTo>
                  <a:cubicBezTo>
                    <a:pt x="122" y="68"/>
                    <a:pt x="109" y="82"/>
                    <a:pt x="91" y="82"/>
                  </a:cubicBezTo>
                  <a:close/>
                  <a:moveTo>
                    <a:pt x="25" y="34"/>
                  </a:moveTo>
                  <a:cubicBezTo>
                    <a:pt x="13" y="34"/>
                    <a:pt x="2" y="44"/>
                    <a:pt x="2" y="57"/>
                  </a:cubicBezTo>
                  <a:cubicBezTo>
                    <a:pt x="2" y="69"/>
                    <a:pt x="13" y="80"/>
                    <a:pt x="25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107" y="80"/>
                    <a:pt x="120" y="67"/>
                    <a:pt x="120" y="51"/>
                  </a:cubicBezTo>
                  <a:cubicBezTo>
                    <a:pt x="120" y="35"/>
                    <a:pt x="107" y="22"/>
                    <a:pt x="91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5" y="9"/>
                    <a:pt x="74" y="2"/>
                    <a:pt x="61" y="2"/>
                  </a:cubicBezTo>
                  <a:cubicBezTo>
                    <a:pt x="44" y="2"/>
                    <a:pt x="30" y="16"/>
                    <a:pt x="30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7" y="34"/>
                    <a:pt x="25" y="34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rrow: Right 40"/>
            <p:cNvSpPr/>
            <p:nvPr/>
          </p:nvSpPr>
          <p:spPr bwMode="auto">
            <a:xfrm rot="5400000">
              <a:off x="9446643" y="5737518"/>
              <a:ext cx="196573" cy="202580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H="1">
              <a:off x="6637168" y="6296454"/>
              <a:ext cx="3384811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H="1">
              <a:off x="7301472" y="2426972"/>
              <a:ext cx="33098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H="1" flipV="1">
              <a:off x="8318022" y="3963939"/>
              <a:ext cx="2293335" cy="17952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flipH="1">
              <a:off x="2339201" y="6296454"/>
              <a:ext cx="3379977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flipH="1">
              <a:off x="1907432" y="2477764"/>
              <a:ext cx="3290088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H="1">
              <a:off x="2011228" y="3923303"/>
              <a:ext cx="2156729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8219" y="3734387"/>
            <a:ext cx="1458827" cy="98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Sessions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738664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350817"/>
              </p:ext>
            </p:extLst>
          </p:nvPr>
        </p:nvGraphicFramePr>
        <p:xfrm>
          <a:off x="272273" y="1209834"/>
          <a:ext cx="11889565" cy="55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564">
                  <a:extLst>
                    <a:ext uri="{9D8B030D-6E8A-4147-A177-3AD203B41FA5}">
                      <a16:colId xmlns:a16="http://schemas.microsoft.com/office/drawing/2014/main" val="1910189991"/>
                    </a:ext>
                  </a:extLst>
                </a:gridCol>
                <a:gridCol w="7391400">
                  <a:extLst>
                    <a:ext uri="{9D8B030D-6E8A-4147-A177-3AD203B41FA5}">
                      <a16:colId xmlns:a16="http://schemas.microsoft.com/office/drawing/2014/main" val="1137192218"/>
                    </a:ext>
                  </a:extLst>
                </a:gridCol>
                <a:gridCol w="2895601">
                  <a:extLst>
                    <a:ext uri="{9D8B030D-6E8A-4147-A177-3AD203B41FA5}">
                      <a16:colId xmlns:a16="http://schemas.microsoft.com/office/drawing/2014/main" val="4247134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Session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Start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091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BRK1017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Overview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Monday,       2:15pm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794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BRK2122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Security</a:t>
                      </a:r>
                      <a:r>
                        <a:rPr lang="en-US" sz="1800" baseline="0" dirty="0"/>
                        <a:t> &amp; Compliance (</a:t>
                      </a:r>
                      <a:r>
                        <a:rPr lang="en-US" sz="1800" dirty="0"/>
                        <a:t>Azure Security Center)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Monday,       2:15pm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018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BRK3063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Protection &amp; Recovery</a:t>
                      </a:r>
                      <a:r>
                        <a:rPr lang="en-US" sz="1800" baseline="0" dirty="0"/>
                        <a:t> (</a:t>
                      </a:r>
                      <a:r>
                        <a:rPr lang="en-US" sz="1800" dirty="0"/>
                        <a:t>Backup)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Tuesday,      10:45am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913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Security</a:t>
                      </a:r>
                      <a:r>
                        <a:rPr lang="en-US" sz="1800" baseline="0" dirty="0"/>
                        <a:t> &amp; Compliance (</a:t>
                      </a:r>
                      <a:r>
                        <a:rPr lang="en-US" sz="1800" dirty="0"/>
                        <a:t>Hybrid Security)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Tuesday,      12:30pm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514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DevTest Labs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Tuesday,        4:00pm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610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Azure Monitor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Tuesday,        4:00pm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937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Deeper Dive (across four major</a:t>
                      </a:r>
                      <a:r>
                        <a:rPr lang="en-US" sz="1800" baseline="0" dirty="0"/>
                        <a:t> areas)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Wednesday,   9:00am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203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BRK3203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Azure Resource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Wednesday,   9:00am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6934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BRK3328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Security</a:t>
                      </a:r>
                      <a:r>
                        <a:rPr lang="en-US" sz="1800" baseline="0" dirty="0"/>
                        <a:t> &amp; Compliance (</a:t>
                      </a:r>
                      <a:r>
                        <a:rPr lang="en-US" sz="1800" dirty="0"/>
                        <a:t>Hybrid Security)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Wednesday, 10:45am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3852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BRK2179</a:t>
                      </a:r>
                    </a:p>
                  </a:txBody>
                  <a:tcPr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Insight &amp; Analytics</a:t>
                      </a:r>
                      <a:r>
                        <a:rPr lang="en-US" sz="1800" baseline="0" dirty="0"/>
                        <a:t> (Linux Monitoring)</a:t>
                      </a:r>
                      <a:endParaRPr lang="en-US" sz="1800" dirty="0"/>
                    </a:p>
                  </a:txBody>
                  <a:tcPr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Wednesday,   2:15pm</a:t>
                      </a:r>
                    </a:p>
                  </a:txBody>
                  <a:tcPr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438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BRK3164</a:t>
                      </a:r>
                    </a:p>
                  </a:txBody>
                  <a:tcPr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Automation &amp; Control</a:t>
                      </a:r>
                      <a:r>
                        <a:rPr lang="en-US" sz="1800" baseline="0" dirty="0"/>
                        <a:t> (Task Automation)</a:t>
                      </a:r>
                      <a:endParaRPr lang="en-US" sz="1800" dirty="0"/>
                    </a:p>
                  </a:txBody>
                  <a:tcP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Thursday,       4:00pm</a:t>
                      </a:r>
                    </a:p>
                  </a:txBody>
                  <a:tcPr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86591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BRK2095</a:t>
                      </a:r>
                    </a:p>
                  </a:txBody>
                  <a:tcPr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Insight &amp; Analytics (Application</a:t>
                      </a:r>
                      <a:r>
                        <a:rPr lang="en-US" sz="1800" baseline="0" dirty="0"/>
                        <a:t> Dependency Monitoring)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Friday,            9:00am</a:t>
                      </a:r>
                    </a:p>
                  </a:txBody>
                  <a:tcPr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59887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BRK2091</a:t>
                      </a:r>
                    </a:p>
                  </a:txBody>
                  <a:tcPr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Automation</a:t>
                      </a:r>
                      <a:r>
                        <a:rPr lang="en-US" sz="1800" baseline="0" dirty="0"/>
                        <a:t> &amp; Control (Update Management)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Friday,          10:45am</a:t>
                      </a:r>
                    </a:p>
                  </a:txBody>
                  <a:tcPr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17191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BRK2092</a:t>
                      </a:r>
                    </a:p>
                  </a:txBody>
                  <a:tcPr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OMS Automation &amp; Control (Config</a:t>
                      </a:r>
                      <a:r>
                        <a:rPr lang="en-US" sz="1800" baseline="0" dirty="0"/>
                        <a:t> &amp; Change Management)</a:t>
                      </a:r>
                      <a:endParaRPr lang="en-US" sz="1800" dirty="0"/>
                    </a:p>
                  </a:txBody>
                  <a:tcPr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Friday,          12:30pm</a:t>
                      </a:r>
                    </a:p>
                  </a:txBody>
                  <a:tcPr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715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156172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7109" t="2210" r="9955" b="5276"/>
          <a:stretch/>
        </p:blipFill>
        <p:spPr>
          <a:xfrm>
            <a:off x="3030954" y="0"/>
            <a:ext cx="9405522" cy="6994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27637" y="1363662"/>
            <a:ext cx="5975803" cy="1625060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600" dirty="0">
                <a:solidFill>
                  <a:schemeClr val="tx1">
                    <a:lumMod val="50000"/>
                  </a:schemeClr>
                </a:solidFill>
              </a:rPr>
              <a:t>Thank You</a:t>
            </a:r>
          </a:p>
        </p:txBody>
      </p:sp>
      <p:pic>
        <p:nvPicPr>
          <p:cNvPr id="2" name="Picture 3"/>
          <p:cNvPicPr>
            <a:picLocks noChangeAspect="1"/>
          </p:cNvPicPr>
          <p:nvPr/>
        </p:nvPicPr>
        <p:blipFill rotWithShape="1">
          <a:blip r:embed="rId3"/>
          <a:srcRect l="7109" t="2210" r="9955" b="5276"/>
          <a:stretch/>
        </p:blipFill>
        <p:spPr>
          <a:xfrm>
            <a:off x="3030954" y="0"/>
            <a:ext cx="9405522" cy="6994525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5227637" y="1363662"/>
            <a:ext cx="5975803" cy="1625060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600" dirty="0">
                <a:solidFill>
                  <a:schemeClr val="tx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0660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IT Pro resources</a:t>
            </a:r>
            <a:br>
              <a:rPr lang="en-US" dirty="0"/>
            </a:br>
            <a:r>
              <a:rPr lang="en-US" sz="3200" spc="0" dirty="0">
                <a:gradFill>
                  <a:gsLst>
                    <a:gs pos="125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rPr>
              <a:t>To advance your career in cloud technology</a:t>
            </a:r>
          </a:p>
        </p:txBody>
      </p:sp>
      <p:sp>
        <p:nvSpPr>
          <p:cNvPr id="5" name="checks"/>
          <p:cNvSpPr/>
          <p:nvPr/>
        </p:nvSpPr>
        <p:spPr bwMode="auto">
          <a:xfrm>
            <a:off x="3147376" y="1940604"/>
            <a:ext cx="9166861" cy="3973353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Cloud role mapping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Expert advice on skills needed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Self-paced curriculum by cloud role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$300 Azure credits and extended trials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Pluralsight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3 month subscription (10 courses)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Phone support incident 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Weekly short videos and insights from Microsoft’s leaders and engineers 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Connect with community of peers and Microsoft experts</a:t>
            </a:r>
          </a:p>
        </p:txBody>
      </p:sp>
      <p:sp>
        <p:nvSpPr>
          <p:cNvPr id="6" name="White Fade"/>
          <p:cNvSpPr/>
          <p:nvPr/>
        </p:nvSpPr>
        <p:spPr bwMode="auto">
          <a:xfrm>
            <a:off x="3017838" y="1592261"/>
            <a:ext cx="9418637" cy="5402264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web1"/>
          <p:cNvSpPr/>
          <p:nvPr/>
        </p:nvSpPr>
        <p:spPr bwMode="auto">
          <a:xfrm>
            <a:off x="3147376" y="1940604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IT Pro Career Center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3"/>
              </a:rPr>
              <a:t>www.microsoft.com/itprocareercenter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</a:t>
            </a:r>
          </a:p>
        </p:txBody>
      </p:sp>
      <p:sp>
        <p:nvSpPr>
          <p:cNvPr id="17" name="web2"/>
          <p:cNvSpPr/>
          <p:nvPr/>
        </p:nvSpPr>
        <p:spPr bwMode="auto">
          <a:xfrm>
            <a:off x="3147376" y="2944539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IT Pro Cloud Essentials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4"/>
              </a:rPr>
              <a:t>www.microsoft.com/itprocloudessentials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 </a:t>
            </a:r>
          </a:p>
        </p:txBody>
      </p:sp>
      <p:sp>
        <p:nvSpPr>
          <p:cNvPr id="20" name="web3"/>
          <p:cNvSpPr/>
          <p:nvPr/>
        </p:nvSpPr>
        <p:spPr bwMode="auto">
          <a:xfrm>
            <a:off x="3147376" y="3946567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Mechanics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hlinkClick r:id="rId5"/>
              </a:rPr>
              <a:t>www.microsoft.com/mechanics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</a:t>
            </a:r>
          </a:p>
        </p:txBody>
      </p:sp>
      <p:sp>
        <p:nvSpPr>
          <p:cNvPr id="19" name="web4"/>
          <p:cNvSpPr/>
          <p:nvPr/>
        </p:nvSpPr>
        <p:spPr bwMode="auto">
          <a:xfrm>
            <a:off x="3147376" y="4953837"/>
            <a:ext cx="9016827" cy="960121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Microsoft Tech Community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  <a:hlinkClick r:id="rId6"/>
              </a:rPr>
              <a:t>https://techcommunity.microsoft.com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uLnTx/>
                <a:uFillTx/>
              </a:rPr>
              <a:t>  </a:t>
            </a:r>
          </a:p>
        </p:txBody>
      </p:sp>
      <p:sp>
        <p:nvSpPr>
          <p:cNvPr id="25" name="Mask"/>
          <p:cNvSpPr/>
          <p:nvPr/>
        </p:nvSpPr>
        <p:spPr bwMode="auto">
          <a:xfrm>
            <a:off x="-487361" y="1516062"/>
            <a:ext cx="3634737" cy="5486402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9" name="1"/>
          <p:cNvSpPr/>
          <p:nvPr/>
        </p:nvSpPr>
        <p:spPr bwMode="auto">
          <a:xfrm>
            <a:off x="274639" y="1940604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Plan your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career path</a:t>
            </a:r>
          </a:p>
        </p:txBody>
      </p:sp>
      <p:sp>
        <p:nvSpPr>
          <p:cNvPr id="10" name="2"/>
          <p:cNvSpPr/>
          <p:nvPr/>
        </p:nvSpPr>
        <p:spPr bwMode="auto">
          <a:xfrm>
            <a:off x="274639" y="2944539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Get started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with Azure</a:t>
            </a:r>
          </a:p>
        </p:txBody>
      </p:sp>
      <p:sp>
        <p:nvSpPr>
          <p:cNvPr id="12" name="4"/>
          <p:cNvSpPr/>
          <p:nvPr/>
        </p:nvSpPr>
        <p:spPr bwMode="auto">
          <a:xfrm>
            <a:off x="274639" y="4953837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Connect with peers and experts </a:t>
            </a:r>
          </a:p>
        </p:txBody>
      </p:sp>
      <p:sp>
        <p:nvSpPr>
          <p:cNvPr id="15" name="4"/>
          <p:cNvSpPr/>
          <p:nvPr/>
        </p:nvSpPr>
        <p:spPr bwMode="auto">
          <a:xfrm>
            <a:off x="274639" y="3946567"/>
            <a:ext cx="2872737" cy="96012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32472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Demos and </a:t>
            </a:r>
            <a:b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</a:b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  <a:latin typeface="+mj-lt"/>
              </a:rPr>
              <a:t>how-to videos</a:t>
            </a:r>
          </a:p>
        </p:txBody>
      </p:sp>
    </p:spTree>
    <p:extLst>
      <p:ext uri="{BB962C8B-B14F-4D97-AF65-F5344CB8AC3E}">
        <p14:creationId xmlns:p14="http://schemas.microsoft.com/office/powerpoint/2010/main" val="142289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44 1.20744E-6 L 3.66862E-6 1.2074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decel="7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7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7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7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17" grpId="0" animBg="1"/>
      <p:bldP spid="20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/>
          <p:cNvSpPr txBox="1">
            <a:spLocks/>
          </p:cNvSpPr>
          <p:nvPr/>
        </p:nvSpPr>
        <p:spPr>
          <a:xfrm>
            <a:off x="5380037" y="4640262"/>
            <a:ext cx="6858000" cy="217905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4000" kern="1200" spc="0" baseline="0">
                <a:gradFill>
                  <a:gsLst>
                    <a:gs pos="20354">
                      <a:schemeClr val="tx2"/>
                    </a:gs>
                    <a:gs pos="40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582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163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745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834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70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03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838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742">
              <a:spcBef>
                <a:spcPct val="0"/>
              </a:spcBef>
            </a:pP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</a:rPr>
              <a:t>From your PC or Tablet visit MyIgnite at </a:t>
            </a: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  <a:hlinkClick r:id="rId3"/>
              </a:rPr>
              <a:t>http://myignite.microsoft.com</a:t>
            </a:r>
            <a:endParaRPr lang="en-US" sz="2400" dirty="0"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latin typeface="+mn-lt"/>
            </a:endParaRPr>
          </a:p>
          <a:p>
            <a:pPr defTabSz="932742">
              <a:spcBef>
                <a:spcPct val="0"/>
              </a:spcBef>
            </a:pPr>
            <a:endParaRPr lang="en-US" sz="2400" dirty="0"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latin typeface="+mn-lt"/>
            </a:endParaRPr>
          </a:p>
          <a:p>
            <a:pPr defTabSz="932742">
              <a:spcBef>
                <a:spcPct val="0"/>
              </a:spcBef>
            </a:pP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</a:rPr>
              <a:t>From your phone download and use the Ignite Mobile App by scanning  the QR code above or visiting </a:t>
            </a: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  <a:hlinkClick r:id="rId4"/>
              </a:rPr>
              <a:t>https://aka.ms/ignite.mobileapp</a:t>
            </a: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80037" y="295274"/>
            <a:ext cx="6784166" cy="915989"/>
          </a:xfrm>
          <a:prstGeom prst="rect">
            <a:avLst/>
          </a:prstGeom>
        </p:spPr>
        <p:txBody>
          <a:bodyPr lIns="182880" tIns="146304" rIns="182880" bIns="146304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sz="40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</a:rPr>
              <a:t>Please evaluate this session</a:t>
            </a:r>
          </a:p>
          <a:p>
            <a:pPr>
              <a:lnSpc>
                <a:spcPct val="80000"/>
              </a:lnSpc>
            </a:pPr>
            <a:r>
              <a:rPr lang="en-US" sz="32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</a:rPr>
              <a:t>Your feedback is important to us!</a:t>
            </a:r>
            <a:endParaRPr sz="3600" dirty="0"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7119" r="5881"/>
          <a:stretch/>
        </p:blipFill>
        <p:spPr>
          <a:xfrm>
            <a:off x="0" y="-1"/>
            <a:ext cx="4925696" cy="69951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8985" y="1478816"/>
            <a:ext cx="3124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3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34378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637" y="525462"/>
            <a:ext cx="5791200" cy="2819400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solidFill>
                  <a:schemeClr val="accent6"/>
                </a:solidFill>
              </a:rPr>
              <a:t>How to enable beautiful things to happen in the cloud, </a:t>
            </a:r>
            <a:br>
              <a:rPr lang="en-US" sz="5400" dirty="0">
                <a:solidFill>
                  <a:schemeClr val="accent6"/>
                </a:solidFill>
              </a:rPr>
            </a:br>
            <a:endParaRPr lang="en-US" sz="5400" dirty="0">
              <a:solidFill>
                <a:schemeClr val="accent6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8175" t="-28" r="23710" b="28"/>
          <a:stretch/>
        </p:blipFill>
        <p:spPr>
          <a:xfrm>
            <a:off x="6340475" y="-1"/>
            <a:ext cx="6096000" cy="6992587"/>
          </a:xfr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274637" y="3348808"/>
            <a:ext cx="5791200" cy="2743200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rmAutofit fontScale="90000" lnSpcReduction="10000"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600" b="0" kern="1200" cap="none" spc="-102" baseline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sz="5400" b="1" dirty="0">
                <a:solidFill>
                  <a:schemeClr val="accent6"/>
                </a:solidFill>
              </a:rPr>
              <a:t>*and* </a:t>
            </a:r>
            <a:r>
              <a:rPr lang="en-US" sz="5400" dirty="0">
                <a:solidFill>
                  <a:schemeClr val="accent6"/>
                </a:solidFill>
              </a:rPr>
              <a:t>ensure they are visible and connected to the business requirements</a:t>
            </a:r>
          </a:p>
        </p:txBody>
      </p:sp>
    </p:spTree>
    <p:extLst>
      <p:ext uri="{BB962C8B-B14F-4D97-AF65-F5344CB8AC3E}">
        <p14:creationId xmlns:p14="http://schemas.microsoft.com/office/powerpoint/2010/main" val="15542799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services can you use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561012"/>
          </a:xfrm>
        </p:spPr>
        <p:txBody>
          <a:bodyPr>
            <a:normAutofit fontScale="77500" lnSpcReduction="20000"/>
          </a:bodyPr>
          <a:lstStyle/>
          <a:p>
            <a:r>
              <a:rPr lang="en-US" sz="4400" dirty="0">
                <a:solidFill>
                  <a:schemeClr val="accent6"/>
                </a:solidFill>
              </a:rPr>
              <a:t>Operations Management Suite</a:t>
            </a:r>
          </a:p>
          <a:p>
            <a:pPr lvl="2"/>
            <a:r>
              <a:rPr lang="en-US" sz="2400" dirty="0"/>
              <a:t>Automation &amp; Control 	/ Azure Automation</a:t>
            </a:r>
          </a:p>
          <a:p>
            <a:pPr lvl="2"/>
            <a:r>
              <a:rPr lang="en-US" sz="2400" dirty="0"/>
              <a:t>Insight &amp; Analytics 	/ Azure Log Analytics</a:t>
            </a:r>
          </a:p>
          <a:p>
            <a:pPr lvl="2"/>
            <a:r>
              <a:rPr lang="en-US" sz="2400" dirty="0"/>
              <a:t>Protection &amp; Recovery 	/ Azure Backup, Azure  Site Recovery</a:t>
            </a:r>
          </a:p>
          <a:p>
            <a:pPr lvl="2"/>
            <a:r>
              <a:rPr lang="en-US" sz="2400" dirty="0"/>
              <a:t>Security &amp; Compliance 	/ Azure Security Center</a:t>
            </a:r>
          </a:p>
          <a:p>
            <a:pPr lvl="2"/>
            <a:endParaRPr lang="en-US" sz="2400" dirty="0"/>
          </a:p>
          <a:p>
            <a:r>
              <a:rPr lang="en-US" sz="4400" dirty="0">
                <a:solidFill>
                  <a:schemeClr val="accent6"/>
                </a:solidFill>
              </a:rPr>
              <a:t>Azure monitoring services</a:t>
            </a:r>
          </a:p>
          <a:p>
            <a:pPr lvl="2"/>
            <a:r>
              <a:rPr lang="en-US" sz="2400" dirty="0"/>
              <a:t>Azure Monitor</a:t>
            </a:r>
          </a:p>
          <a:p>
            <a:pPr lvl="2"/>
            <a:r>
              <a:rPr lang="en-US" sz="2400" dirty="0"/>
              <a:t>Azure Log Analytics </a:t>
            </a:r>
          </a:p>
          <a:p>
            <a:pPr lvl="2"/>
            <a:r>
              <a:rPr lang="en-US" sz="2400" dirty="0"/>
              <a:t>Visual Studio Application Insights</a:t>
            </a:r>
          </a:p>
          <a:p>
            <a:pPr lvl="2"/>
            <a:endParaRPr lang="en-US" sz="2400" dirty="0"/>
          </a:p>
          <a:p>
            <a:r>
              <a:rPr lang="en-US" sz="4400" dirty="0">
                <a:solidFill>
                  <a:schemeClr val="accent6"/>
                </a:solidFill>
              </a:rPr>
              <a:t>Azure Resource Manager</a:t>
            </a:r>
          </a:p>
          <a:p>
            <a:endParaRPr lang="en-US" sz="2800" dirty="0"/>
          </a:p>
          <a:p>
            <a:r>
              <a:rPr lang="en-US" sz="4400" dirty="0">
                <a:solidFill>
                  <a:schemeClr val="accent6"/>
                </a:solidFill>
              </a:rPr>
              <a:t>Azure DevTest Labs</a:t>
            </a:r>
          </a:p>
          <a:p>
            <a:endParaRPr lang="en-US" sz="4400" dirty="0"/>
          </a:p>
          <a:p>
            <a:r>
              <a:rPr lang="en-US" sz="4400" dirty="0">
                <a:solidFill>
                  <a:schemeClr val="accent6"/>
                </a:solidFill>
              </a:rPr>
              <a:t>Azure Enterprise Portal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2895"/>
          <a:stretch/>
        </p:blipFill>
        <p:spPr>
          <a:xfrm>
            <a:off x="7478238" y="0"/>
            <a:ext cx="4958237" cy="699452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l="52895"/>
          <a:stretch/>
        </p:blipFill>
        <p:spPr>
          <a:xfrm>
            <a:off x="7478238" y="0"/>
            <a:ext cx="4958237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66309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12466637" cy="12874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7" r="2"/>
          <a:stretch/>
        </p:blipFill>
        <p:spPr>
          <a:xfrm>
            <a:off x="0" y="1237336"/>
            <a:ext cx="12436474" cy="5770325"/>
          </a:xfrm>
          <a:prstGeom prst="rect">
            <a:avLst/>
          </a:prstGeom>
        </p:spPr>
      </p:pic>
      <p:sp>
        <p:nvSpPr>
          <p:cNvPr id="120" name="gradient"/>
          <p:cNvSpPr/>
          <p:nvPr/>
        </p:nvSpPr>
        <p:spPr bwMode="auto">
          <a:xfrm>
            <a:off x="0" y="1237336"/>
            <a:ext cx="12436473" cy="577329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74637" y="304872"/>
            <a:ext cx="11506199" cy="880103"/>
          </a:xfrm>
        </p:spPr>
        <p:txBody>
          <a:bodyPr lIns="182880" tIns="146304" rIns="182880" bIns="146304"/>
          <a:lstStyle/>
          <a:p>
            <a:r>
              <a:rPr lang="en-US" sz="4400" spc="0" dirty="0">
                <a:solidFill>
                  <a:schemeClr val="bg1"/>
                </a:solidFill>
              </a:rPr>
              <a:t>Modern cloud management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25116" y="1573626"/>
            <a:ext cx="8786242" cy="5249744"/>
            <a:chOff x="1825116" y="1573626"/>
            <a:chExt cx="8786242" cy="5249744"/>
          </a:xfrm>
        </p:grpSpPr>
        <p:sp>
          <p:nvSpPr>
            <p:cNvPr id="86" name="Freeform 3"/>
            <p:cNvSpPr>
              <a:spLocks/>
            </p:cNvSpPr>
            <p:nvPr/>
          </p:nvSpPr>
          <p:spPr bwMode="auto">
            <a:xfrm rot="18900000">
              <a:off x="4920102" y="1948979"/>
              <a:ext cx="1598153" cy="1285560"/>
            </a:xfrm>
            <a:custGeom>
              <a:avLst/>
              <a:gdLst/>
              <a:ahLst/>
              <a:cxnLst>
                <a:cxn ang="0">
                  <a:pos x="1134" y="472"/>
                </a:cxn>
                <a:cxn ang="0">
                  <a:pos x="1134" y="472"/>
                </a:cxn>
                <a:cxn ang="0">
                  <a:pos x="1078" y="418"/>
                </a:cxn>
                <a:cxn ang="0">
                  <a:pos x="1020" y="368"/>
                </a:cxn>
                <a:cxn ang="0">
                  <a:pos x="960" y="320"/>
                </a:cxn>
                <a:cxn ang="0">
                  <a:pos x="896" y="274"/>
                </a:cxn>
                <a:cxn ang="0">
                  <a:pos x="832" y="234"/>
                </a:cxn>
                <a:cxn ang="0">
                  <a:pos x="764" y="194"/>
                </a:cxn>
                <a:cxn ang="0">
                  <a:pos x="696" y="160"/>
                </a:cxn>
                <a:cxn ang="0">
                  <a:pos x="624" y="126"/>
                </a:cxn>
                <a:cxn ang="0">
                  <a:pos x="552" y="98"/>
                </a:cxn>
                <a:cxn ang="0">
                  <a:pos x="478" y="72"/>
                </a:cxn>
                <a:cxn ang="0">
                  <a:pos x="400" y="52"/>
                </a:cxn>
                <a:cxn ang="0">
                  <a:pos x="324" y="34"/>
                </a:cxn>
                <a:cxn ang="0">
                  <a:pos x="244" y="20"/>
                </a:cxn>
                <a:cxn ang="0">
                  <a:pos x="164" y="10"/>
                </a:cxn>
                <a:cxn ang="0">
                  <a:pos x="82" y="2"/>
                </a:cxn>
                <a:cxn ang="0">
                  <a:pos x="0" y="0"/>
                </a:cxn>
                <a:cxn ang="0">
                  <a:pos x="128" y="160"/>
                </a:cxn>
                <a:cxn ang="0">
                  <a:pos x="256" y="320"/>
                </a:cxn>
                <a:cxn ang="0">
                  <a:pos x="128" y="480"/>
                </a:cxn>
                <a:cxn ang="0">
                  <a:pos x="0" y="640"/>
                </a:cxn>
                <a:cxn ang="0">
                  <a:pos x="0" y="640"/>
                </a:cxn>
                <a:cxn ang="0">
                  <a:pos x="0" y="640"/>
                </a:cxn>
                <a:cxn ang="0">
                  <a:pos x="50" y="642"/>
                </a:cxn>
                <a:cxn ang="0">
                  <a:pos x="98" y="646"/>
                </a:cxn>
                <a:cxn ang="0">
                  <a:pos x="146" y="652"/>
                </a:cxn>
                <a:cxn ang="0">
                  <a:pos x="194" y="660"/>
                </a:cxn>
                <a:cxn ang="0">
                  <a:pos x="240" y="672"/>
                </a:cxn>
                <a:cxn ang="0">
                  <a:pos x="286" y="684"/>
                </a:cxn>
                <a:cxn ang="0">
                  <a:pos x="330" y="700"/>
                </a:cxn>
                <a:cxn ang="0">
                  <a:pos x="374" y="716"/>
                </a:cxn>
                <a:cxn ang="0">
                  <a:pos x="418" y="736"/>
                </a:cxn>
                <a:cxn ang="0">
                  <a:pos x="458" y="758"/>
                </a:cxn>
                <a:cxn ang="0">
                  <a:pos x="500" y="780"/>
                </a:cxn>
                <a:cxn ang="0">
                  <a:pos x="538" y="806"/>
                </a:cxn>
                <a:cxn ang="0">
                  <a:pos x="576" y="832"/>
                </a:cxn>
                <a:cxn ang="0">
                  <a:pos x="612" y="860"/>
                </a:cxn>
                <a:cxn ang="0">
                  <a:pos x="646" y="892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0" y="924"/>
                </a:cxn>
                <a:cxn ang="0">
                  <a:pos x="682" y="924"/>
                </a:cxn>
                <a:cxn ang="0">
                  <a:pos x="884" y="900"/>
                </a:cxn>
                <a:cxn ang="0">
                  <a:pos x="1088" y="878"/>
                </a:cxn>
                <a:cxn ang="0">
                  <a:pos x="1110" y="674"/>
                </a:cxn>
                <a:cxn ang="0">
                  <a:pos x="1132" y="472"/>
                </a:cxn>
                <a:cxn ang="0">
                  <a:pos x="1134" y="472"/>
                </a:cxn>
              </a:cxnLst>
              <a:rect l="0" t="0" r="r" b="b"/>
              <a:pathLst>
                <a:path w="1134" h="924">
                  <a:moveTo>
                    <a:pt x="1134" y="472"/>
                  </a:moveTo>
                  <a:lnTo>
                    <a:pt x="1134" y="472"/>
                  </a:lnTo>
                  <a:lnTo>
                    <a:pt x="1078" y="418"/>
                  </a:lnTo>
                  <a:lnTo>
                    <a:pt x="1020" y="368"/>
                  </a:lnTo>
                  <a:lnTo>
                    <a:pt x="960" y="320"/>
                  </a:lnTo>
                  <a:lnTo>
                    <a:pt x="896" y="274"/>
                  </a:lnTo>
                  <a:lnTo>
                    <a:pt x="832" y="234"/>
                  </a:lnTo>
                  <a:lnTo>
                    <a:pt x="764" y="194"/>
                  </a:lnTo>
                  <a:lnTo>
                    <a:pt x="696" y="160"/>
                  </a:lnTo>
                  <a:lnTo>
                    <a:pt x="624" y="126"/>
                  </a:lnTo>
                  <a:lnTo>
                    <a:pt x="552" y="98"/>
                  </a:lnTo>
                  <a:lnTo>
                    <a:pt x="478" y="72"/>
                  </a:lnTo>
                  <a:lnTo>
                    <a:pt x="400" y="52"/>
                  </a:lnTo>
                  <a:lnTo>
                    <a:pt x="324" y="34"/>
                  </a:lnTo>
                  <a:lnTo>
                    <a:pt x="244" y="20"/>
                  </a:lnTo>
                  <a:lnTo>
                    <a:pt x="164" y="10"/>
                  </a:lnTo>
                  <a:lnTo>
                    <a:pt x="82" y="2"/>
                  </a:lnTo>
                  <a:lnTo>
                    <a:pt x="0" y="0"/>
                  </a:lnTo>
                  <a:lnTo>
                    <a:pt x="128" y="160"/>
                  </a:lnTo>
                  <a:lnTo>
                    <a:pt x="256" y="320"/>
                  </a:lnTo>
                  <a:lnTo>
                    <a:pt x="128" y="480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50" y="642"/>
                  </a:lnTo>
                  <a:lnTo>
                    <a:pt x="98" y="646"/>
                  </a:lnTo>
                  <a:lnTo>
                    <a:pt x="146" y="652"/>
                  </a:lnTo>
                  <a:lnTo>
                    <a:pt x="194" y="660"/>
                  </a:lnTo>
                  <a:lnTo>
                    <a:pt x="240" y="672"/>
                  </a:lnTo>
                  <a:lnTo>
                    <a:pt x="286" y="684"/>
                  </a:lnTo>
                  <a:lnTo>
                    <a:pt x="330" y="700"/>
                  </a:lnTo>
                  <a:lnTo>
                    <a:pt x="374" y="716"/>
                  </a:lnTo>
                  <a:lnTo>
                    <a:pt x="418" y="736"/>
                  </a:lnTo>
                  <a:lnTo>
                    <a:pt x="458" y="758"/>
                  </a:lnTo>
                  <a:lnTo>
                    <a:pt x="500" y="780"/>
                  </a:lnTo>
                  <a:lnTo>
                    <a:pt x="538" y="806"/>
                  </a:lnTo>
                  <a:lnTo>
                    <a:pt x="576" y="832"/>
                  </a:lnTo>
                  <a:lnTo>
                    <a:pt x="612" y="860"/>
                  </a:lnTo>
                  <a:lnTo>
                    <a:pt x="646" y="892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0" y="924"/>
                  </a:lnTo>
                  <a:lnTo>
                    <a:pt x="682" y="924"/>
                  </a:lnTo>
                  <a:lnTo>
                    <a:pt x="884" y="900"/>
                  </a:lnTo>
                  <a:lnTo>
                    <a:pt x="1088" y="878"/>
                  </a:lnTo>
                  <a:lnTo>
                    <a:pt x="1110" y="674"/>
                  </a:lnTo>
                  <a:lnTo>
                    <a:pt x="1132" y="472"/>
                  </a:lnTo>
                  <a:lnTo>
                    <a:pt x="1134" y="47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7" name="Freeform 4"/>
            <p:cNvSpPr>
              <a:spLocks/>
            </p:cNvSpPr>
            <p:nvPr/>
          </p:nvSpPr>
          <p:spPr bwMode="auto">
            <a:xfrm rot="18900000">
              <a:off x="3740619" y="2948907"/>
              <a:ext cx="1956116" cy="1282777"/>
            </a:xfrm>
            <a:custGeom>
              <a:avLst/>
              <a:gdLst/>
              <a:ahLst/>
              <a:cxnLst>
                <a:cxn ang="0">
                  <a:pos x="1134" y="0"/>
                </a:cxn>
                <a:cxn ang="0">
                  <a:pos x="1134" y="0"/>
                </a:cxn>
                <a:cxn ang="0">
                  <a:pos x="1056" y="2"/>
                </a:cxn>
                <a:cxn ang="0">
                  <a:pos x="980" y="8"/>
                </a:cxn>
                <a:cxn ang="0">
                  <a:pos x="904" y="16"/>
                </a:cxn>
                <a:cxn ang="0">
                  <a:pos x="828" y="30"/>
                </a:cxn>
                <a:cxn ang="0">
                  <a:pos x="752" y="46"/>
                </a:cxn>
                <a:cxn ang="0">
                  <a:pos x="676" y="66"/>
                </a:cxn>
                <a:cxn ang="0">
                  <a:pos x="602" y="90"/>
                </a:cxn>
                <a:cxn ang="0">
                  <a:pos x="530" y="118"/>
                </a:cxn>
                <a:cxn ang="0">
                  <a:pos x="458" y="148"/>
                </a:cxn>
                <a:cxn ang="0">
                  <a:pos x="388" y="184"/>
                </a:cxn>
                <a:cxn ang="0">
                  <a:pos x="318" y="222"/>
                </a:cxn>
                <a:cxn ang="0">
                  <a:pos x="250" y="264"/>
                </a:cxn>
                <a:cxn ang="0">
                  <a:pos x="186" y="310"/>
                </a:cxn>
                <a:cxn ang="0">
                  <a:pos x="122" y="360"/>
                </a:cxn>
                <a:cxn ang="0">
                  <a:pos x="60" y="412"/>
                </a:cxn>
                <a:cxn ang="0">
                  <a:pos x="0" y="470"/>
                </a:cxn>
                <a:cxn ang="0">
                  <a:pos x="202" y="492"/>
                </a:cxn>
                <a:cxn ang="0">
                  <a:pos x="406" y="514"/>
                </a:cxn>
                <a:cxn ang="0">
                  <a:pos x="428" y="718"/>
                </a:cxn>
                <a:cxn ang="0">
                  <a:pos x="452" y="922"/>
                </a:cxn>
                <a:cxn ang="0">
                  <a:pos x="452" y="922"/>
                </a:cxn>
                <a:cxn ang="0">
                  <a:pos x="452" y="922"/>
                </a:cxn>
                <a:cxn ang="0">
                  <a:pos x="488" y="888"/>
                </a:cxn>
                <a:cxn ang="0">
                  <a:pos x="524" y="856"/>
                </a:cxn>
                <a:cxn ang="0">
                  <a:pos x="564" y="826"/>
                </a:cxn>
                <a:cxn ang="0">
                  <a:pos x="602" y="798"/>
                </a:cxn>
                <a:cxn ang="0">
                  <a:pos x="644" y="774"/>
                </a:cxn>
                <a:cxn ang="0">
                  <a:pos x="684" y="750"/>
                </a:cxn>
                <a:cxn ang="0">
                  <a:pos x="728" y="730"/>
                </a:cxn>
                <a:cxn ang="0">
                  <a:pos x="770" y="710"/>
                </a:cxn>
                <a:cxn ang="0">
                  <a:pos x="814" y="694"/>
                </a:cxn>
                <a:cxn ang="0">
                  <a:pos x="858" y="680"/>
                </a:cxn>
                <a:cxn ang="0">
                  <a:pos x="904" y="668"/>
                </a:cxn>
                <a:cxn ang="0">
                  <a:pos x="948" y="658"/>
                </a:cxn>
                <a:cxn ang="0">
                  <a:pos x="994" y="650"/>
                </a:cxn>
                <a:cxn ang="0">
                  <a:pos x="1040" y="646"/>
                </a:cxn>
                <a:cxn ang="0">
                  <a:pos x="1086" y="642"/>
                </a:cxn>
                <a:cxn ang="0">
                  <a:pos x="1132" y="640"/>
                </a:cxn>
                <a:cxn ang="0">
                  <a:pos x="1132" y="642"/>
                </a:cxn>
                <a:cxn ang="0">
                  <a:pos x="1132" y="640"/>
                </a:cxn>
                <a:cxn ang="0">
                  <a:pos x="1132" y="640"/>
                </a:cxn>
                <a:cxn ang="0">
                  <a:pos x="1134" y="640"/>
                </a:cxn>
                <a:cxn ang="0">
                  <a:pos x="1134" y="640"/>
                </a:cxn>
                <a:cxn ang="0">
                  <a:pos x="1260" y="482"/>
                </a:cxn>
                <a:cxn ang="0">
                  <a:pos x="1388" y="322"/>
                </a:cxn>
                <a:cxn ang="0">
                  <a:pos x="1260" y="162"/>
                </a:cxn>
                <a:cxn ang="0">
                  <a:pos x="1134" y="2"/>
                </a:cxn>
                <a:cxn ang="0">
                  <a:pos x="1134" y="0"/>
                </a:cxn>
              </a:cxnLst>
              <a:rect l="0" t="0" r="r" b="b"/>
              <a:pathLst>
                <a:path w="1388" h="922">
                  <a:moveTo>
                    <a:pt x="1134" y="0"/>
                  </a:moveTo>
                  <a:lnTo>
                    <a:pt x="1134" y="0"/>
                  </a:lnTo>
                  <a:lnTo>
                    <a:pt x="1056" y="2"/>
                  </a:lnTo>
                  <a:lnTo>
                    <a:pt x="980" y="8"/>
                  </a:lnTo>
                  <a:lnTo>
                    <a:pt x="904" y="16"/>
                  </a:lnTo>
                  <a:lnTo>
                    <a:pt x="828" y="30"/>
                  </a:lnTo>
                  <a:lnTo>
                    <a:pt x="752" y="46"/>
                  </a:lnTo>
                  <a:lnTo>
                    <a:pt x="676" y="66"/>
                  </a:lnTo>
                  <a:lnTo>
                    <a:pt x="602" y="90"/>
                  </a:lnTo>
                  <a:lnTo>
                    <a:pt x="530" y="118"/>
                  </a:lnTo>
                  <a:lnTo>
                    <a:pt x="458" y="148"/>
                  </a:lnTo>
                  <a:lnTo>
                    <a:pt x="388" y="184"/>
                  </a:lnTo>
                  <a:lnTo>
                    <a:pt x="318" y="222"/>
                  </a:lnTo>
                  <a:lnTo>
                    <a:pt x="250" y="264"/>
                  </a:lnTo>
                  <a:lnTo>
                    <a:pt x="186" y="310"/>
                  </a:lnTo>
                  <a:lnTo>
                    <a:pt x="122" y="360"/>
                  </a:lnTo>
                  <a:lnTo>
                    <a:pt x="60" y="412"/>
                  </a:lnTo>
                  <a:lnTo>
                    <a:pt x="0" y="470"/>
                  </a:lnTo>
                  <a:lnTo>
                    <a:pt x="202" y="492"/>
                  </a:lnTo>
                  <a:lnTo>
                    <a:pt x="406" y="514"/>
                  </a:lnTo>
                  <a:lnTo>
                    <a:pt x="428" y="718"/>
                  </a:lnTo>
                  <a:lnTo>
                    <a:pt x="452" y="922"/>
                  </a:lnTo>
                  <a:lnTo>
                    <a:pt x="452" y="922"/>
                  </a:lnTo>
                  <a:lnTo>
                    <a:pt x="452" y="922"/>
                  </a:lnTo>
                  <a:lnTo>
                    <a:pt x="488" y="888"/>
                  </a:lnTo>
                  <a:lnTo>
                    <a:pt x="524" y="856"/>
                  </a:lnTo>
                  <a:lnTo>
                    <a:pt x="564" y="826"/>
                  </a:lnTo>
                  <a:lnTo>
                    <a:pt x="602" y="798"/>
                  </a:lnTo>
                  <a:lnTo>
                    <a:pt x="644" y="774"/>
                  </a:lnTo>
                  <a:lnTo>
                    <a:pt x="684" y="750"/>
                  </a:lnTo>
                  <a:lnTo>
                    <a:pt x="728" y="730"/>
                  </a:lnTo>
                  <a:lnTo>
                    <a:pt x="770" y="710"/>
                  </a:lnTo>
                  <a:lnTo>
                    <a:pt x="814" y="694"/>
                  </a:lnTo>
                  <a:lnTo>
                    <a:pt x="858" y="680"/>
                  </a:lnTo>
                  <a:lnTo>
                    <a:pt x="904" y="668"/>
                  </a:lnTo>
                  <a:lnTo>
                    <a:pt x="948" y="658"/>
                  </a:lnTo>
                  <a:lnTo>
                    <a:pt x="994" y="650"/>
                  </a:lnTo>
                  <a:lnTo>
                    <a:pt x="1040" y="646"/>
                  </a:lnTo>
                  <a:lnTo>
                    <a:pt x="1086" y="642"/>
                  </a:lnTo>
                  <a:lnTo>
                    <a:pt x="1132" y="640"/>
                  </a:lnTo>
                  <a:lnTo>
                    <a:pt x="1132" y="642"/>
                  </a:lnTo>
                  <a:lnTo>
                    <a:pt x="1132" y="640"/>
                  </a:lnTo>
                  <a:lnTo>
                    <a:pt x="1132" y="640"/>
                  </a:lnTo>
                  <a:lnTo>
                    <a:pt x="1134" y="640"/>
                  </a:lnTo>
                  <a:lnTo>
                    <a:pt x="1134" y="640"/>
                  </a:lnTo>
                  <a:lnTo>
                    <a:pt x="1260" y="482"/>
                  </a:lnTo>
                  <a:lnTo>
                    <a:pt x="1388" y="322"/>
                  </a:lnTo>
                  <a:lnTo>
                    <a:pt x="1260" y="162"/>
                  </a:lnTo>
                  <a:lnTo>
                    <a:pt x="1134" y="2"/>
                  </a:lnTo>
                  <a:lnTo>
                    <a:pt x="1134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8900000">
              <a:off x="7322419" y="2907235"/>
              <a:ext cx="1302198" cy="1577733"/>
            </a:xfrm>
            <a:custGeom>
              <a:avLst/>
              <a:gdLst/>
              <a:ahLst/>
              <a:cxnLst>
                <a:cxn ang="0">
                  <a:pos x="454" y="1134"/>
                </a:cxn>
                <a:cxn ang="0">
                  <a:pos x="454" y="1134"/>
                </a:cxn>
                <a:cxn ang="0">
                  <a:pos x="506" y="1078"/>
                </a:cxn>
                <a:cxn ang="0">
                  <a:pos x="556" y="1020"/>
                </a:cxn>
                <a:cxn ang="0">
                  <a:pos x="604" y="960"/>
                </a:cxn>
                <a:cxn ang="0">
                  <a:pos x="650" y="896"/>
                </a:cxn>
                <a:cxn ang="0">
                  <a:pos x="690" y="832"/>
                </a:cxn>
                <a:cxn ang="0">
                  <a:pos x="730" y="764"/>
                </a:cxn>
                <a:cxn ang="0">
                  <a:pos x="764" y="696"/>
                </a:cxn>
                <a:cxn ang="0">
                  <a:pos x="798" y="624"/>
                </a:cxn>
                <a:cxn ang="0">
                  <a:pos x="826" y="552"/>
                </a:cxn>
                <a:cxn ang="0">
                  <a:pos x="852" y="478"/>
                </a:cxn>
                <a:cxn ang="0">
                  <a:pos x="872" y="402"/>
                </a:cxn>
                <a:cxn ang="0">
                  <a:pos x="890" y="324"/>
                </a:cxn>
                <a:cxn ang="0">
                  <a:pos x="904" y="244"/>
                </a:cxn>
                <a:cxn ang="0">
                  <a:pos x="914" y="164"/>
                </a:cxn>
                <a:cxn ang="0">
                  <a:pos x="922" y="82"/>
                </a:cxn>
                <a:cxn ang="0">
                  <a:pos x="924" y="0"/>
                </a:cxn>
                <a:cxn ang="0">
                  <a:pos x="764" y="128"/>
                </a:cxn>
                <a:cxn ang="0">
                  <a:pos x="604" y="256"/>
                </a:cxn>
                <a:cxn ang="0">
                  <a:pos x="444" y="128"/>
                </a:cxn>
                <a:cxn ang="0">
                  <a:pos x="284" y="0"/>
                </a:cxn>
                <a:cxn ang="0">
                  <a:pos x="284" y="0"/>
                </a:cxn>
                <a:cxn ang="0">
                  <a:pos x="284" y="0"/>
                </a:cxn>
                <a:cxn ang="0">
                  <a:pos x="282" y="50"/>
                </a:cxn>
                <a:cxn ang="0">
                  <a:pos x="278" y="98"/>
                </a:cxn>
                <a:cxn ang="0">
                  <a:pos x="272" y="146"/>
                </a:cxn>
                <a:cxn ang="0">
                  <a:pos x="264" y="194"/>
                </a:cxn>
                <a:cxn ang="0">
                  <a:pos x="252" y="240"/>
                </a:cxn>
                <a:cxn ang="0">
                  <a:pos x="240" y="286"/>
                </a:cxn>
                <a:cxn ang="0">
                  <a:pos x="224" y="332"/>
                </a:cxn>
                <a:cxn ang="0">
                  <a:pos x="208" y="374"/>
                </a:cxn>
                <a:cxn ang="0">
                  <a:pos x="188" y="418"/>
                </a:cxn>
                <a:cxn ang="0">
                  <a:pos x="166" y="458"/>
                </a:cxn>
                <a:cxn ang="0">
                  <a:pos x="144" y="500"/>
                </a:cxn>
                <a:cxn ang="0">
                  <a:pos x="118" y="538"/>
                </a:cxn>
                <a:cxn ang="0">
                  <a:pos x="92" y="576"/>
                </a:cxn>
                <a:cxn ang="0">
                  <a:pos x="64" y="612"/>
                </a:cxn>
                <a:cxn ang="0">
                  <a:pos x="32" y="646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0"/>
                </a:cxn>
                <a:cxn ang="0">
                  <a:pos x="0" y="682"/>
                </a:cxn>
                <a:cxn ang="0">
                  <a:pos x="24" y="884"/>
                </a:cxn>
                <a:cxn ang="0">
                  <a:pos x="46" y="1088"/>
                </a:cxn>
                <a:cxn ang="0">
                  <a:pos x="250" y="1110"/>
                </a:cxn>
                <a:cxn ang="0">
                  <a:pos x="452" y="1132"/>
                </a:cxn>
                <a:cxn ang="0">
                  <a:pos x="454" y="1134"/>
                </a:cxn>
              </a:cxnLst>
              <a:rect l="0" t="0" r="r" b="b"/>
              <a:pathLst>
                <a:path w="924" h="1134">
                  <a:moveTo>
                    <a:pt x="454" y="1134"/>
                  </a:moveTo>
                  <a:lnTo>
                    <a:pt x="454" y="1134"/>
                  </a:lnTo>
                  <a:lnTo>
                    <a:pt x="506" y="1078"/>
                  </a:lnTo>
                  <a:lnTo>
                    <a:pt x="556" y="1020"/>
                  </a:lnTo>
                  <a:lnTo>
                    <a:pt x="604" y="960"/>
                  </a:lnTo>
                  <a:lnTo>
                    <a:pt x="650" y="896"/>
                  </a:lnTo>
                  <a:lnTo>
                    <a:pt x="690" y="832"/>
                  </a:lnTo>
                  <a:lnTo>
                    <a:pt x="730" y="764"/>
                  </a:lnTo>
                  <a:lnTo>
                    <a:pt x="764" y="696"/>
                  </a:lnTo>
                  <a:lnTo>
                    <a:pt x="798" y="624"/>
                  </a:lnTo>
                  <a:lnTo>
                    <a:pt x="826" y="552"/>
                  </a:lnTo>
                  <a:lnTo>
                    <a:pt x="852" y="478"/>
                  </a:lnTo>
                  <a:lnTo>
                    <a:pt x="872" y="402"/>
                  </a:lnTo>
                  <a:lnTo>
                    <a:pt x="890" y="324"/>
                  </a:lnTo>
                  <a:lnTo>
                    <a:pt x="904" y="244"/>
                  </a:lnTo>
                  <a:lnTo>
                    <a:pt x="914" y="164"/>
                  </a:lnTo>
                  <a:lnTo>
                    <a:pt x="922" y="82"/>
                  </a:lnTo>
                  <a:lnTo>
                    <a:pt x="924" y="0"/>
                  </a:lnTo>
                  <a:lnTo>
                    <a:pt x="764" y="128"/>
                  </a:lnTo>
                  <a:lnTo>
                    <a:pt x="604" y="256"/>
                  </a:lnTo>
                  <a:lnTo>
                    <a:pt x="444" y="128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82" y="50"/>
                  </a:lnTo>
                  <a:lnTo>
                    <a:pt x="278" y="98"/>
                  </a:lnTo>
                  <a:lnTo>
                    <a:pt x="272" y="146"/>
                  </a:lnTo>
                  <a:lnTo>
                    <a:pt x="264" y="194"/>
                  </a:lnTo>
                  <a:lnTo>
                    <a:pt x="252" y="240"/>
                  </a:lnTo>
                  <a:lnTo>
                    <a:pt x="240" y="286"/>
                  </a:lnTo>
                  <a:lnTo>
                    <a:pt x="224" y="332"/>
                  </a:lnTo>
                  <a:lnTo>
                    <a:pt x="208" y="374"/>
                  </a:lnTo>
                  <a:lnTo>
                    <a:pt x="188" y="418"/>
                  </a:lnTo>
                  <a:lnTo>
                    <a:pt x="166" y="458"/>
                  </a:lnTo>
                  <a:lnTo>
                    <a:pt x="144" y="500"/>
                  </a:lnTo>
                  <a:lnTo>
                    <a:pt x="118" y="538"/>
                  </a:lnTo>
                  <a:lnTo>
                    <a:pt x="92" y="576"/>
                  </a:lnTo>
                  <a:lnTo>
                    <a:pt x="64" y="612"/>
                  </a:lnTo>
                  <a:lnTo>
                    <a:pt x="32" y="646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0" y="682"/>
                  </a:lnTo>
                  <a:lnTo>
                    <a:pt x="24" y="884"/>
                  </a:lnTo>
                  <a:lnTo>
                    <a:pt x="46" y="1088"/>
                  </a:lnTo>
                  <a:lnTo>
                    <a:pt x="250" y="1110"/>
                  </a:lnTo>
                  <a:lnTo>
                    <a:pt x="452" y="1132"/>
                  </a:lnTo>
                  <a:lnTo>
                    <a:pt x="454" y="11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 rot="18900000">
              <a:off x="4885518" y="4776574"/>
              <a:ext cx="1299378" cy="2046796"/>
            </a:xfrm>
            <a:custGeom>
              <a:avLst/>
              <a:gdLst>
                <a:gd name="connsiteX0" fmla="*/ 0 w 10000"/>
                <a:gd name="connsiteY0" fmla="*/ 1830 h 10000"/>
                <a:gd name="connsiteX1" fmla="*/ 0 w 10000"/>
                <a:gd name="connsiteY1" fmla="*/ 1830 h 10000"/>
                <a:gd name="connsiteX2" fmla="*/ 22 w 10000"/>
                <a:gd name="connsiteY2" fmla="*/ 2392 h 10000"/>
                <a:gd name="connsiteX3" fmla="*/ 65 w 10000"/>
                <a:gd name="connsiteY3" fmla="*/ 2939 h 10000"/>
                <a:gd name="connsiteX4" fmla="*/ 174 w 10000"/>
                <a:gd name="connsiteY4" fmla="*/ 3487 h 10000"/>
                <a:gd name="connsiteX5" fmla="*/ 304 w 10000"/>
                <a:gd name="connsiteY5" fmla="*/ 4035 h 10000"/>
                <a:gd name="connsiteX6" fmla="*/ 477 w 10000"/>
                <a:gd name="connsiteY6" fmla="*/ 4582 h 10000"/>
                <a:gd name="connsiteX7" fmla="*/ 716 w 10000"/>
                <a:gd name="connsiteY7" fmla="*/ 5130 h 10000"/>
                <a:gd name="connsiteX8" fmla="*/ 954 w 10000"/>
                <a:gd name="connsiteY8" fmla="*/ 5663 h 10000"/>
                <a:gd name="connsiteX9" fmla="*/ 1258 w 10000"/>
                <a:gd name="connsiteY9" fmla="*/ 6182 h 10000"/>
                <a:gd name="connsiteX10" fmla="*/ 1605 w 10000"/>
                <a:gd name="connsiteY10" fmla="*/ 6700 h 10000"/>
                <a:gd name="connsiteX11" fmla="*/ 1974 w 10000"/>
                <a:gd name="connsiteY11" fmla="*/ 7205 h 10000"/>
                <a:gd name="connsiteX12" fmla="*/ 2386 w 10000"/>
                <a:gd name="connsiteY12" fmla="*/ 7709 h 10000"/>
                <a:gd name="connsiteX13" fmla="*/ 2863 w 10000"/>
                <a:gd name="connsiteY13" fmla="*/ 8199 h 10000"/>
                <a:gd name="connsiteX14" fmla="*/ 3341 w 10000"/>
                <a:gd name="connsiteY14" fmla="*/ 8660 h 10000"/>
                <a:gd name="connsiteX15" fmla="*/ 3883 w 10000"/>
                <a:gd name="connsiteY15" fmla="*/ 9121 h 10000"/>
                <a:gd name="connsiteX16" fmla="*/ 4469 w 10000"/>
                <a:gd name="connsiteY16" fmla="*/ 9568 h 10000"/>
                <a:gd name="connsiteX17" fmla="*/ 5076 w 10000"/>
                <a:gd name="connsiteY17" fmla="*/ 10000 h 10000"/>
                <a:gd name="connsiteX18" fmla="*/ 5336 w 10000"/>
                <a:gd name="connsiteY18" fmla="*/ 8545 h 10000"/>
                <a:gd name="connsiteX19" fmla="*/ 5575 w 10000"/>
                <a:gd name="connsiteY19" fmla="*/ 7075 h 10000"/>
                <a:gd name="connsiteX20" fmla="*/ 7787 w 10000"/>
                <a:gd name="connsiteY20" fmla="*/ 6916 h 10000"/>
                <a:gd name="connsiteX21" fmla="*/ 9978 w 10000"/>
                <a:gd name="connsiteY21" fmla="*/ 6744 h 10000"/>
                <a:gd name="connsiteX22" fmla="*/ 10000 w 10000"/>
                <a:gd name="connsiteY22" fmla="*/ 6744 h 10000"/>
                <a:gd name="connsiteX23" fmla="*/ 10000 w 10000"/>
                <a:gd name="connsiteY23" fmla="*/ 6744 h 10000"/>
                <a:gd name="connsiteX24" fmla="*/ 9610 w 10000"/>
                <a:gd name="connsiteY24" fmla="*/ 6484 h 10000"/>
                <a:gd name="connsiteX25" fmla="*/ 9284 w 10000"/>
                <a:gd name="connsiteY25" fmla="*/ 6225 h 10000"/>
                <a:gd name="connsiteX26" fmla="*/ 8959 w 10000"/>
                <a:gd name="connsiteY26" fmla="*/ 5937 h 10000"/>
                <a:gd name="connsiteX27" fmla="*/ 8655 w 10000"/>
                <a:gd name="connsiteY27" fmla="*/ 5663 h 10000"/>
                <a:gd name="connsiteX28" fmla="*/ 8373 w 10000"/>
                <a:gd name="connsiteY28" fmla="*/ 5360 h 10000"/>
                <a:gd name="connsiteX29" fmla="*/ 8134 w 10000"/>
                <a:gd name="connsiteY29" fmla="*/ 5072 h 10000"/>
                <a:gd name="connsiteX30" fmla="*/ 7896 w 10000"/>
                <a:gd name="connsiteY30" fmla="*/ 4755 h 10000"/>
                <a:gd name="connsiteX31" fmla="*/ 7701 w 10000"/>
                <a:gd name="connsiteY31" fmla="*/ 4452 h 10000"/>
                <a:gd name="connsiteX32" fmla="*/ 7527 w 10000"/>
                <a:gd name="connsiteY32" fmla="*/ 4135 h 10000"/>
                <a:gd name="connsiteX33" fmla="*/ 7375 w 10000"/>
                <a:gd name="connsiteY33" fmla="*/ 3818 h 10000"/>
                <a:gd name="connsiteX34" fmla="*/ 7223 w 10000"/>
                <a:gd name="connsiteY34" fmla="*/ 3487 h 10000"/>
                <a:gd name="connsiteX35" fmla="*/ 7137 w 10000"/>
                <a:gd name="connsiteY35" fmla="*/ 3170 h 10000"/>
                <a:gd name="connsiteX36" fmla="*/ 7050 w 10000"/>
                <a:gd name="connsiteY36" fmla="*/ 2839 h 10000"/>
                <a:gd name="connsiteX37" fmla="*/ 6985 w 10000"/>
                <a:gd name="connsiteY37" fmla="*/ 2507 h 10000"/>
                <a:gd name="connsiteX38" fmla="*/ 6941 w 10000"/>
                <a:gd name="connsiteY38" fmla="*/ 2176 h 10000"/>
                <a:gd name="connsiteX39" fmla="*/ 6941 w 10000"/>
                <a:gd name="connsiteY39" fmla="*/ 1844 h 10000"/>
                <a:gd name="connsiteX40" fmla="*/ 6941 w 10000"/>
                <a:gd name="connsiteY40" fmla="*/ 1844 h 10000"/>
                <a:gd name="connsiteX41" fmla="*/ 6941 w 10000"/>
                <a:gd name="connsiteY41" fmla="*/ 1844 h 10000"/>
                <a:gd name="connsiteX42" fmla="*/ 6941 w 10000"/>
                <a:gd name="connsiteY42" fmla="*/ 1844 h 10000"/>
                <a:gd name="connsiteX43" fmla="*/ 6941 w 10000"/>
                <a:gd name="connsiteY43" fmla="*/ 1830 h 10000"/>
                <a:gd name="connsiteX44" fmla="*/ 6941 w 10000"/>
                <a:gd name="connsiteY44" fmla="*/ 1830 h 10000"/>
                <a:gd name="connsiteX45" fmla="*/ 5206 w 10000"/>
                <a:gd name="connsiteY45" fmla="*/ 922 h 10000"/>
                <a:gd name="connsiteX46" fmla="*/ 3471 w 10000"/>
                <a:gd name="connsiteY46" fmla="*/ 0 h 10000"/>
                <a:gd name="connsiteX47" fmla="*/ 1557 w 10000"/>
                <a:gd name="connsiteY47" fmla="*/ 443 h 10000"/>
                <a:gd name="connsiteX48" fmla="*/ 22 w 10000"/>
                <a:gd name="connsiteY48" fmla="*/ 1830 h 10000"/>
                <a:gd name="connsiteX49" fmla="*/ 0 w 10000"/>
                <a:gd name="connsiteY49" fmla="*/ 1830 h 10000"/>
                <a:gd name="connsiteX0" fmla="*/ 0 w 10000"/>
                <a:gd name="connsiteY0" fmla="*/ 2429 h 10599"/>
                <a:gd name="connsiteX1" fmla="*/ 0 w 10000"/>
                <a:gd name="connsiteY1" fmla="*/ 2429 h 10599"/>
                <a:gd name="connsiteX2" fmla="*/ 22 w 10000"/>
                <a:gd name="connsiteY2" fmla="*/ 2991 h 10599"/>
                <a:gd name="connsiteX3" fmla="*/ 65 w 10000"/>
                <a:gd name="connsiteY3" fmla="*/ 3538 h 10599"/>
                <a:gd name="connsiteX4" fmla="*/ 174 w 10000"/>
                <a:gd name="connsiteY4" fmla="*/ 4086 h 10599"/>
                <a:gd name="connsiteX5" fmla="*/ 304 w 10000"/>
                <a:gd name="connsiteY5" fmla="*/ 4634 h 10599"/>
                <a:gd name="connsiteX6" fmla="*/ 477 w 10000"/>
                <a:gd name="connsiteY6" fmla="*/ 5181 h 10599"/>
                <a:gd name="connsiteX7" fmla="*/ 716 w 10000"/>
                <a:gd name="connsiteY7" fmla="*/ 5729 h 10599"/>
                <a:gd name="connsiteX8" fmla="*/ 954 w 10000"/>
                <a:gd name="connsiteY8" fmla="*/ 6262 h 10599"/>
                <a:gd name="connsiteX9" fmla="*/ 1258 w 10000"/>
                <a:gd name="connsiteY9" fmla="*/ 6781 h 10599"/>
                <a:gd name="connsiteX10" fmla="*/ 1605 w 10000"/>
                <a:gd name="connsiteY10" fmla="*/ 7299 h 10599"/>
                <a:gd name="connsiteX11" fmla="*/ 1974 w 10000"/>
                <a:gd name="connsiteY11" fmla="*/ 7804 h 10599"/>
                <a:gd name="connsiteX12" fmla="*/ 2386 w 10000"/>
                <a:gd name="connsiteY12" fmla="*/ 8308 h 10599"/>
                <a:gd name="connsiteX13" fmla="*/ 2863 w 10000"/>
                <a:gd name="connsiteY13" fmla="*/ 8798 h 10599"/>
                <a:gd name="connsiteX14" fmla="*/ 3341 w 10000"/>
                <a:gd name="connsiteY14" fmla="*/ 9259 h 10599"/>
                <a:gd name="connsiteX15" fmla="*/ 3883 w 10000"/>
                <a:gd name="connsiteY15" fmla="*/ 9720 h 10599"/>
                <a:gd name="connsiteX16" fmla="*/ 4469 w 10000"/>
                <a:gd name="connsiteY16" fmla="*/ 10167 h 10599"/>
                <a:gd name="connsiteX17" fmla="*/ 5076 w 10000"/>
                <a:gd name="connsiteY17" fmla="*/ 10599 h 10599"/>
                <a:gd name="connsiteX18" fmla="*/ 5336 w 10000"/>
                <a:gd name="connsiteY18" fmla="*/ 9144 h 10599"/>
                <a:gd name="connsiteX19" fmla="*/ 5575 w 10000"/>
                <a:gd name="connsiteY19" fmla="*/ 7674 h 10599"/>
                <a:gd name="connsiteX20" fmla="*/ 7787 w 10000"/>
                <a:gd name="connsiteY20" fmla="*/ 7515 h 10599"/>
                <a:gd name="connsiteX21" fmla="*/ 9978 w 10000"/>
                <a:gd name="connsiteY21" fmla="*/ 7343 h 10599"/>
                <a:gd name="connsiteX22" fmla="*/ 10000 w 10000"/>
                <a:gd name="connsiteY22" fmla="*/ 7343 h 10599"/>
                <a:gd name="connsiteX23" fmla="*/ 10000 w 10000"/>
                <a:gd name="connsiteY23" fmla="*/ 7343 h 10599"/>
                <a:gd name="connsiteX24" fmla="*/ 9610 w 10000"/>
                <a:gd name="connsiteY24" fmla="*/ 7083 h 10599"/>
                <a:gd name="connsiteX25" fmla="*/ 9284 w 10000"/>
                <a:gd name="connsiteY25" fmla="*/ 6824 h 10599"/>
                <a:gd name="connsiteX26" fmla="*/ 8959 w 10000"/>
                <a:gd name="connsiteY26" fmla="*/ 6536 h 10599"/>
                <a:gd name="connsiteX27" fmla="*/ 8655 w 10000"/>
                <a:gd name="connsiteY27" fmla="*/ 6262 h 10599"/>
                <a:gd name="connsiteX28" fmla="*/ 8373 w 10000"/>
                <a:gd name="connsiteY28" fmla="*/ 5959 h 10599"/>
                <a:gd name="connsiteX29" fmla="*/ 8134 w 10000"/>
                <a:gd name="connsiteY29" fmla="*/ 5671 h 10599"/>
                <a:gd name="connsiteX30" fmla="*/ 7896 w 10000"/>
                <a:gd name="connsiteY30" fmla="*/ 5354 h 10599"/>
                <a:gd name="connsiteX31" fmla="*/ 7701 w 10000"/>
                <a:gd name="connsiteY31" fmla="*/ 5051 h 10599"/>
                <a:gd name="connsiteX32" fmla="*/ 7527 w 10000"/>
                <a:gd name="connsiteY32" fmla="*/ 4734 h 10599"/>
                <a:gd name="connsiteX33" fmla="*/ 7375 w 10000"/>
                <a:gd name="connsiteY33" fmla="*/ 4417 h 10599"/>
                <a:gd name="connsiteX34" fmla="*/ 7223 w 10000"/>
                <a:gd name="connsiteY34" fmla="*/ 4086 h 10599"/>
                <a:gd name="connsiteX35" fmla="*/ 7137 w 10000"/>
                <a:gd name="connsiteY35" fmla="*/ 3769 h 10599"/>
                <a:gd name="connsiteX36" fmla="*/ 7050 w 10000"/>
                <a:gd name="connsiteY36" fmla="*/ 3438 h 10599"/>
                <a:gd name="connsiteX37" fmla="*/ 6985 w 10000"/>
                <a:gd name="connsiteY37" fmla="*/ 3106 h 10599"/>
                <a:gd name="connsiteX38" fmla="*/ 6941 w 10000"/>
                <a:gd name="connsiteY38" fmla="*/ 2775 h 10599"/>
                <a:gd name="connsiteX39" fmla="*/ 6941 w 10000"/>
                <a:gd name="connsiteY39" fmla="*/ 2443 h 10599"/>
                <a:gd name="connsiteX40" fmla="*/ 6941 w 10000"/>
                <a:gd name="connsiteY40" fmla="*/ 2443 h 10599"/>
                <a:gd name="connsiteX41" fmla="*/ 6941 w 10000"/>
                <a:gd name="connsiteY41" fmla="*/ 2443 h 10599"/>
                <a:gd name="connsiteX42" fmla="*/ 6941 w 10000"/>
                <a:gd name="connsiteY42" fmla="*/ 2443 h 10599"/>
                <a:gd name="connsiteX43" fmla="*/ 6941 w 10000"/>
                <a:gd name="connsiteY43" fmla="*/ 2429 h 10599"/>
                <a:gd name="connsiteX44" fmla="*/ 6941 w 10000"/>
                <a:gd name="connsiteY44" fmla="*/ 2429 h 10599"/>
                <a:gd name="connsiteX45" fmla="*/ 5206 w 10000"/>
                <a:gd name="connsiteY45" fmla="*/ 1521 h 10599"/>
                <a:gd name="connsiteX46" fmla="*/ 3649 w 10000"/>
                <a:gd name="connsiteY46" fmla="*/ 0 h 10599"/>
                <a:gd name="connsiteX47" fmla="*/ 1557 w 10000"/>
                <a:gd name="connsiteY47" fmla="*/ 1042 h 10599"/>
                <a:gd name="connsiteX48" fmla="*/ 22 w 10000"/>
                <a:gd name="connsiteY48" fmla="*/ 2429 h 10599"/>
                <a:gd name="connsiteX49" fmla="*/ 0 w 10000"/>
                <a:gd name="connsiteY49" fmla="*/ 2429 h 10599"/>
                <a:gd name="connsiteX0" fmla="*/ 0 w 10000"/>
                <a:gd name="connsiteY0" fmla="*/ 2429 h 10599"/>
                <a:gd name="connsiteX1" fmla="*/ 0 w 10000"/>
                <a:gd name="connsiteY1" fmla="*/ 2429 h 10599"/>
                <a:gd name="connsiteX2" fmla="*/ 22 w 10000"/>
                <a:gd name="connsiteY2" fmla="*/ 2991 h 10599"/>
                <a:gd name="connsiteX3" fmla="*/ 65 w 10000"/>
                <a:gd name="connsiteY3" fmla="*/ 3538 h 10599"/>
                <a:gd name="connsiteX4" fmla="*/ 174 w 10000"/>
                <a:gd name="connsiteY4" fmla="*/ 4086 h 10599"/>
                <a:gd name="connsiteX5" fmla="*/ 304 w 10000"/>
                <a:gd name="connsiteY5" fmla="*/ 4634 h 10599"/>
                <a:gd name="connsiteX6" fmla="*/ 477 w 10000"/>
                <a:gd name="connsiteY6" fmla="*/ 5181 h 10599"/>
                <a:gd name="connsiteX7" fmla="*/ 716 w 10000"/>
                <a:gd name="connsiteY7" fmla="*/ 5729 h 10599"/>
                <a:gd name="connsiteX8" fmla="*/ 954 w 10000"/>
                <a:gd name="connsiteY8" fmla="*/ 6262 h 10599"/>
                <a:gd name="connsiteX9" fmla="*/ 1258 w 10000"/>
                <a:gd name="connsiteY9" fmla="*/ 6781 h 10599"/>
                <a:gd name="connsiteX10" fmla="*/ 1605 w 10000"/>
                <a:gd name="connsiteY10" fmla="*/ 7299 h 10599"/>
                <a:gd name="connsiteX11" fmla="*/ 1974 w 10000"/>
                <a:gd name="connsiteY11" fmla="*/ 7804 h 10599"/>
                <a:gd name="connsiteX12" fmla="*/ 2386 w 10000"/>
                <a:gd name="connsiteY12" fmla="*/ 8308 h 10599"/>
                <a:gd name="connsiteX13" fmla="*/ 2863 w 10000"/>
                <a:gd name="connsiteY13" fmla="*/ 8798 h 10599"/>
                <a:gd name="connsiteX14" fmla="*/ 3341 w 10000"/>
                <a:gd name="connsiteY14" fmla="*/ 9259 h 10599"/>
                <a:gd name="connsiteX15" fmla="*/ 3883 w 10000"/>
                <a:gd name="connsiteY15" fmla="*/ 9720 h 10599"/>
                <a:gd name="connsiteX16" fmla="*/ 4469 w 10000"/>
                <a:gd name="connsiteY16" fmla="*/ 10167 h 10599"/>
                <a:gd name="connsiteX17" fmla="*/ 5076 w 10000"/>
                <a:gd name="connsiteY17" fmla="*/ 10599 h 10599"/>
                <a:gd name="connsiteX18" fmla="*/ 5336 w 10000"/>
                <a:gd name="connsiteY18" fmla="*/ 9144 h 10599"/>
                <a:gd name="connsiteX19" fmla="*/ 5575 w 10000"/>
                <a:gd name="connsiteY19" fmla="*/ 7674 h 10599"/>
                <a:gd name="connsiteX20" fmla="*/ 7787 w 10000"/>
                <a:gd name="connsiteY20" fmla="*/ 7515 h 10599"/>
                <a:gd name="connsiteX21" fmla="*/ 9978 w 10000"/>
                <a:gd name="connsiteY21" fmla="*/ 7343 h 10599"/>
                <a:gd name="connsiteX22" fmla="*/ 10000 w 10000"/>
                <a:gd name="connsiteY22" fmla="*/ 7343 h 10599"/>
                <a:gd name="connsiteX23" fmla="*/ 10000 w 10000"/>
                <a:gd name="connsiteY23" fmla="*/ 7343 h 10599"/>
                <a:gd name="connsiteX24" fmla="*/ 9610 w 10000"/>
                <a:gd name="connsiteY24" fmla="*/ 7083 h 10599"/>
                <a:gd name="connsiteX25" fmla="*/ 9284 w 10000"/>
                <a:gd name="connsiteY25" fmla="*/ 6824 h 10599"/>
                <a:gd name="connsiteX26" fmla="*/ 8959 w 10000"/>
                <a:gd name="connsiteY26" fmla="*/ 6536 h 10599"/>
                <a:gd name="connsiteX27" fmla="*/ 8655 w 10000"/>
                <a:gd name="connsiteY27" fmla="*/ 6262 h 10599"/>
                <a:gd name="connsiteX28" fmla="*/ 8373 w 10000"/>
                <a:gd name="connsiteY28" fmla="*/ 5959 h 10599"/>
                <a:gd name="connsiteX29" fmla="*/ 8134 w 10000"/>
                <a:gd name="connsiteY29" fmla="*/ 5671 h 10599"/>
                <a:gd name="connsiteX30" fmla="*/ 7896 w 10000"/>
                <a:gd name="connsiteY30" fmla="*/ 5354 h 10599"/>
                <a:gd name="connsiteX31" fmla="*/ 7701 w 10000"/>
                <a:gd name="connsiteY31" fmla="*/ 5051 h 10599"/>
                <a:gd name="connsiteX32" fmla="*/ 7527 w 10000"/>
                <a:gd name="connsiteY32" fmla="*/ 4734 h 10599"/>
                <a:gd name="connsiteX33" fmla="*/ 7375 w 10000"/>
                <a:gd name="connsiteY33" fmla="*/ 4417 h 10599"/>
                <a:gd name="connsiteX34" fmla="*/ 7223 w 10000"/>
                <a:gd name="connsiteY34" fmla="*/ 4086 h 10599"/>
                <a:gd name="connsiteX35" fmla="*/ 7137 w 10000"/>
                <a:gd name="connsiteY35" fmla="*/ 3769 h 10599"/>
                <a:gd name="connsiteX36" fmla="*/ 7050 w 10000"/>
                <a:gd name="connsiteY36" fmla="*/ 3438 h 10599"/>
                <a:gd name="connsiteX37" fmla="*/ 6985 w 10000"/>
                <a:gd name="connsiteY37" fmla="*/ 3106 h 10599"/>
                <a:gd name="connsiteX38" fmla="*/ 6941 w 10000"/>
                <a:gd name="connsiteY38" fmla="*/ 2775 h 10599"/>
                <a:gd name="connsiteX39" fmla="*/ 6941 w 10000"/>
                <a:gd name="connsiteY39" fmla="*/ 2443 h 10599"/>
                <a:gd name="connsiteX40" fmla="*/ 6941 w 10000"/>
                <a:gd name="connsiteY40" fmla="*/ 2443 h 10599"/>
                <a:gd name="connsiteX41" fmla="*/ 6941 w 10000"/>
                <a:gd name="connsiteY41" fmla="*/ 2443 h 10599"/>
                <a:gd name="connsiteX42" fmla="*/ 6941 w 10000"/>
                <a:gd name="connsiteY42" fmla="*/ 2443 h 10599"/>
                <a:gd name="connsiteX43" fmla="*/ 6941 w 10000"/>
                <a:gd name="connsiteY43" fmla="*/ 2429 h 10599"/>
                <a:gd name="connsiteX44" fmla="*/ 6941 w 10000"/>
                <a:gd name="connsiteY44" fmla="*/ 2429 h 10599"/>
                <a:gd name="connsiteX45" fmla="*/ 5206 w 10000"/>
                <a:gd name="connsiteY45" fmla="*/ 922 h 10599"/>
                <a:gd name="connsiteX46" fmla="*/ 3649 w 10000"/>
                <a:gd name="connsiteY46" fmla="*/ 0 h 10599"/>
                <a:gd name="connsiteX47" fmla="*/ 1557 w 10000"/>
                <a:gd name="connsiteY47" fmla="*/ 1042 h 10599"/>
                <a:gd name="connsiteX48" fmla="*/ 22 w 10000"/>
                <a:gd name="connsiteY48" fmla="*/ 2429 h 10599"/>
                <a:gd name="connsiteX49" fmla="*/ 0 w 10000"/>
                <a:gd name="connsiteY49" fmla="*/ 2429 h 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000" h="10599">
                  <a:moveTo>
                    <a:pt x="0" y="2429"/>
                  </a:moveTo>
                  <a:lnTo>
                    <a:pt x="0" y="2429"/>
                  </a:lnTo>
                  <a:cubicBezTo>
                    <a:pt x="7" y="2616"/>
                    <a:pt x="15" y="2804"/>
                    <a:pt x="22" y="2991"/>
                  </a:cubicBezTo>
                  <a:cubicBezTo>
                    <a:pt x="36" y="3173"/>
                    <a:pt x="51" y="3356"/>
                    <a:pt x="65" y="3538"/>
                  </a:cubicBezTo>
                  <a:cubicBezTo>
                    <a:pt x="101" y="3721"/>
                    <a:pt x="138" y="3903"/>
                    <a:pt x="174" y="4086"/>
                  </a:cubicBezTo>
                  <a:cubicBezTo>
                    <a:pt x="217" y="4269"/>
                    <a:pt x="261" y="4451"/>
                    <a:pt x="304" y="4634"/>
                  </a:cubicBezTo>
                  <a:cubicBezTo>
                    <a:pt x="362" y="4816"/>
                    <a:pt x="419" y="4999"/>
                    <a:pt x="477" y="5181"/>
                  </a:cubicBezTo>
                  <a:lnTo>
                    <a:pt x="716" y="5729"/>
                  </a:lnTo>
                  <a:cubicBezTo>
                    <a:pt x="795" y="5907"/>
                    <a:pt x="875" y="6084"/>
                    <a:pt x="954" y="6262"/>
                  </a:cubicBezTo>
                  <a:lnTo>
                    <a:pt x="1258" y="6781"/>
                  </a:lnTo>
                  <a:lnTo>
                    <a:pt x="1605" y="7299"/>
                  </a:lnTo>
                  <a:lnTo>
                    <a:pt x="1974" y="7804"/>
                  </a:lnTo>
                  <a:lnTo>
                    <a:pt x="2386" y="8308"/>
                  </a:lnTo>
                  <a:lnTo>
                    <a:pt x="2863" y="8798"/>
                  </a:lnTo>
                  <a:lnTo>
                    <a:pt x="3341" y="9259"/>
                  </a:lnTo>
                  <a:lnTo>
                    <a:pt x="3883" y="9720"/>
                  </a:lnTo>
                  <a:lnTo>
                    <a:pt x="4469" y="10167"/>
                  </a:lnTo>
                  <a:lnTo>
                    <a:pt x="5076" y="10599"/>
                  </a:lnTo>
                  <a:cubicBezTo>
                    <a:pt x="5163" y="10114"/>
                    <a:pt x="5249" y="9629"/>
                    <a:pt x="5336" y="9144"/>
                  </a:cubicBezTo>
                  <a:cubicBezTo>
                    <a:pt x="5416" y="8654"/>
                    <a:pt x="5495" y="8164"/>
                    <a:pt x="5575" y="7674"/>
                  </a:cubicBezTo>
                  <a:lnTo>
                    <a:pt x="7787" y="7515"/>
                  </a:lnTo>
                  <a:lnTo>
                    <a:pt x="9978" y="7343"/>
                  </a:lnTo>
                  <a:lnTo>
                    <a:pt x="10000" y="7343"/>
                  </a:lnTo>
                  <a:lnTo>
                    <a:pt x="10000" y="7343"/>
                  </a:lnTo>
                  <a:lnTo>
                    <a:pt x="9610" y="7083"/>
                  </a:lnTo>
                  <a:lnTo>
                    <a:pt x="9284" y="6824"/>
                  </a:lnTo>
                  <a:lnTo>
                    <a:pt x="8959" y="6536"/>
                  </a:lnTo>
                  <a:lnTo>
                    <a:pt x="8655" y="6262"/>
                  </a:lnTo>
                  <a:lnTo>
                    <a:pt x="8373" y="5959"/>
                  </a:lnTo>
                  <a:lnTo>
                    <a:pt x="8134" y="5671"/>
                  </a:lnTo>
                  <a:lnTo>
                    <a:pt x="7896" y="5354"/>
                  </a:lnTo>
                  <a:lnTo>
                    <a:pt x="7701" y="5051"/>
                  </a:lnTo>
                  <a:lnTo>
                    <a:pt x="7527" y="4734"/>
                  </a:lnTo>
                  <a:lnTo>
                    <a:pt x="7375" y="4417"/>
                  </a:lnTo>
                  <a:cubicBezTo>
                    <a:pt x="7324" y="4307"/>
                    <a:pt x="7274" y="4196"/>
                    <a:pt x="7223" y="4086"/>
                  </a:cubicBezTo>
                  <a:cubicBezTo>
                    <a:pt x="7194" y="3980"/>
                    <a:pt x="7166" y="3875"/>
                    <a:pt x="7137" y="3769"/>
                  </a:cubicBezTo>
                  <a:cubicBezTo>
                    <a:pt x="7108" y="3659"/>
                    <a:pt x="7079" y="3548"/>
                    <a:pt x="7050" y="3438"/>
                  </a:cubicBezTo>
                  <a:cubicBezTo>
                    <a:pt x="7028" y="3327"/>
                    <a:pt x="7007" y="3217"/>
                    <a:pt x="6985" y="3106"/>
                  </a:cubicBezTo>
                  <a:cubicBezTo>
                    <a:pt x="6970" y="2996"/>
                    <a:pt x="6956" y="2885"/>
                    <a:pt x="6941" y="2775"/>
                  </a:cubicBezTo>
                  <a:lnTo>
                    <a:pt x="6941" y="2443"/>
                  </a:lnTo>
                  <a:lnTo>
                    <a:pt x="6941" y="2443"/>
                  </a:lnTo>
                  <a:lnTo>
                    <a:pt x="6941" y="2443"/>
                  </a:lnTo>
                  <a:lnTo>
                    <a:pt x="6941" y="2443"/>
                  </a:lnTo>
                  <a:lnTo>
                    <a:pt x="6941" y="2429"/>
                  </a:lnTo>
                  <a:lnTo>
                    <a:pt x="6941" y="2429"/>
                  </a:lnTo>
                  <a:lnTo>
                    <a:pt x="5206" y="922"/>
                  </a:lnTo>
                  <a:lnTo>
                    <a:pt x="3649" y="0"/>
                  </a:lnTo>
                  <a:lnTo>
                    <a:pt x="1557" y="1042"/>
                  </a:lnTo>
                  <a:lnTo>
                    <a:pt x="22" y="2429"/>
                  </a:lnTo>
                  <a:lnTo>
                    <a:pt x="0" y="242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0" name="Freeform 7"/>
            <p:cNvSpPr>
              <a:spLocks/>
            </p:cNvSpPr>
            <p:nvPr/>
          </p:nvSpPr>
          <p:spPr bwMode="auto">
            <a:xfrm rot="18900000">
              <a:off x="3937112" y="4062699"/>
              <a:ext cx="1299378" cy="1577733"/>
            </a:xfrm>
            <a:custGeom>
              <a:avLst/>
              <a:gdLst/>
              <a:ahLst/>
              <a:cxnLst>
                <a:cxn ang="0">
                  <a:pos x="470" y="0"/>
                </a:cxn>
                <a:cxn ang="0">
                  <a:pos x="470" y="0"/>
                </a:cxn>
                <a:cxn ang="0">
                  <a:pos x="416" y="56"/>
                </a:cxn>
                <a:cxn ang="0">
                  <a:pos x="366" y="114"/>
                </a:cxn>
                <a:cxn ang="0">
                  <a:pos x="318" y="174"/>
                </a:cxn>
                <a:cxn ang="0">
                  <a:pos x="274" y="238"/>
                </a:cxn>
                <a:cxn ang="0">
                  <a:pos x="232" y="302"/>
                </a:cxn>
                <a:cxn ang="0">
                  <a:pos x="194" y="370"/>
                </a:cxn>
                <a:cxn ang="0">
                  <a:pos x="158" y="438"/>
                </a:cxn>
                <a:cxn ang="0">
                  <a:pos x="126" y="510"/>
                </a:cxn>
                <a:cxn ang="0">
                  <a:pos x="98" y="582"/>
                </a:cxn>
                <a:cxn ang="0">
                  <a:pos x="72" y="658"/>
                </a:cxn>
                <a:cxn ang="0">
                  <a:pos x="50" y="734"/>
                </a:cxn>
                <a:cxn ang="0">
                  <a:pos x="32" y="810"/>
                </a:cxn>
                <a:cxn ang="0">
                  <a:pos x="18" y="890"/>
                </a:cxn>
                <a:cxn ang="0">
                  <a:pos x="8" y="970"/>
                </a:cxn>
                <a:cxn ang="0">
                  <a:pos x="2" y="1052"/>
                </a:cxn>
                <a:cxn ang="0">
                  <a:pos x="0" y="1134"/>
                </a:cxn>
                <a:cxn ang="0">
                  <a:pos x="160" y="1006"/>
                </a:cxn>
                <a:cxn ang="0">
                  <a:pos x="320" y="878"/>
                </a:cxn>
                <a:cxn ang="0">
                  <a:pos x="480" y="1006"/>
                </a:cxn>
                <a:cxn ang="0">
                  <a:pos x="640" y="1134"/>
                </a:cxn>
                <a:cxn ang="0">
                  <a:pos x="640" y="1134"/>
                </a:cxn>
                <a:cxn ang="0">
                  <a:pos x="640" y="1134"/>
                </a:cxn>
                <a:cxn ang="0">
                  <a:pos x="640" y="1084"/>
                </a:cxn>
                <a:cxn ang="0">
                  <a:pos x="644" y="1036"/>
                </a:cxn>
                <a:cxn ang="0">
                  <a:pos x="650" y="988"/>
                </a:cxn>
                <a:cxn ang="0">
                  <a:pos x="660" y="940"/>
                </a:cxn>
                <a:cxn ang="0">
                  <a:pos x="670" y="894"/>
                </a:cxn>
                <a:cxn ang="0">
                  <a:pos x="682" y="848"/>
                </a:cxn>
                <a:cxn ang="0">
                  <a:pos x="698" y="804"/>
                </a:cxn>
                <a:cxn ang="0">
                  <a:pos x="716" y="760"/>
                </a:cxn>
                <a:cxn ang="0">
                  <a:pos x="734" y="716"/>
                </a:cxn>
                <a:cxn ang="0">
                  <a:pos x="756" y="676"/>
                </a:cxn>
                <a:cxn ang="0">
                  <a:pos x="780" y="636"/>
                </a:cxn>
                <a:cxn ang="0">
                  <a:pos x="804" y="596"/>
                </a:cxn>
                <a:cxn ang="0">
                  <a:pos x="832" y="558"/>
                </a:cxn>
                <a:cxn ang="0">
                  <a:pos x="860" y="522"/>
                </a:cxn>
                <a:cxn ang="0">
                  <a:pos x="890" y="488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4"/>
                </a:cxn>
                <a:cxn ang="0">
                  <a:pos x="922" y="452"/>
                </a:cxn>
                <a:cxn ang="0">
                  <a:pos x="900" y="250"/>
                </a:cxn>
                <a:cxn ang="0">
                  <a:pos x="878" y="48"/>
                </a:cxn>
                <a:cxn ang="0">
                  <a:pos x="674" y="24"/>
                </a:cxn>
                <a:cxn ang="0">
                  <a:pos x="472" y="2"/>
                </a:cxn>
                <a:cxn ang="0">
                  <a:pos x="470" y="0"/>
                </a:cxn>
              </a:cxnLst>
              <a:rect l="0" t="0" r="r" b="b"/>
              <a:pathLst>
                <a:path w="922" h="1134">
                  <a:moveTo>
                    <a:pt x="470" y="0"/>
                  </a:moveTo>
                  <a:lnTo>
                    <a:pt x="470" y="0"/>
                  </a:lnTo>
                  <a:lnTo>
                    <a:pt x="416" y="56"/>
                  </a:lnTo>
                  <a:lnTo>
                    <a:pt x="366" y="114"/>
                  </a:lnTo>
                  <a:lnTo>
                    <a:pt x="318" y="174"/>
                  </a:lnTo>
                  <a:lnTo>
                    <a:pt x="274" y="238"/>
                  </a:lnTo>
                  <a:lnTo>
                    <a:pt x="232" y="302"/>
                  </a:lnTo>
                  <a:lnTo>
                    <a:pt x="194" y="370"/>
                  </a:lnTo>
                  <a:lnTo>
                    <a:pt x="158" y="438"/>
                  </a:lnTo>
                  <a:lnTo>
                    <a:pt x="126" y="510"/>
                  </a:lnTo>
                  <a:lnTo>
                    <a:pt x="98" y="582"/>
                  </a:lnTo>
                  <a:lnTo>
                    <a:pt x="72" y="658"/>
                  </a:lnTo>
                  <a:lnTo>
                    <a:pt x="50" y="734"/>
                  </a:lnTo>
                  <a:lnTo>
                    <a:pt x="32" y="810"/>
                  </a:lnTo>
                  <a:lnTo>
                    <a:pt x="18" y="890"/>
                  </a:lnTo>
                  <a:lnTo>
                    <a:pt x="8" y="970"/>
                  </a:lnTo>
                  <a:lnTo>
                    <a:pt x="2" y="1052"/>
                  </a:lnTo>
                  <a:lnTo>
                    <a:pt x="0" y="1134"/>
                  </a:lnTo>
                  <a:lnTo>
                    <a:pt x="160" y="1006"/>
                  </a:lnTo>
                  <a:lnTo>
                    <a:pt x="320" y="878"/>
                  </a:lnTo>
                  <a:lnTo>
                    <a:pt x="480" y="1006"/>
                  </a:lnTo>
                  <a:lnTo>
                    <a:pt x="640" y="1134"/>
                  </a:lnTo>
                  <a:lnTo>
                    <a:pt x="640" y="1134"/>
                  </a:lnTo>
                  <a:lnTo>
                    <a:pt x="640" y="1134"/>
                  </a:lnTo>
                  <a:lnTo>
                    <a:pt x="640" y="1084"/>
                  </a:lnTo>
                  <a:lnTo>
                    <a:pt x="644" y="1036"/>
                  </a:lnTo>
                  <a:lnTo>
                    <a:pt x="650" y="988"/>
                  </a:lnTo>
                  <a:lnTo>
                    <a:pt x="660" y="940"/>
                  </a:lnTo>
                  <a:lnTo>
                    <a:pt x="670" y="894"/>
                  </a:lnTo>
                  <a:lnTo>
                    <a:pt x="682" y="848"/>
                  </a:lnTo>
                  <a:lnTo>
                    <a:pt x="698" y="804"/>
                  </a:lnTo>
                  <a:lnTo>
                    <a:pt x="716" y="760"/>
                  </a:lnTo>
                  <a:lnTo>
                    <a:pt x="734" y="716"/>
                  </a:lnTo>
                  <a:lnTo>
                    <a:pt x="756" y="676"/>
                  </a:lnTo>
                  <a:lnTo>
                    <a:pt x="780" y="636"/>
                  </a:lnTo>
                  <a:lnTo>
                    <a:pt x="804" y="596"/>
                  </a:lnTo>
                  <a:lnTo>
                    <a:pt x="832" y="558"/>
                  </a:lnTo>
                  <a:lnTo>
                    <a:pt x="860" y="522"/>
                  </a:lnTo>
                  <a:lnTo>
                    <a:pt x="890" y="488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4"/>
                  </a:lnTo>
                  <a:lnTo>
                    <a:pt x="922" y="452"/>
                  </a:lnTo>
                  <a:lnTo>
                    <a:pt x="900" y="250"/>
                  </a:lnTo>
                  <a:lnTo>
                    <a:pt x="878" y="48"/>
                  </a:lnTo>
                  <a:lnTo>
                    <a:pt x="674" y="24"/>
                  </a:lnTo>
                  <a:lnTo>
                    <a:pt x="472" y="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1" name="Freeform 8"/>
            <p:cNvSpPr>
              <a:spLocks/>
            </p:cNvSpPr>
            <p:nvPr/>
          </p:nvSpPr>
          <p:spPr bwMode="auto">
            <a:xfrm rot="18900000">
              <a:off x="6037800" y="5314847"/>
              <a:ext cx="1598151" cy="1285560"/>
            </a:xfrm>
            <a:custGeom>
              <a:avLst/>
              <a:gdLst>
                <a:gd name="connsiteX0" fmla="*/ 0 w 10000"/>
                <a:gd name="connsiteY0" fmla="*/ 4913 h 10000"/>
                <a:gd name="connsiteX1" fmla="*/ 0 w 10000"/>
                <a:gd name="connsiteY1" fmla="*/ 4913 h 10000"/>
                <a:gd name="connsiteX2" fmla="*/ 494 w 10000"/>
                <a:gd name="connsiteY2" fmla="*/ 5476 h 10000"/>
                <a:gd name="connsiteX3" fmla="*/ 1005 w 10000"/>
                <a:gd name="connsiteY3" fmla="*/ 6017 h 10000"/>
                <a:gd name="connsiteX4" fmla="*/ 1534 w 10000"/>
                <a:gd name="connsiteY4" fmla="*/ 6537 h 10000"/>
                <a:gd name="connsiteX5" fmla="*/ 2081 w 10000"/>
                <a:gd name="connsiteY5" fmla="*/ 7035 h 10000"/>
                <a:gd name="connsiteX6" fmla="*/ 2663 w 10000"/>
                <a:gd name="connsiteY6" fmla="*/ 7489 h 10000"/>
                <a:gd name="connsiteX7" fmla="*/ 3263 w 10000"/>
                <a:gd name="connsiteY7" fmla="*/ 7900 h 10000"/>
                <a:gd name="connsiteX8" fmla="*/ 3862 w 10000"/>
                <a:gd name="connsiteY8" fmla="*/ 8290 h 10000"/>
                <a:gd name="connsiteX9" fmla="*/ 4497 w 10000"/>
                <a:gd name="connsiteY9" fmla="*/ 8636 h 10000"/>
                <a:gd name="connsiteX10" fmla="*/ 5132 w 10000"/>
                <a:gd name="connsiteY10" fmla="*/ 8939 h 10000"/>
                <a:gd name="connsiteX11" fmla="*/ 5785 w 10000"/>
                <a:gd name="connsiteY11" fmla="*/ 9221 h 10000"/>
                <a:gd name="connsiteX12" fmla="*/ 6455 w 10000"/>
                <a:gd name="connsiteY12" fmla="*/ 9459 h 10000"/>
                <a:gd name="connsiteX13" fmla="*/ 7143 w 10000"/>
                <a:gd name="connsiteY13" fmla="*/ 9654 h 10000"/>
                <a:gd name="connsiteX14" fmla="*/ 7848 w 10000"/>
                <a:gd name="connsiteY14" fmla="*/ 9805 h 10000"/>
                <a:gd name="connsiteX15" fmla="*/ 8554 w 10000"/>
                <a:gd name="connsiteY15" fmla="*/ 9913 h 10000"/>
                <a:gd name="connsiteX16" fmla="*/ 9259 w 10000"/>
                <a:gd name="connsiteY16" fmla="*/ 9978 h 10000"/>
                <a:gd name="connsiteX17" fmla="*/ 10000 w 10000"/>
                <a:gd name="connsiteY17" fmla="*/ 10000 h 10000"/>
                <a:gd name="connsiteX18" fmla="*/ 8871 w 10000"/>
                <a:gd name="connsiteY18" fmla="*/ 8268 h 10000"/>
                <a:gd name="connsiteX19" fmla="*/ 7743 w 10000"/>
                <a:gd name="connsiteY19" fmla="*/ 6537 h 10000"/>
                <a:gd name="connsiteX20" fmla="*/ 9450 w 10000"/>
                <a:gd name="connsiteY20" fmla="*/ 4805 h 10000"/>
                <a:gd name="connsiteX21" fmla="*/ 10000 w 10000"/>
                <a:gd name="connsiteY21" fmla="*/ 3074 h 10000"/>
                <a:gd name="connsiteX22" fmla="*/ 10000 w 10000"/>
                <a:gd name="connsiteY22" fmla="*/ 3074 h 10000"/>
                <a:gd name="connsiteX23" fmla="*/ 10000 w 10000"/>
                <a:gd name="connsiteY23" fmla="*/ 3074 h 10000"/>
                <a:gd name="connsiteX24" fmla="*/ 9559 w 10000"/>
                <a:gd name="connsiteY24" fmla="*/ 3052 h 10000"/>
                <a:gd name="connsiteX25" fmla="*/ 9136 w 10000"/>
                <a:gd name="connsiteY25" fmla="*/ 3009 h 10000"/>
                <a:gd name="connsiteX26" fmla="*/ 8695 w 10000"/>
                <a:gd name="connsiteY26" fmla="*/ 2944 h 10000"/>
                <a:gd name="connsiteX27" fmla="*/ 8289 w 10000"/>
                <a:gd name="connsiteY27" fmla="*/ 2857 h 10000"/>
                <a:gd name="connsiteX28" fmla="*/ 7866 w 10000"/>
                <a:gd name="connsiteY28" fmla="*/ 2749 h 10000"/>
                <a:gd name="connsiteX29" fmla="*/ 7478 w 10000"/>
                <a:gd name="connsiteY29" fmla="*/ 2597 h 10000"/>
                <a:gd name="connsiteX30" fmla="*/ 7072 w 10000"/>
                <a:gd name="connsiteY30" fmla="*/ 2446 h 10000"/>
                <a:gd name="connsiteX31" fmla="*/ 6684 w 10000"/>
                <a:gd name="connsiteY31" fmla="*/ 2251 h 10000"/>
                <a:gd name="connsiteX32" fmla="*/ 6314 w 10000"/>
                <a:gd name="connsiteY32" fmla="*/ 2035 h 10000"/>
                <a:gd name="connsiteX33" fmla="*/ 5944 w 10000"/>
                <a:gd name="connsiteY33" fmla="*/ 1818 h 10000"/>
                <a:gd name="connsiteX34" fmla="*/ 5591 w 10000"/>
                <a:gd name="connsiteY34" fmla="*/ 1558 h 10000"/>
                <a:gd name="connsiteX35" fmla="*/ 5256 w 10000"/>
                <a:gd name="connsiteY35" fmla="*/ 1299 h 10000"/>
                <a:gd name="connsiteX36" fmla="*/ 4921 w 10000"/>
                <a:gd name="connsiteY36" fmla="*/ 996 h 10000"/>
                <a:gd name="connsiteX37" fmla="*/ 4603 w 10000"/>
                <a:gd name="connsiteY37" fmla="*/ 693 h 10000"/>
                <a:gd name="connsiteX38" fmla="*/ 4286 w 10000"/>
                <a:gd name="connsiteY38" fmla="*/ 368 h 10000"/>
                <a:gd name="connsiteX39" fmla="*/ 4004 w 10000"/>
                <a:gd name="connsiteY39" fmla="*/ 22 h 10000"/>
                <a:gd name="connsiteX40" fmla="*/ 4004 w 10000"/>
                <a:gd name="connsiteY40" fmla="*/ 0 h 10000"/>
                <a:gd name="connsiteX41" fmla="*/ 3986 w 10000"/>
                <a:gd name="connsiteY41" fmla="*/ 22 h 10000"/>
                <a:gd name="connsiteX42" fmla="*/ 3986 w 10000"/>
                <a:gd name="connsiteY42" fmla="*/ 22 h 10000"/>
                <a:gd name="connsiteX43" fmla="*/ 3986 w 10000"/>
                <a:gd name="connsiteY43" fmla="*/ 0 h 10000"/>
                <a:gd name="connsiteX44" fmla="*/ 3986 w 10000"/>
                <a:gd name="connsiteY44" fmla="*/ 22 h 10000"/>
                <a:gd name="connsiteX45" fmla="*/ 2205 w 10000"/>
                <a:gd name="connsiteY45" fmla="*/ 260 h 10000"/>
                <a:gd name="connsiteX46" fmla="*/ 406 w 10000"/>
                <a:gd name="connsiteY46" fmla="*/ 498 h 10000"/>
                <a:gd name="connsiteX47" fmla="*/ 212 w 10000"/>
                <a:gd name="connsiteY47" fmla="*/ 2706 h 10000"/>
                <a:gd name="connsiteX48" fmla="*/ 18 w 10000"/>
                <a:gd name="connsiteY48" fmla="*/ 4892 h 10000"/>
                <a:gd name="connsiteX49" fmla="*/ 0 w 10000"/>
                <a:gd name="connsiteY49" fmla="*/ 4913 h 10000"/>
                <a:gd name="connsiteX0" fmla="*/ 0 w 10000"/>
                <a:gd name="connsiteY0" fmla="*/ 4913 h 10000"/>
                <a:gd name="connsiteX1" fmla="*/ 0 w 10000"/>
                <a:gd name="connsiteY1" fmla="*/ 4913 h 10000"/>
                <a:gd name="connsiteX2" fmla="*/ 494 w 10000"/>
                <a:gd name="connsiteY2" fmla="*/ 5476 h 10000"/>
                <a:gd name="connsiteX3" fmla="*/ 1005 w 10000"/>
                <a:gd name="connsiteY3" fmla="*/ 6017 h 10000"/>
                <a:gd name="connsiteX4" fmla="*/ 1534 w 10000"/>
                <a:gd name="connsiteY4" fmla="*/ 6537 h 10000"/>
                <a:gd name="connsiteX5" fmla="*/ 2081 w 10000"/>
                <a:gd name="connsiteY5" fmla="*/ 7035 h 10000"/>
                <a:gd name="connsiteX6" fmla="*/ 2663 w 10000"/>
                <a:gd name="connsiteY6" fmla="*/ 7489 h 10000"/>
                <a:gd name="connsiteX7" fmla="*/ 3263 w 10000"/>
                <a:gd name="connsiteY7" fmla="*/ 7900 h 10000"/>
                <a:gd name="connsiteX8" fmla="*/ 3862 w 10000"/>
                <a:gd name="connsiteY8" fmla="*/ 8290 h 10000"/>
                <a:gd name="connsiteX9" fmla="*/ 4497 w 10000"/>
                <a:gd name="connsiteY9" fmla="*/ 8636 h 10000"/>
                <a:gd name="connsiteX10" fmla="*/ 5132 w 10000"/>
                <a:gd name="connsiteY10" fmla="*/ 8939 h 10000"/>
                <a:gd name="connsiteX11" fmla="*/ 5785 w 10000"/>
                <a:gd name="connsiteY11" fmla="*/ 9221 h 10000"/>
                <a:gd name="connsiteX12" fmla="*/ 6455 w 10000"/>
                <a:gd name="connsiteY12" fmla="*/ 9459 h 10000"/>
                <a:gd name="connsiteX13" fmla="*/ 7143 w 10000"/>
                <a:gd name="connsiteY13" fmla="*/ 9654 h 10000"/>
                <a:gd name="connsiteX14" fmla="*/ 7848 w 10000"/>
                <a:gd name="connsiteY14" fmla="*/ 9805 h 10000"/>
                <a:gd name="connsiteX15" fmla="*/ 8554 w 10000"/>
                <a:gd name="connsiteY15" fmla="*/ 9913 h 10000"/>
                <a:gd name="connsiteX16" fmla="*/ 9259 w 10000"/>
                <a:gd name="connsiteY16" fmla="*/ 9978 h 10000"/>
                <a:gd name="connsiteX17" fmla="*/ 10000 w 10000"/>
                <a:gd name="connsiteY17" fmla="*/ 10000 h 10000"/>
                <a:gd name="connsiteX18" fmla="*/ 8871 w 10000"/>
                <a:gd name="connsiteY18" fmla="*/ 8268 h 10000"/>
                <a:gd name="connsiteX19" fmla="*/ 8467 w 10000"/>
                <a:gd name="connsiteY19" fmla="*/ 6177 h 10000"/>
                <a:gd name="connsiteX20" fmla="*/ 9450 w 10000"/>
                <a:gd name="connsiteY20" fmla="*/ 4805 h 10000"/>
                <a:gd name="connsiteX21" fmla="*/ 10000 w 10000"/>
                <a:gd name="connsiteY21" fmla="*/ 3074 h 10000"/>
                <a:gd name="connsiteX22" fmla="*/ 10000 w 10000"/>
                <a:gd name="connsiteY22" fmla="*/ 3074 h 10000"/>
                <a:gd name="connsiteX23" fmla="*/ 10000 w 10000"/>
                <a:gd name="connsiteY23" fmla="*/ 3074 h 10000"/>
                <a:gd name="connsiteX24" fmla="*/ 9559 w 10000"/>
                <a:gd name="connsiteY24" fmla="*/ 3052 h 10000"/>
                <a:gd name="connsiteX25" fmla="*/ 9136 w 10000"/>
                <a:gd name="connsiteY25" fmla="*/ 3009 h 10000"/>
                <a:gd name="connsiteX26" fmla="*/ 8695 w 10000"/>
                <a:gd name="connsiteY26" fmla="*/ 2944 h 10000"/>
                <a:gd name="connsiteX27" fmla="*/ 8289 w 10000"/>
                <a:gd name="connsiteY27" fmla="*/ 2857 h 10000"/>
                <a:gd name="connsiteX28" fmla="*/ 7866 w 10000"/>
                <a:gd name="connsiteY28" fmla="*/ 2749 h 10000"/>
                <a:gd name="connsiteX29" fmla="*/ 7478 w 10000"/>
                <a:gd name="connsiteY29" fmla="*/ 2597 h 10000"/>
                <a:gd name="connsiteX30" fmla="*/ 7072 w 10000"/>
                <a:gd name="connsiteY30" fmla="*/ 2446 h 10000"/>
                <a:gd name="connsiteX31" fmla="*/ 6684 w 10000"/>
                <a:gd name="connsiteY31" fmla="*/ 2251 h 10000"/>
                <a:gd name="connsiteX32" fmla="*/ 6314 w 10000"/>
                <a:gd name="connsiteY32" fmla="*/ 2035 h 10000"/>
                <a:gd name="connsiteX33" fmla="*/ 5944 w 10000"/>
                <a:gd name="connsiteY33" fmla="*/ 1818 h 10000"/>
                <a:gd name="connsiteX34" fmla="*/ 5591 w 10000"/>
                <a:gd name="connsiteY34" fmla="*/ 1558 h 10000"/>
                <a:gd name="connsiteX35" fmla="*/ 5256 w 10000"/>
                <a:gd name="connsiteY35" fmla="*/ 1299 h 10000"/>
                <a:gd name="connsiteX36" fmla="*/ 4921 w 10000"/>
                <a:gd name="connsiteY36" fmla="*/ 996 h 10000"/>
                <a:gd name="connsiteX37" fmla="*/ 4603 w 10000"/>
                <a:gd name="connsiteY37" fmla="*/ 693 h 10000"/>
                <a:gd name="connsiteX38" fmla="*/ 4286 w 10000"/>
                <a:gd name="connsiteY38" fmla="*/ 368 h 10000"/>
                <a:gd name="connsiteX39" fmla="*/ 4004 w 10000"/>
                <a:gd name="connsiteY39" fmla="*/ 22 h 10000"/>
                <a:gd name="connsiteX40" fmla="*/ 4004 w 10000"/>
                <a:gd name="connsiteY40" fmla="*/ 0 h 10000"/>
                <a:gd name="connsiteX41" fmla="*/ 3986 w 10000"/>
                <a:gd name="connsiteY41" fmla="*/ 22 h 10000"/>
                <a:gd name="connsiteX42" fmla="*/ 3986 w 10000"/>
                <a:gd name="connsiteY42" fmla="*/ 22 h 10000"/>
                <a:gd name="connsiteX43" fmla="*/ 3986 w 10000"/>
                <a:gd name="connsiteY43" fmla="*/ 0 h 10000"/>
                <a:gd name="connsiteX44" fmla="*/ 3986 w 10000"/>
                <a:gd name="connsiteY44" fmla="*/ 22 h 10000"/>
                <a:gd name="connsiteX45" fmla="*/ 2205 w 10000"/>
                <a:gd name="connsiteY45" fmla="*/ 260 h 10000"/>
                <a:gd name="connsiteX46" fmla="*/ 406 w 10000"/>
                <a:gd name="connsiteY46" fmla="*/ 498 h 10000"/>
                <a:gd name="connsiteX47" fmla="*/ 212 w 10000"/>
                <a:gd name="connsiteY47" fmla="*/ 2706 h 10000"/>
                <a:gd name="connsiteX48" fmla="*/ 18 w 10000"/>
                <a:gd name="connsiteY48" fmla="*/ 4892 h 10000"/>
                <a:gd name="connsiteX49" fmla="*/ 0 w 10000"/>
                <a:gd name="connsiteY49" fmla="*/ 4913 h 10000"/>
                <a:gd name="connsiteX0" fmla="*/ 0 w 10000"/>
                <a:gd name="connsiteY0" fmla="*/ 4913 h 10000"/>
                <a:gd name="connsiteX1" fmla="*/ 0 w 10000"/>
                <a:gd name="connsiteY1" fmla="*/ 4913 h 10000"/>
                <a:gd name="connsiteX2" fmla="*/ 494 w 10000"/>
                <a:gd name="connsiteY2" fmla="*/ 5476 h 10000"/>
                <a:gd name="connsiteX3" fmla="*/ 1005 w 10000"/>
                <a:gd name="connsiteY3" fmla="*/ 6017 h 10000"/>
                <a:gd name="connsiteX4" fmla="*/ 1534 w 10000"/>
                <a:gd name="connsiteY4" fmla="*/ 6537 h 10000"/>
                <a:gd name="connsiteX5" fmla="*/ 2081 w 10000"/>
                <a:gd name="connsiteY5" fmla="*/ 7035 h 10000"/>
                <a:gd name="connsiteX6" fmla="*/ 2663 w 10000"/>
                <a:gd name="connsiteY6" fmla="*/ 7489 h 10000"/>
                <a:gd name="connsiteX7" fmla="*/ 3263 w 10000"/>
                <a:gd name="connsiteY7" fmla="*/ 7900 h 10000"/>
                <a:gd name="connsiteX8" fmla="*/ 3862 w 10000"/>
                <a:gd name="connsiteY8" fmla="*/ 8290 h 10000"/>
                <a:gd name="connsiteX9" fmla="*/ 4497 w 10000"/>
                <a:gd name="connsiteY9" fmla="*/ 8636 h 10000"/>
                <a:gd name="connsiteX10" fmla="*/ 5132 w 10000"/>
                <a:gd name="connsiteY10" fmla="*/ 8939 h 10000"/>
                <a:gd name="connsiteX11" fmla="*/ 5785 w 10000"/>
                <a:gd name="connsiteY11" fmla="*/ 9221 h 10000"/>
                <a:gd name="connsiteX12" fmla="*/ 6455 w 10000"/>
                <a:gd name="connsiteY12" fmla="*/ 9459 h 10000"/>
                <a:gd name="connsiteX13" fmla="*/ 7143 w 10000"/>
                <a:gd name="connsiteY13" fmla="*/ 9654 h 10000"/>
                <a:gd name="connsiteX14" fmla="*/ 7848 w 10000"/>
                <a:gd name="connsiteY14" fmla="*/ 9805 h 10000"/>
                <a:gd name="connsiteX15" fmla="*/ 8554 w 10000"/>
                <a:gd name="connsiteY15" fmla="*/ 9913 h 10000"/>
                <a:gd name="connsiteX16" fmla="*/ 9259 w 10000"/>
                <a:gd name="connsiteY16" fmla="*/ 9978 h 10000"/>
                <a:gd name="connsiteX17" fmla="*/ 10000 w 10000"/>
                <a:gd name="connsiteY17" fmla="*/ 10000 h 10000"/>
                <a:gd name="connsiteX18" fmla="*/ 9450 w 10000"/>
                <a:gd name="connsiteY18" fmla="*/ 7908 h 10000"/>
                <a:gd name="connsiteX19" fmla="*/ 8467 w 10000"/>
                <a:gd name="connsiteY19" fmla="*/ 6177 h 10000"/>
                <a:gd name="connsiteX20" fmla="*/ 9450 w 10000"/>
                <a:gd name="connsiteY20" fmla="*/ 4805 h 10000"/>
                <a:gd name="connsiteX21" fmla="*/ 10000 w 10000"/>
                <a:gd name="connsiteY21" fmla="*/ 3074 h 10000"/>
                <a:gd name="connsiteX22" fmla="*/ 10000 w 10000"/>
                <a:gd name="connsiteY22" fmla="*/ 3074 h 10000"/>
                <a:gd name="connsiteX23" fmla="*/ 10000 w 10000"/>
                <a:gd name="connsiteY23" fmla="*/ 3074 h 10000"/>
                <a:gd name="connsiteX24" fmla="*/ 9559 w 10000"/>
                <a:gd name="connsiteY24" fmla="*/ 3052 h 10000"/>
                <a:gd name="connsiteX25" fmla="*/ 9136 w 10000"/>
                <a:gd name="connsiteY25" fmla="*/ 3009 h 10000"/>
                <a:gd name="connsiteX26" fmla="*/ 8695 w 10000"/>
                <a:gd name="connsiteY26" fmla="*/ 2944 h 10000"/>
                <a:gd name="connsiteX27" fmla="*/ 8289 w 10000"/>
                <a:gd name="connsiteY27" fmla="*/ 2857 h 10000"/>
                <a:gd name="connsiteX28" fmla="*/ 7866 w 10000"/>
                <a:gd name="connsiteY28" fmla="*/ 2749 h 10000"/>
                <a:gd name="connsiteX29" fmla="*/ 7478 w 10000"/>
                <a:gd name="connsiteY29" fmla="*/ 2597 h 10000"/>
                <a:gd name="connsiteX30" fmla="*/ 7072 w 10000"/>
                <a:gd name="connsiteY30" fmla="*/ 2446 h 10000"/>
                <a:gd name="connsiteX31" fmla="*/ 6684 w 10000"/>
                <a:gd name="connsiteY31" fmla="*/ 2251 h 10000"/>
                <a:gd name="connsiteX32" fmla="*/ 6314 w 10000"/>
                <a:gd name="connsiteY32" fmla="*/ 2035 h 10000"/>
                <a:gd name="connsiteX33" fmla="*/ 5944 w 10000"/>
                <a:gd name="connsiteY33" fmla="*/ 1818 h 10000"/>
                <a:gd name="connsiteX34" fmla="*/ 5591 w 10000"/>
                <a:gd name="connsiteY34" fmla="*/ 1558 h 10000"/>
                <a:gd name="connsiteX35" fmla="*/ 5256 w 10000"/>
                <a:gd name="connsiteY35" fmla="*/ 1299 h 10000"/>
                <a:gd name="connsiteX36" fmla="*/ 4921 w 10000"/>
                <a:gd name="connsiteY36" fmla="*/ 996 h 10000"/>
                <a:gd name="connsiteX37" fmla="*/ 4603 w 10000"/>
                <a:gd name="connsiteY37" fmla="*/ 693 h 10000"/>
                <a:gd name="connsiteX38" fmla="*/ 4286 w 10000"/>
                <a:gd name="connsiteY38" fmla="*/ 368 h 10000"/>
                <a:gd name="connsiteX39" fmla="*/ 4004 w 10000"/>
                <a:gd name="connsiteY39" fmla="*/ 22 h 10000"/>
                <a:gd name="connsiteX40" fmla="*/ 4004 w 10000"/>
                <a:gd name="connsiteY40" fmla="*/ 0 h 10000"/>
                <a:gd name="connsiteX41" fmla="*/ 3986 w 10000"/>
                <a:gd name="connsiteY41" fmla="*/ 22 h 10000"/>
                <a:gd name="connsiteX42" fmla="*/ 3986 w 10000"/>
                <a:gd name="connsiteY42" fmla="*/ 22 h 10000"/>
                <a:gd name="connsiteX43" fmla="*/ 3986 w 10000"/>
                <a:gd name="connsiteY43" fmla="*/ 0 h 10000"/>
                <a:gd name="connsiteX44" fmla="*/ 3986 w 10000"/>
                <a:gd name="connsiteY44" fmla="*/ 22 h 10000"/>
                <a:gd name="connsiteX45" fmla="*/ 2205 w 10000"/>
                <a:gd name="connsiteY45" fmla="*/ 260 h 10000"/>
                <a:gd name="connsiteX46" fmla="*/ 406 w 10000"/>
                <a:gd name="connsiteY46" fmla="*/ 498 h 10000"/>
                <a:gd name="connsiteX47" fmla="*/ 212 w 10000"/>
                <a:gd name="connsiteY47" fmla="*/ 2706 h 10000"/>
                <a:gd name="connsiteX48" fmla="*/ 18 w 10000"/>
                <a:gd name="connsiteY48" fmla="*/ 4892 h 10000"/>
                <a:gd name="connsiteX49" fmla="*/ 0 w 10000"/>
                <a:gd name="connsiteY49" fmla="*/ 491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000" h="10000">
                  <a:moveTo>
                    <a:pt x="0" y="4913"/>
                  </a:moveTo>
                  <a:lnTo>
                    <a:pt x="0" y="4913"/>
                  </a:lnTo>
                  <a:lnTo>
                    <a:pt x="494" y="5476"/>
                  </a:lnTo>
                  <a:lnTo>
                    <a:pt x="1005" y="6017"/>
                  </a:lnTo>
                  <a:lnTo>
                    <a:pt x="1534" y="6537"/>
                  </a:lnTo>
                  <a:lnTo>
                    <a:pt x="2081" y="7035"/>
                  </a:lnTo>
                  <a:lnTo>
                    <a:pt x="2663" y="7489"/>
                  </a:lnTo>
                  <a:lnTo>
                    <a:pt x="3263" y="7900"/>
                  </a:lnTo>
                  <a:lnTo>
                    <a:pt x="3862" y="8290"/>
                  </a:lnTo>
                  <a:lnTo>
                    <a:pt x="4497" y="8636"/>
                  </a:lnTo>
                  <a:lnTo>
                    <a:pt x="5132" y="8939"/>
                  </a:lnTo>
                  <a:lnTo>
                    <a:pt x="5785" y="9221"/>
                  </a:lnTo>
                  <a:lnTo>
                    <a:pt x="6455" y="9459"/>
                  </a:lnTo>
                  <a:lnTo>
                    <a:pt x="7143" y="9654"/>
                  </a:lnTo>
                  <a:lnTo>
                    <a:pt x="7848" y="9805"/>
                  </a:lnTo>
                  <a:lnTo>
                    <a:pt x="8554" y="9913"/>
                  </a:lnTo>
                  <a:lnTo>
                    <a:pt x="9259" y="9978"/>
                  </a:lnTo>
                  <a:lnTo>
                    <a:pt x="10000" y="10000"/>
                  </a:lnTo>
                  <a:lnTo>
                    <a:pt x="9450" y="7908"/>
                  </a:lnTo>
                  <a:cubicBezTo>
                    <a:pt x="9315" y="7211"/>
                    <a:pt x="8602" y="6874"/>
                    <a:pt x="8467" y="6177"/>
                  </a:cubicBezTo>
                  <a:lnTo>
                    <a:pt x="9450" y="4805"/>
                  </a:lnTo>
                  <a:lnTo>
                    <a:pt x="10000" y="3074"/>
                  </a:lnTo>
                  <a:lnTo>
                    <a:pt x="10000" y="3074"/>
                  </a:lnTo>
                  <a:lnTo>
                    <a:pt x="10000" y="3074"/>
                  </a:lnTo>
                  <a:lnTo>
                    <a:pt x="9559" y="3052"/>
                  </a:lnTo>
                  <a:lnTo>
                    <a:pt x="9136" y="3009"/>
                  </a:lnTo>
                  <a:lnTo>
                    <a:pt x="8695" y="2944"/>
                  </a:lnTo>
                  <a:lnTo>
                    <a:pt x="8289" y="2857"/>
                  </a:lnTo>
                  <a:lnTo>
                    <a:pt x="7866" y="2749"/>
                  </a:lnTo>
                  <a:lnTo>
                    <a:pt x="7478" y="2597"/>
                  </a:lnTo>
                  <a:lnTo>
                    <a:pt x="7072" y="2446"/>
                  </a:lnTo>
                  <a:lnTo>
                    <a:pt x="6684" y="2251"/>
                  </a:lnTo>
                  <a:lnTo>
                    <a:pt x="6314" y="2035"/>
                  </a:lnTo>
                  <a:lnTo>
                    <a:pt x="5944" y="1818"/>
                  </a:lnTo>
                  <a:lnTo>
                    <a:pt x="5591" y="1558"/>
                  </a:lnTo>
                  <a:lnTo>
                    <a:pt x="5256" y="1299"/>
                  </a:lnTo>
                  <a:lnTo>
                    <a:pt x="4921" y="996"/>
                  </a:lnTo>
                  <a:lnTo>
                    <a:pt x="4603" y="693"/>
                  </a:lnTo>
                  <a:lnTo>
                    <a:pt x="4286" y="368"/>
                  </a:lnTo>
                  <a:lnTo>
                    <a:pt x="4004" y="22"/>
                  </a:lnTo>
                  <a:lnTo>
                    <a:pt x="4004" y="0"/>
                  </a:lnTo>
                  <a:cubicBezTo>
                    <a:pt x="3998" y="7"/>
                    <a:pt x="3992" y="15"/>
                    <a:pt x="3986" y="22"/>
                  </a:cubicBezTo>
                  <a:lnTo>
                    <a:pt x="3986" y="22"/>
                  </a:lnTo>
                  <a:lnTo>
                    <a:pt x="3986" y="0"/>
                  </a:lnTo>
                  <a:lnTo>
                    <a:pt x="3986" y="22"/>
                  </a:lnTo>
                  <a:lnTo>
                    <a:pt x="2205" y="260"/>
                  </a:lnTo>
                  <a:lnTo>
                    <a:pt x="406" y="498"/>
                  </a:lnTo>
                  <a:cubicBezTo>
                    <a:pt x="341" y="1234"/>
                    <a:pt x="277" y="1970"/>
                    <a:pt x="212" y="2706"/>
                  </a:cubicBezTo>
                  <a:cubicBezTo>
                    <a:pt x="147" y="3435"/>
                    <a:pt x="83" y="4163"/>
                    <a:pt x="18" y="4892"/>
                  </a:cubicBezTo>
                  <a:lnTo>
                    <a:pt x="0" y="4913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 rot="18900000">
              <a:off x="6335451" y="1736460"/>
              <a:ext cx="1299378" cy="1938545"/>
            </a:xfrm>
            <a:custGeom>
              <a:avLst/>
              <a:gdLst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64 w 10000"/>
                <a:gd name="connsiteY18" fmla="*/ 1492 h 10024"/>
                <a:gd name="connsiteX19" fmla="*/ 4425 w 10000"/>
                <a:gd name="connsiteY19" fmla="*/ 2959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64 w 10000"/>
                <a:gd name="connsiteY18" fmla="*/ 1492 h 10024"/>
                <a:gd name="connsiteX19" fmla="*/ 4407 w 10000"/>
                <a:gd name="connsiteY19" fmla="*/ 2995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46 w 10000"/>
                <a:gd name="connsiteY18" fmla="*/ 1433 h 10024"/>
                <a:gd name="connsiteX19" fmla="*/ 4407 w 10000"/>
                <a:gd name="connsiteY19" fmla="*/ 2995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  <a:gd name="connsiteX0" fmla="*/ 10000 w 10000"/>
                <a:gd name="connsiteY0" fmla="*/ 8182 h 10024"/>
                <a:gd name="connsiteX1" fmla="*/ 10000 w 10000"/>
                <a:gd name="connsiteY1" fmla="*/ 8182 h 10024"/>
                <a:gd name="connsiteX2" fmla="*/ 9978 w 10000"/>
                <a:gd name="connsiteY2" fmla="*/ 7636 h 10024"/>
                <a:gd name="connsiteX3" fmla="*/ 9913 w 10000"/>
                <a:gd name="connsiteY3" fmla="*/ 7089 h 10024"/>
                <a:gd name="connsiteX4" fmla="*/ 9826 w 10000"/>
                <a:gd name="connsiteY4" fmla="*/ 6528 h 10024"/>
                <a:gd name="connsiteX5" fmla="*/ 9675 w 10000"/>
                <a:gd name="connsiteY5" fmla="*/ 5981 h 10024"/>
                <a:gd name="connsiteX6" fmla="*/ 9501 w 10000"/>
                <a:gd name="connsiteY6" fmla="*/ 5448 h 10024"/>
                <a:gd name="connsiteX7" fmla="*/ 9284 w 10000"/>
                <a:gd name="connsiteY7" fmla="*/ 4902 h 10024"/>
                <a:gd name="connsiteX8" fmla="*/ 9024 w 10000"/>
                <a:gd name="connsiteY8" fmla="*/ 4369 h 10024"/>
                <a:gd name="connsiteX9" fmla="*/ 8720 w 10000"/>
                <a:gd name="connsiteY9" fmla="*/ 3851 h 10024"/>
                <a:gd name="connsiteX10" fmla="*/ 8395 w 10000"/>
                <a:gd name="connsiteY10" fmla="*/ 3333 h 10024"/>
                <a:gd name="connsiteX11" fmla="*/ 8004 w 10000"/>
                <a:gd name="connsiteY11" fmla="*/ 2830 h 10024"/>
                <a:gd name="connsiteX12" fmla="*/ 7592 w 10000"/>
                <a:gd name="connsiteY12" fmla="*/ 2326 h 10024"/>
                <a:gd name="connsiteX13" fmla="*/ 7137 w 10000"/>
                <a:gd name="connsiteY13" fmla="*/ 1837 h 10024"/>
                <a:gd name="connsiteX14" fmla="*/ 6638 w 10000"/>
                <a:gd name="connsiteY14" fmla="*/ 1362 h 10024"/>
                <a:gd name="connsiteX15" fmla="*/ 6095 w 10000"/>
                <a:gd name="connsiteY15" fmla="*/ 902 h 10024"/>
                <a:gd name="connsiteX16" fmla="*/ 5531 w 10000"/>
                <a:gd name="connsiteY16" fmla="*/ 456 h 10024"/>
                <a:gd name="connsiteX17" fmla="*/ 4867 w 10000"/>
                <a:gd name="connsiteY17" fmla="*/ 0 h 10024"/>
                <a:gd name="connsiteX18" fmla="*/ 4646 w 10000"/>
                <a:gd name="connsiteY18" fmla="*/ 1433 h 10024"/>
                <a:gd name="connsiteX19" fmla="*/ 4372 w 10000"/>
                <a:gd name="connsiteY19" fmla="*/ 2924 h 10024"/>
                <a:gd name="connsiteX20" fmla="*/ 2213 w 10000"/>
                <a:gd name="connsiteY20" fmla="*/ 3118 h 10024"/>
                <a:gd name="connsiteX21" fmla="*/ 0 w 10000"/>
                <a:gd name="connsiteY21" fmla="*/ 3276 h 10024"/>
                <a:gd name="connsiteX22" fmla="*/ 0 w 10000"/>
                <a:gd name="connsiteY22" fmla="*/ 3290 h 10024"/>
                <a:gd name="connsiteX23" fmla="*/ 0 w 10000"/>
                <a:gd name="connsiteY23" fmla="*/ 3290 h 10024"/>
                <a:gd name="connsiteX24" fmla="*/ 369 w 10000"/>
                <a:gd name="connsiteY24" fmla="*/ 3549 h 10024"/>
                <a:gd name="connsiteX25" fmla="*/ 716 w 10000"/>
                <a:gd name="connsiteY25" fmla="*/ 3808 h 10024"/>
                <a:gd name="connsiteX26" fmla="*/ 1041 w 10000"/>
                <a:gd name="connsiteY26" fmla="*/ 4082 h 10024"/>
                <a:gd name="connsiteX27" fmla="*/ 1345 w 10000"/>
                <a:gd name="connsiteY27" fmla="*/ 4369 h 10024"/>
                <a:gd name="connsiteX28" fmla="*/ 1605 w 10000"/>
                <a:gd name="connsiteY28" fmla="*/ 4657 h 10024"/>
                <a:gd name="connsiteX29" fmla="*/ 1866 w 10000"/>
                <a:gd name="connsiteY29" fmla="*/ 4959 h 10024"/>
                <a:gd name="connsiteX30" fmla="*/ 2082 w 10000"/>
                <a:gd name="connsiteY30" fmla="*/ 5261 h 10024"/>
                <a:gd name="connsiteX31" fmla="*/ 2299 w 10000"/>
                <a:gd name="connsiteY31" fmla="*/ 5578 h 10024"/>
                <a:gd name="connsiteX32" fmla="*/ 2473 w 10000"/>
                <a:gd name="connsiteY32" fmla="*/ 5895 h 10024"/>
                <a:gd name="connsiteX33" fmla="*/ 2625 w 10000"/>
                <a:gd name="connsiteY33" fmla="*/ 6211 h 10024"/>
                <a:gd name="connsiteX34" fmla="*/ 2755 w 10000"/>
                <a:gd name="connsiteY34" fmla="*/ 6528 h 10024"/>
                <a:gd name="connsiteX35" fmla="*/ 2863 w 10000"/>
                <a:gd name="connsiteY35" fmla="*/ 6859 h 10024"/>
                <a:gd name="connsiteX36" fmla="*/ 2950 w 10000"/>
                <a:gd name="connsiteY36" fmla="*/ 7189 h 10024"/>
                <a:gd name="connsiteX37" fmla="*/ 2993 w 10000"/>
                <a:gd name="connsiteY37" fmla="*/ 7520 h 10024"/>
                <a:gd name="connsiteX38" fmla="*/ 3037 w 10000"/>
                <a:gd name="connsiteY38" fmla="*/ 7851 h 10024"/>
                <a:gd name="connsiteX39" fmla="*/ 3059 w 10000"/>
                <a:gd name="connsiteY39" fmla="*/ 8182 h 10024"/>
                <a:gd name="connsiteX40" fmla="*/ 3037 w 10000"/>
                <a:gd name="connsiteY40" fmla="*/ 8182 h 10024"/>
                <a:gd name="connsiteX41" fmla="*/ 3059 w 10000"/>
                <a:gd name="connsiteY41" fmla="*/ 8182 h 10024"/>
                <a:gd name="connsiteX42" fmla="*/ 3059 w 10000"/>
                <a:gd name="connsiteY42" fmla="*/ 8182 h 10024"/>
                <a:gd name="connsiteX43" fmla="*/ 3059 w 10000"/>
                <a:gd name="connsiteY43" fmla="*/ 8182 h 10024"/>
                <a:gd name="connsiteX44" fmla="*/ 3059 w 10000"/>
                <a:gd name="connsiteY44" fmla="*/ 8182 h 10024"/>
                <a:gd name="connsiteX45" fmla="*/ 4772 w 10000"/>
                <a:gd name="connsiteY45" fmla="*/ 9103 h 10024"/>
                <a:gd name="connsiteX46" fmla="*/ 6508 w 10000"/>
                <a:gd name="connsiteY46" fmla="*/ 10024 h 10024"/>
                <a:gd name="connsiteX47" fmla="*/ 8243 w 10000"/>
                <a:gd name="connsiteY47" fmla="*/ 9103 h 10024"/>
                <a:gd name="connsiteX48" fmla="*/ 9978 w 10000"/>
                <a:gd name="connsiteY48" fmla="*/ 8182 h 10024"/>
                <a:gd name="connsiteX49" fmla="*/ 10000 w 10000"/>
                <a:gd name="connsiteY49" fmla="*/ 8182 h 1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000" h="10024">
                  <a:moveTo>
                    <a:pt x="10000" y="8182"/>
                  </a:moveTo>
                  <a:lnTo>
                    <a:pt x="10000" y="8182"/>
                  </a:lnTo>
                  <a:cubicBezTo>
                    <a:pt x="9993" y="8000"/>
                    <a:pt x="9985" y="7818"/>
                    <a:pt x="9978" y="7636"/>
                  </a:cubicBezTo>
                  <a:cubicBezTo>
                    <a:pt x="9956" y="7454"/>
                    <a:pt x="9935" y="7271"/>
                    <a:pt x="9913" y="7089"/>
                  </a:cubicBezTo>
                  <a:lnTo>
                    <a:pt x="9826" y="6528"/>
                  </a:lnTo>
                  <a:cubicBezTo>
                    <a:pt x="9776" y="6346"/>
                    <a:pt x="9725" y="6163"/>
                    <a:pt x="9675" y="5981"/>
                  </a:cubicBezTo>
                  <a:lnTo>
                    <a:pt x="9501" y="5448"/>
                  </a:lnTo>
                  <a:cubicBezTo>
                    <a:pt x="9429" y="5266"/>
                    <a:pt x="9356" y="5084"/>
                    <a:pt x="9284" y="4902"/>
                  </a:cubicBezTo>
                  <a:lnTo>
                    <a:pt x="9024" y="4369"/>
                  </a:lnTo>
                  <a:lnTo>
                    <a:pt x="8720" y="3851"/>
                  </a:lnTo>
                  <a:lnTo>
                    <a:pt x="8395" y="3333"/>
                  </a:lnTo>
                  <a:lnTo>
                    <a:pt x="8004" y="2830"/>
                  </a:lnTo>
                  <a:lnTo>
                    <a:pt x="7592" y="2326"/>
                  </a:lnTo>
                  <a:lnTo>
                    <a:pt x="7137" y="1837"/>
                  </a:lnTo>
                  <a:lnTo>
                    <a:pt x="6638" y="1362"/>
                  </a:lnTo>
                  <a:lnTo>
                    <a:pt x="6095" y="902"/>
                  </a:lnTo>
                  <a:lnTo>
                    <a:pt x="5531" y="456"/>
                  </a:lnTo>
                  <a:lnTo>
                    <a:pt x="4867" y="0"/>
                  </a:lnTo>
                  <a:cubicBezTo>
                    <a:pt x="4799" y="497"/>
                    <a:pt x="4714" y="936"/>
                    <a:pt x="4646" y="1433"/>
                  </a:cubicBezTo>
                  <a:cubicBezTo>
                    <a:pt x="4566" y="1922"/>
                    <a:pt x="4452" y="2435"/>
                    <a:pt x="4372" y="2924"/>
                  </a:cubicBezTo>
                  <a:lnTo>
                    <a:pt x="2213" y="3118"/>
                  </a:lnTo>
                  <a:lnTo>
                    <a:pt x="0" y="3276"/>
                  </a:lnTo>
                  <a:lnTo>
                    <a:pt x="0" y="3290"/>
                  </a:lnTo>
                  <a:lnTo>
                    <a:pt x="0" y="3290"/>
                  </a:lnTo>
                  <a:lnTo>
                    <a:pt x="369" y="3549"/>
                  </a:lnTo>
                  <a:lnTo>
                    <a:pt x="716" y="3808"/>
                  </a:lnTo>
                  <a:lnTo>
                    <a:pt x="1041" y="4082"/>
                  </a:lnTo>
                  <a:lnTo>
                    <a:pt x="1345" y="4369"/>
                  </a:lnTo>
                  <a:lnTo>
                    <a:pt x="1605" y="4657"/>
                  </a:lnTo>
                  <a:lnTo>
                    <a:pt x="1866" y="4959"/>
                  </a:lnTo>
                  <a:lnTo>
                    <a:pt x="2082" y="5261"/>
                  </a:lnTo>
                  <a:cubicBezTo>
                    <a:pt x="2154" y="5367"/>
                    <a:pt x="2227" y="5472"/>
                    <a:pt x="2299" y="5578"/>
                  </a:cubicBezTo>
                  <a:lnTo>
                    <a:pt x="2473" y="5895"/>
                  </a:lnTo>
                  <a:cubicBezTo>
                    <a:pt x="2524" y="6000"/>
                    <a:pt x="2574" y="6106"/>
                    <a:pt x="2625" y="6211"/>
                  </a:cubicBezTo>
                  <a:cubicBezTo>
                    <a:pt x="2668" y="6317"/>
                    <a:pt x="2712" y="6422"/>
                    <a:pt x="2755" y="6528"/>
                  </a:cubicBezTo>
                  <a:lnTo>
                    <a:pt x="2863" y="6859"/>
                  </a:lnTo>
                  <a:lnTo>
                    <a:pt x="2950" y="7189"/>
                  </a:lnTo>
                  <a:cubicBezTo>
                    <a:pt x="2964" y="7299"/>
                    <a:pt x="2979" y="7410"/>
                    <a:pt x="2993" y="7520"/>
                  </a:cubicBezTo>
                  <a:cubicBezTo>
                    <a:pt x="3008" y="7630"/>
                    <a:pt x="3022" y="7741"/>
                    <a:pt x="3037" y="7851"/>
                  </a:cubicBezTo>
                  <a:cubicBezTo>
                    <a:pt x="3044" y="7961"/>
                    <a:pt x="3052" y="8072"/>
                    <a:pt x="3059" y="8182"/>
                  </a:cubicBezTo>
                  <a:lnTo>
                    <a:pt x="3037" y="8182"/>
                  </a:lnTo>
                  <a:lnTo>
                    <a:pt x="3059" y="8182"/>
                  </a:lnTo>
                  <a:lnTo>
                    <a:pt x="3059" y="8182"/>
                  </a:lnTo>
                  <a:lnTo>
                    <a:pt x="3059" y="8182"/>
                  </a:lnTo>
                  <a:lnTo>
                    <a:pt x="3059" y="8182"/>
                  </a:lnTo>
                  <a:lnTo>
                    <a:pt x="4772" y="9103"/>
                  </a:lnTo>
                  <a:lnTo>
                    <a:pt x="6508" y="10024"/>
                  </a:lnTo>
                  <a:lnTo>
                    <a:pt x="8243" y="9103"/>
                  </a:lnTo>
                  <a:lnTo>
                    <a:pt x="9978" y="8182"/>
                  </a:lnTo>
                  <a:lnTo>
                    <a:pt x="10000" y="8182"/>
                  </a:lnTo>
                  <a:close/>
                </a:path>
              </a:pathLst>
            </a:custGeom>
            <a:solidFill>
              <a:schemeClr val="tx2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93" name="Freeform 10"/>
            <p:cNvSpPr>
              <a:spLocks/>
            </p:cNvSpPr>
            <p:nvPr/>
          </p:nvSpPr>
          <p:spPr bwMode="auto">
            <a:xfrm rot="18900000">
              <a:off x="6859358" y="4319651"/>
              <a:ext cx="1958936" cy="1282777"/>
            </a:xfrm>
            <a:custGeom>
              <a:avLst/>
              <a:gdLst/>
              <a:ahLst/>
              <a:cxnLst>
                <a:cxn ang="0">
                  <a:pos x="256" y="922"/>
                </a:cxn>
                <a:cxn ang="0">
                  <a:pos x="256" y="922"/>
                </a:cxn>
                <a:cxn ang="0">
                  <a:pos x="332" y="920"/>
                </a:cxn>
                <a:cxn ang="0">
                  <a:pos x="408" y="914"/>
                </a:cxn>
                <a:cxn ang="0">
                  <a:pos x="486" y="906"/>
                </a:cxn>
                <a:cxn ang="0">
                  <a:pos x="562" y="892"/>
                </a:cxn>
                <a:cxn ang="0">
                  <a:pos x="636" y="876"/>
                </a:cxn>
                <a:cxn ang="0">
                  <a:pos x="712" y="856"/>
                </a:cxn>
                <a:cxn ang="0">
                  <a:pos x="786" y="832"/>
                </a:cxn>
                <a:cxn ang="0">
                  <a:pos x="858" y="804"/>
                </a:cxn>
                <a:cxn ang="0">
                  <a:pos x="930" y="774"/>
                </a:cxn>
                <a:cxn ang="0">
                  <a:pos x="1000" y="738"/>
                </a:cxn>
                <a:cxn ang="0">
                  <a:pos x="1070" y="700"/>
                </a:cxn>
                <a:cxn ang="0">
                  <a:pos x="1138" y="658"/>
                </a:cxn>
                <a:cxn ang="0">
                  <a:pos x="1204" y="612"/>
                </a:cxn>
                <a:cxn ang="0">
                  <a:pos x="1268" y="562"/>
                </a:cxn>
                <a:cxn ang="0">
                  <a:pos x="1330" y="510"/>
                </a:cxn>
                <a:cxn ang="0">
                  <a:pos x="1390" y="452"/>
                </a:cxn>
                <a:cxn ang="0">
                  <a:pos x="1186" y="430"/>
                </a:cxn>
                <a:cxn ang="0">
                  <a:pos x="982" y="408"/>
                </a:cxn>
                <a:cxn ang="0">
                  <a:pos x="960" y="204"/>
                </a:cxn>
                <a:cxn ang="0">
                  <a:pos x="938" y="0"/>
                </a:cxn>
                <a:cxn ang="0">
                  <a:pos x="936" y="0"/>
                </a:cxn>
                <a:cxn ang="0">
                  <a:pos x="936" y="0"/>
                </a:cxn>
                <a:cxn ang="0">
                  <a:pos x="900" y="34"/>
                </a:cxn>
                <a:cxn ang="0">
                  <a:pos x="864" y="66"/>
                </a:cxn>
                <a:cxn ang="0">
                  <a:pos x="826" y="96"/>
                </a:cxn>
                <a:cxn ang="0">
                  <a:pos x="786" y="124"/>
                </a:cxn>
                <a:cxn ang="0">
                  <a:pos x="746" y="148"/>
                </a:cxn>
                <a:cxn ang="0">
                  <a:pos x="704" y="172"/>
                </a:cxn>
                <a:cxn ang="0">
                  <a:pos x="662" y="192"/>
                </a:cxn>
                <a:cxn ang="0">
                  <a:pos x="618" y="212"/>
                </a:cxn>
                <a:cxn ang="0">
                  <a:pos x="574" y="228"/>
                </a:cxn>
                <a:cxn ang="0">
                  <a:pos x="530" y="242"/>
                </a:cxn>
                <a:cxn ang="0">
                  <a:pos x="486" y="254"/>
                </a:cxn>
                <a:cxn ang="0">
                  <a:pos x="440" y="264"/>
                </a:cxn>
                <a:cxn ang="0">
                  <a:pos x="394" y="272"/>
                </a:cxn>
                <a:cxn ang="0">
                  <a:pos x="348" y="278"/>
                </a:cxn>
                <a:cxn ang="0">
                  <a:pos x="302" y="280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256" y="282"/>
                </a:cxn>
                <a:cxn ang="0">
                  <a:pos x="128" y="440"/>
                </a:cxn>
                <a:cxn ang="0">
                  <a:pos x="0" y="600"/>
                </a:cxn>
                <a:cxn ang="0">
                  <a:pos x="128" y="760"/>
                </a:cxn>
                <a:cxn ang="0">
                  <a:pos x="256" y="920"/>
                </a:cxn>
                <a:cxn ang="0">
                  <a:pos x="256" y="922"/>
                </a:cxn>
              </a:cxnLst>
              <a:rect l="0" t="0" r="r" b="b"/>
              <a:pathLst>
                <a:path w="1390" h="922">
                  <a:moveTo>
                    <a:pt x="256" y="922"/>
                  </a:moveTo>
                  <a:lnTo>
                    <a:pt x="256" y="922"/>
                  </a:lnTo>
                  <a:lnTo>
                    <a:pt x="332" y="920"/>
                  </a:lnTo>
                  <a:lnTo>
                    <a:pt x="408" y="914"/>
                  </a:lnTo>
                  <a:lnTo>
                    <a:pt x="486" y="906"/>
                  </a:lnTo>
                  <a:lnTo>
                    <a:pt x="562" y="892"/>
                  </a:lnTo>
                  <a:lnTo>
                    <a:pt x="636" y="876"/>
                  </a:lnTo>
                  <a:lnTo>
                    <a:pt x="712" y="856"/>
                  </a:lnTo>
                  <a:lnTo>
                    <a:pt x="786" y="832"/>
                  </a:lnTo>
                  <a:lnTo>
                    <a:pt x="858" y="804"/>
                  </a:lnTo>
                  <a:lnTo>
                    <a:pt x="930" y="774"/>
                  </a:lnTo>
                  <a:lnTo>
                    <a:pt x="1000" y="738"/>
                  </a:lnTo>
                  <a:lnTo>
                    <a:pt x="1070" y="700"/>
                  </a:lnTo>
                  <a:lnTo>
                    <a:pt x="1138" y="658"/>
                  </a:lnTo>
                  <a:lnTo>
                    <a:pt x="1204" y="612"/>
                  </a:lnTo>
                  <a:lnTo>
                    <a:pt x="1268" y="562"/>
                  </a:lnTo>
                  <a:lnTo>
                    <a:pt x="1330" y="510"/>
                  </a:lnTo>
                  <a:lnTo>
                    <a:pt x="1390" y="452"/>
                  </a:lnTo>
                  <a:lnTo>
                    <a:pt x="1186" y="430"/>
                  </a:lnTo>
                  <a:lnTo>
                    <a:pt x="982" y="408"/>
                  </a:lnTo>
                  <a:lnTo>
                    <a:pt x="960" y="204"/>
                  </a:lnTo>
                  <a:lnTo>
                    <a:pt x="938" y="0"/>
                  </a:lnTo>
                  <a:lnTo>
                    <a:pt x="936" y="0"/>
                  </a:lnTo>
                  <a:lnTo>
                    <a:pt x="936" y="0"/>
                  </a:lnTo>
                  <a:lnTo>
                    <a:pt x="900" y="34"/>
                  </a:lnTo>
                  <a:lnTo>
                    <a:pt x="864" y="66"/>
                  </a:lnTo>
                  <a:lnTo>
                    <a:pt x="826" y="96"/>
                  </a:lnTo>
                  <a:lnTo>
                    <a:pt x="786" y="124"/>
                  </a:lnTo>
                  <a:lnTo>
                    <a:pt x="746" y="148"/>
                  </a:lnTo>
                  <a:lnTo>
                    <a:pt x="704" y="172"/>
                  </a:lnTo>
                  <a:lnTo>
                    <a:pt x="662" y="192"/>
                  </a:lnTo>
                  <a:lnTo>
                    <a:pt x="618" y="212"/>
                  </a:lnTo>
                  <a:lnTo>
                    <a:pt x="574" y="228"/>
                  </a:lnTo>
                  <a:lnTo>
                    <a:pt x="530" y="242"/>
                  </a:lnTo>
                  <a:lnTo>
                    <a:pt x="486" y="254"/>
                  </a:lnTo>
                  <a:lnTo>
                    <a:pt x="440" y="264"/>
                  </a:lnTo>
                  <a:lnTo>
                    <a:pt x="394" y="272"/>
                  </a:lnTo>
                  <a:lnTo>
                    <a:pt x="348" y="278"/>
                  </a:lnTo>
                  <a:lnTo>
                    <a:pt x="302" y="280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256" y="282"/>
                  </a:lnTo>
                  <a:lnTo>
                    <a:pt x="128" y="440"/>
                  </a:lnTo>
                  <a:lnTo>
                    <a:pt x="0" y="600"/>
                  </a:lnTo>
                  <a:lnTo>
                    <a:pt x="128" y="760"/>
                  </a:lnTo>
                  <a:lnTo>
                    <a:pt x="256" y="920"/>
                  </a:lnTo>
                  <a:lnTo>
                    <a:pt x="256" y="922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26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4616507">
              <a:off x="6914659" y="3737147"/>
              <a:ext cx="1804435" cy="37231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MONITOR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 rot="3169266">
              <a:off x="4173967" y="5106382"/>
              <a:ext cx="1569867" cy="37231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SECURE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19153604">
              <a:off x="6462950" y="5392513"/>
              <a:ext cx="1639136" cy="372314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20622710"/>
                </a:avLst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PROTECT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 rot="18160028">
              <a:off x="4124232" y="3283209"/>
              <a:ext cx="1628467" cy="37231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731060"/>
                </a:avLst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GOVERN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 rot="20450695">
              <a:off x="5229208" y="2570776"/>
              <a:ext cx="1341332" cy="4066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BUILD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 rot="1872841">
              <a:off x="6230211" y="2716486"/>
              <a:ext cx="1691266" cy="45991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2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CONFIG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517649" y="3701595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ALERTS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9012382" y="4587124"/>
              <a:ext cx="1141776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DISCOVERY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8383681" y="3704111"/>
              <a:ext cx="1141776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ANALYTICS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111232" y="5980960"/>
              <a:ext cx="1157721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BACKUP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135890" y="5989785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RECOVERY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 flipH="1">
              <a:off x="8506188" y="5278073"/>
              <a:ext cx="276315" cy="5953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78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>
            <a:xfrm flipH="1">
              <a:off x="8560015" y="5398707"/>
              <a:ext cx="168419" cy="0"/>
            </a:xfrm>
            <a:prstGeom prst="line">
              <a:avLst/>
            </a:prstGeom>
            <a:ln w="19050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flipH="1">
              <a:off x="8560015" y="5720325"/>
              <a:ext cx="168419" cy="0"/>
            </a:xfrm>
            <a:prstGeom prst="line">
              <a:avLst/>
            </a:prstGeom>
            <a:ln w="19050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H="1">
              <a:off x="8560137" y="5785564"/>
              <a:ext cx="168419" cy="0"/>
            </a:xfrm>
            <a:prstGeom prst="line">
              <a:avLst/>
            </a:prstGeom>
            <a:ln w="19050">
              <a:solidFill>
                <a:srgbClr val="0078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" name="Group 142"/>
            <p:cNvGrpSpPr/>
            <p:nvPr/>
          </p:nvGrpSpPr>
          <p:grpSpPr>
            <a:xfrm>
              <a:off x="8550524" y="5554216"/>
              <a:ext cx="349863" cy="349863"/>
              <a:chOff x="13663613" y="1489075"/>
              <a:chExt cx="6210301" cy="6210301"/>
            </a:xfrm>
            <a:solidFill>
              <a:schemeClr val="accent2"/>
            </a:solidFill>
          </p:grpSpPr>
          <p:sp>
            <p:nvSpPr>
              <p:cNvPr id="144" name="Freeform 43"/>
              <p:cNvSpPr>
                <a:spLocks/>
              </p:cNvSpPr>
              <p:nvPr/>
            </p:nvSpPr>
            <p:spPr bwMode="auto">
              <a:xfrm>
                <a:off x="13663613" y="2503488"/>
                <a:ext cx="1633538" cy="2012950"/>
              </a:xfrm>
              <a:custGeom>
                <a:avLst/>
                <a:gdLst>
                  <a:gd name="T0" fmla="*/ 435 w 435"/>
                  <a:gd name="T1" fmla="*/ 219 h 536"/>
                  <a:gd name="T2" fmla="*/ 216 w 435"/>
                  <a:gd name="T3" fmla="*/ 0 h 536"/>
                  <a:gd name="T4" fmla="*/ 0 w 435"/>
                  <a:gd name="T5" fmla="*/ 536 h 536"/>
                  <a:gd name="T6" fmla="*/ 310 w 435"/>
                  <a:gd name="T7" fmla="*/ 536 h 536"/>
                  <a:gd name="T8" fmla="*/ 435 w 435"/>
                  <a:gd name="T9" fmla="*/ 219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536">
                    <a:moveTo>
                      <a:pt x="435" y="219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86" y="142"/>
                      <a:pt x="5" y="330"/>
                      <a:pt x="0" y="536"/>
                    </a:cubicBezTo>
                    <a:cubicBezTo>
                      <a:pt x="310" y="536"/>
                      <a:pt x="310" y="536"/>
                      <a:pt x="310" y="536"/>
                    </a:cubicBezTo>
                    <a:cubicBezTo>
                      <a:pt x="315" y="415"/>
                      <a:pt x="361" y="305"/>
                      <a:pt x="435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5" name="Freeform 44"/>
              <p:cNvSpPr>
                <a:spLocks/>
              </p:cNvSpPr>
              <p:nvPr/>
            </p:nvSpPr>
            <p:spPr bwMode="auto">
              <a:xfrm>
                <a:off x="14636751" y="1489075"/>
                <a:ext cx="2017713" cy="1671638"/>
              </a:xfrm>
              <a:custGeom>
                <a:avLst/>
                <a:gdLst>
                  <a:gd name="T0" fmla="*/ 219 w 537"/>
                  <a:gd name="T1" fmla="*/ 445 h 445"/>
                  <a:gd name="T2" fmla="*/ 537 w 537"/>
                  <a:gd name="T3" fmla="*/ 310 h 445"/>
                  <a:gd name="T4" fmla="*/ 537 w 537"/>
                  <a:gd name="T5" fmla="*/ 0 h 445"/>
                  <a:gd name="T6" fmla="*/ 0 w 537"/>
                  <a:gd name="T7" fmla="*/ 226 h 445"/>
                  <a:gd name="T8" fmla="*/ 219 w 537"/>
                  <a:gd name="T9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445">
                    <a:moveTo>
                      <a:pt x="219" y="445"/>
                    </a:moveTo>
                    <a:cubicBezTo>
                      <a:pt x="304" y="367"/>
                      <a:pt x="415" y="317"/>
                      <a:pt x="537" y="310"/>
                    </a:cubicBezTo>
                    <a:cubicBezTo>
                      <a:pt x="537" y="0"/>
                      <a:pt x="537" y="0"/>
                      <a:pt x="537" y="0"/>
                    </a:cubicBezTo>
                    <a:cubicBezTo>
                      <a:pt x="329" y="8"/>
                      <a:pt x="141" y="92"/>
                      <a:pt x="0" y="226"/>
                    </a:cubicBezTo>
                    <a:lnTo>
                      <a:pt x="219" y="4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6" name="Freeform 45"/>
              <p:cNvSpPr>
                <a:spLocks/>
              </p:cNvSpPr>
              <p:nvPr/>
            </p:nvSpPr>
            <p:spPr bwMode="auto">
              <a:xfrm>
                <a:off x="13666788" y="4752975"/>
                <a:ext cx="1668463" cy="1973263"/>
              </a:xfrm>
              <a:custGeom>
                <a:avLst/>
                <a:gdLst>
                  <a:gd name="T0" fmla="*/ 311 w 444"/>
                  <a:gd name="T1" fmla="*/ 0 h 525"/>
                  <a:gd name="T2" fmla="*/ 0 w 444"/>
                  <a:gd name="T3" fmla="*/ 0 h 525"/>
                  <a:gd name="T4" fmla="*/ 225 w 444"/>
                  <a:gd name="T5" fmla="*/ 525 h 525"/>
                  <a:gd name="T6" fmla="*/ 444 w 444"/>
                  <a:gd name="T7" fmla="*/ 306 h 525"/>
                  <a:gd name="T8" fmla="*/ 311 w 444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4" h="525">
                    <a:moveTo>
                      <a:pt x="3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203"/>
                      <a:pt x="94" y="387"/>
                      <a:pt x="225" y="525"/>
                    </a:cubicBezTo>
                    <a:cubicBezTo>
                      <a:pt x="444" y="306"/>
                      <a:pt x="444" y="306"/>
                      <a:pt x="444" y="306"/>
                    </a:cubicBezTo>
                    <a:cubicBezTo>
                      <a:pt x="369" y="224"/>
                      <a:pt x="320" y="117"/>
                      <a:pt x="3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7" name="Freeform 46"/>
              <p:cNvSpPr>
                <a:spLocks/>
              </p:cNvSpPr>
              <p:nvPr/>
            </p:nvSpPr>
            <p:spPr bwMode="auto">
              <a:xfrm>
                <a:off x="14678026" y="6069013"/>
                <a:ext cx="1976438" cy="1630363"/>
              </a:xfrm>
              <a:custGeom>
                <a:avLst/>
                <a:gdLst>
                  <a:gd name="T0" fmla="*/ 0 w 526"/>
                  <a:gd name="T1" fmla="*/ 219 h 434"/>
                  <a:gd name="T2" fmla="*/ 526 w 526"/>
                  <a:gd name="T3" fmla="*/ 434 h 434"/>
                  <a:gd name="T4" fmla="*/ 526 w 526"/>
                  <a:gd name="T5" fmla="*/ 124 h 434"/>
                  <a:gd name="T6" fmla="*/ 220 w 526"/>
                  <a:gd name="T7" fmla="*/ 0 h 434"/>
                  <a:gd name="T8" fmla="*/ 0 w 526"/>
                  <a:gd name="T9" fmla="*/ 219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434">
                    <a:moveTo>
                      <a:pt x="0" y="219"/>
                    </a:moveTo>
                    <a:cubicBezTo>
                      <a:pt x="140" y="346"/>
                      <a:pt x="324" y="426"/>
                      <a:pt x="526" y="434"/>
                    </a:cubicBezTo>
                    <a:cubicBezTo>
                      <a:pt x="526" y="124"/>
                      <a:pt x="526" y="124"/>
                      <a:pt x="526" y="124"/>
                    </a:cubicBezTo>
                    <a:cubicBezTo>
                      <a:pt x="409" y="117"/>
                      <a:pt x="303" y="71"/>
                      <a:pt x="220" y="0"/>
                    </a:cubicBezTo>
                    <a:lnTo>
                      <a:pt x="0" y="2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8" name="Freeform 47"/>
              <p:cNvSpPr>
                <a:spLocks/>
              </p:cNvSpPr>
              <p:nvPr/>
            </p:nvSpPr>
            <p:spPr bwMode="auto">
              <a:xfrm>
                <a:off x="16887826" y="6069013"/>
                <a:ext cx="1974850" cy="1630363"/>
              </a:xfrm>
              <a:custGeom>
                <a:avLst/>
                <a:gdLst>
                  <a:gd name="T0" fmla="*/ 0 w 526"/>
                  <a:gd name="T1" fmla="*/ 124 h 434"/>
                  <a:gd name="T2" fmla="*/ 0 w 526"/>
                  <a:gd name="T3" fmla="*/ 434 h 434"/>
                  <a:gd name="T4" fmla="*/ 526 w 526"/>
                  <a:gd name="T5" fmla="*/ 219 h 434"/>
                  <a:gd name="T6" fmla="*/ 306 w 526"/>
                  <a:gd name="T7" fmla="*/ 0 h 434"/>
                  <a:gd name="T8" fmla="*/ 0 w 526"/>
                  <a:gd name="T9" fmla="*/ 12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434">
                    <a:moveTo>
                      <a:pt x="0" y="124"/>
                    </a:moveTo>
                    <a:cubicBezTo>
                      <a:pt x="0" y="434"/>
                      <a:pt x="0" y="434"/>
                      <a:pt x="0" y="434"/>
                    </a:cubicBezTo>
                    <a:cubicBezTo>
                      <a:pt x="202" y="426"/>
                      <a:pt x="386" y="346"/>
                      <a:pt x="526" y="219"/>
                    </a:cubicBezTo>
                    <a:cubicBezTo>
                      <a:pt x="306" y="0"/>
                      <a:pt x="306" y="0"/>
                      <a:pt x="306" y="0"/>
                    </a:cubicBezTo>
                    <a:cubicBezTo>
                      <a:pt x="223" y="71"/>
                      <a:pt x="117" y="117"/>
                      <a:pt x="0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9" name="Freeform 48"/>
              <p:cNvSpPr>
                <a:spLocks/>
              </p:cNvSpPr>
              <p:nvPr/>
            </p:nvSpPr>
            <p:spPr bwMode="auto">
              <a:xfrm>
                <a:off x="18205451" y="4752975"/>
                <a:ext cx="1668463" cy="1973263"/>
              </a:xfrm>
              <a:custGeom>
                <a:avLst/>
                <a:gdLst>
                  <a:gd name="T0" fmla="*/ 134 w 444"/>
                  <a:gd name="T1" fmla="*/ 0 h 525"/>
                  <a:gd name="T2" fmla="*/ 0 w 444"/>
                  <a:gd name="T3" fmla="*/ 306 h 525"/>
                  <a:gd name="T4" fmla="*/ 219 w 444"/>
                  <a:gd name="T5" fmla="*/ 525 h 525"/>
                  <a:gd name="T6" fmla="*/ 444 w 444"/>
                  <a:gd name="T7" fmla="*/ 0 h 525"/>
                  <a:gd name="T8" fmla="*/ 134 w 444"/>
                  <a:gd name="T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4" h="525">
                    <a:moveTo>
                      <a:pt x="134" y="0"/>
                    </a:moveTo>
                    <a:cubicBezTo>
                      <a:pt x="124" y="117"/>
                      <a:pt x="75" y="224"/>
                      <a:pt x="0" y="306"/>
                    </a:cubicBezTo>
                    <a:cubicBezTo>
                      <a:pt x="219" y="525"/>
                      <a:pt x="219" y="525"/>
                      <a:pt x="219" y="525"/>
                    </a:cubicBezTo>
                    <a:cubicBezTo>
                      <a:pt x="350" y="387"/>
                      <a:pt x="434" y="203"/>
                      <a:pt x="444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0" name="Freeform 49"/>
              <p:cNvSpPr>
                <a:spLocks/>
              </p:cNvSpPr>
              <p:nvPr/>
            </p:nvSpPr>
            <p:spPr bwMode="auto">
              <a:xfrm>
                <a:off x="16887826" y="1489075"/>
                <a:ext cx="2016125" cy="1671638"/>
              </a:xfrm>
              <a:custGeom>
                <a:avLst/>
                <a:gdLst>
                  <a:gd name="T0" fmla="*/ 537 w 537"/>
                  <a:gd name="T1" fmla="*/ 226 h 445"/>
                  <a:gd name="T2" fmla="*/ 0 w 537"/>
                  <a:gd name="T3" fmla="*/ 0 h 445"/>
                  <a:gd name="T4" fmla="*/ 0 w 537"/>
                  <a:gd name="T5" fmla="*/ 310 h 445"/>
                  <a:gd name="T6" fmla="*/ 318 w 537"/>
                  <a:gd name="T7" fmla="*/ 445 h 445"/>
                  <a:gd name="T8" fmla="*/ 537 w 537"/>
                  <a:gd name="T9" fmla="*/ 22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7" h="445">
                    <a:moveTo>
                      <a:pt x="537" y="226"/>
                    </a:moveTo>
                    <a:cubicBezTo>
                      <a:pt x="396" y="92"/>
                      <a:pt x="208" y="8"/>
                      <a:pt x="0" y="0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22" y="317"/>
                      <a:pt x="233" y="367"/>
                      <a:pt x="318" y="445"/>
                    </a:cubicBezTo>
                    <a:lnTo>
                      <a:pt x="537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51" name="Freeform 50"/>
              <p:cNvSpPr>
                <a:spLocks/>
              </p:cNvSpPr>
              <p:nvPr/>
            </p:nvSpPr>
            <p:spPr bwMode="auto">
              <a:xfrm>
                <a:off x="18243551" y="2503488"/>
                <a:ext cx="827088" cy="822325"/>
              </a:xfrm>
              <a:custGeom>
                <a:avLst/>
                <a:gdLst>
                  <a:gd name="T0" fmla="*/ 220 w 220"/>
                  <a:gd name="T1" fmla="*/ 219 h 219"/>
                  <a:gd name="T2" fmla="*/ 220 w 220"/>
                  <a:gd name="T3" fmla="*/ 0 h 219"/>
                  <a:gd name="T4" fmla="*/ 0 w 220"/>
                  <a:gd name="T5" fmla="*/ 219 h 219"/>
                  <a:gd name="T6" fmla="*/ 220 w 220"/>
                  <a:gd name="T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219">
                    <a:moveTo>
                      <a:pt x="220" y="219"/>
                    </a:moveTo>
                    <a:cubicBezTo>
                      <a:pt x="220" y="0"/>
                      <a:pt x="220" y="0"/>
                      <a:pt x="220" y="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36" y="219"/>
                      <a:pt x="186" y="219"/>
                      <a:pt x="220" y="2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3247" tIns="46623" rIns="93247" bIns="466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2548303" y="5923060"/>
              <a:ext cx="1157721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DETECT</a:t>
              </a: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3416977" y="5928277"/>
              <a:ext cx="1157721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PREVENT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948491" y="5455688"/>
              <a:ext cx="386406" cy="385401"/>
              <a:chOff x="1678426" y="2924010"/>
              <a:chExt cx="361967" cy="361967"/>
            </a:xfrm>
            <a:solidFill>
              <a:srgbClr val="F8F8F8"/>
            </a:solidFill>
          </p:grpSpPr>
          <p:sp>
            <p:nvSpPr>
              <p:cNvPr id="6" name="Oval 5"/>
              <p:cNvSpPr/>
              <p:nvPr/>
            </p:nvSpPr>
            <p:spPr>
              <a:xfrm>
                <a:off x="1678426" y="2924010"/>
                <a:ext cx="361967" cy="361967"/>
              </a:xfrm>
              <a:prstGeom prst="ellips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1724734" y="2970318"/>
                <a:ext cx="269350" cy="269350"/>
              </a:xfrm>
              <a:prstGeom prst="ellips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1775031" y="3020613"/>
                <a:ext cx="168756" cy="168756"/>
              </a:xfrm>
              <a:prstGeom prst="ellips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841121" y="3086705"/>
                <a:ext cx="36576" cy="36576"/>
              </a:xfrm>
              <a:prstGeom prst="ellipse">
                <a:avLst/>
              </a:prstGeom>
              <a:grpFill/>
              <a:ln w="15875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cxnSp>
            <p:nvCxnSpPr>
              <p:cNvPr id="10" name="Straight Connector 9"/>
              <p:cNvCxnSpPr>
                <a:stCxn id="6" idx="7"/>
                <a:endCxn id="106" idx="7"/>
              </p:cNvCxnSpPr>
              <p:nvPr/>
            </p:nvCxnSpPr>
            <p:spPr>
              <a:xfrm flipH="1">
                <a:off x="1872341" y="2977019"/>
                <a:ext cx="115043" cy="115042"/>
              </a:xfrm>
              <a:prstGeom prst="line">
                <a:avLst/>
              </a:prstGeom>
              <a:grpFill/>
              <a:ln w="19050">
                <a:solidFill>
                  <a:srgbClr val="00549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Oval 106"/>
              <p:cNvSpPr/>
              <p:nvPr/>
            </p:nvSpPr>
            <p:spPr>
              <a:xfrm>
                <a:off x="1835765" y="3213600"/>
                <a:ext cx="36576" cy="36576"/>
              </a:xfrm>
              <a:prstGeom prst="ellipse">
                <a:avLst/>
              </a:prstGeom>
              <a:grpFill/>
              <a:ln w="15875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729802" y="3001106"/>
                <a:ext cx="36576" cy="36576"/>
              </a:xfrm>
              <a:prstGeom prst="ellipse">
                <a:avLst/>
              </a:prstGeom>
              <a:grpFill/>
              <a:ln w="15875">
                <a:solidFill>
                  <a:srgbClr val="00549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911153" y="3133383"/>
                <a:ext cx="36576" cy="3657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3241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36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2781067" y="3625992"/>
              <a:ext cx="1466423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SUBSCRIPTION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93301" y="3620081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OPTIMIZE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058819" y="2039548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PATCHING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226936" y="2518813"/>
              <a:ext cx="2183669" cy="329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ts val="17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CONFIG MONITORING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7552371" y="2026489"/>
              <a:ext cx="1432575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ORCHESTRATION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492852" y="2151646"/>
              <a:ext cx="1225825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PACKAGING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825116" y="2134646"/>
              <a:ext cx="1954713" cy="329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ts val="177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DEVOPS TOOLING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397654" y="4412449"/>
              <a:ext cx="963160" cy="286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3241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24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25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</a:gradFill>
                  <a:effectLst/>
                  <a:uLnTx/>
                  <a:uFillTx/>
                  <a:ea typeface="Segoe UI" charset="0"/>
                  <a:cs typeface="Segoe UI" charset="0"/>
                </a:rPr>
                <a:t>POLICY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2273682" y="3140323"/>
              <a:ext cx="444500" cy="422275"/>
              <a:chOff x="9228138" y="422275"/>
              <a:chExt cx="444500" cy="422275"/>
            </a:xfrm>
          </p:grpSpPr>
          <p:sp>
            <p:nvSpPr>
              <p:cNvPr id="124" name="Line 124"/>
              <p:cNvSpPr>
                <a:spLocks noChangeShapeType="1"/>
              </p:cNvSpPr>
              <p:nvPr/>
            </p:nvSpPr>
            <p:spPr bwMode="auto">
              <a:xfrm>
                <a:off x="9461501" y="531813"/>
                <a:ext cx="0" cy="204788"/>
              </a:xfrm>
              <a:prstGeom prst="line">
                <a:avLst/>
              </a:pr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25"/>
              <p:cNvSpPr>
                <a:spLocks/>
              </p:cNvSpPr>
              <p:nvPr/>
            </p:nvSpPr>
            <p:spPr bwMode="auto">
              <a:xfrm>
                <a:off x="9250363" y="422275"/>
                <a:ext cx="422275" cy="422275"/>
              </a:xfrm>
              <a:custGeom>
                <a:avLst/>
                <a:gdLst>
                  <a:gd name="T0" fmla="*/ 29 w 134"/>
                  <a:gd name="T1" fmla="*/ 122 h 134"/>
                  <a:gd name="T2" fmla="*/ 67 w 134"/>
                  <a:gd name="T3" fmla="*/ 134 h 134"/>
                  <a:gd name="T4" fmla="*/ 134 w 134"/>
                  <a:gd name="T5" fmla="*/ 67 h 134"/>
                  <a:gd name="T6" fmla="*/ 67 w 134"/>
                  <a:gd name="T7" fmla="*/ 0 h 134"/>
                  <a:gd name="T8" fmla="*/ 0 w 134"/>
                  <a:gd name="T9" fmla="*/ 67 h 134"/>
                  <a:gd name="T10" fmla="*/ 9 w 134"/>
                  <a:gd name="T11" fmla="*/ 10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4">
                    <a:moveTo>
                      <a:pt x="29" y="122"/>
                    </a:moveTo>
                    <a:cubicBezTo>
                      <a:pt x="40" y="130"/>
                      <a:pt x="53" y="134"/>
                      <a:pt x="67" y="134"/>
                    </a:cubicBezTo>
                    <a:cubicBezTo>
                      <a:pt x="104" y="134"/>
                      <a:pt x="134" y="104"/>
                      <a:pt x="134" y="67"/>
                    </a:cubicBezTo>
                    <a:cubicBezTo>
                      <a:pt x="134" y="30"/>
                      <a:pt x="104" y="0"/>
                      <a:pt x="67" y="0"/>
                    </a:cubicBezTo>
                    <a:cubicBezTo>
                      <a:pt x="30" y="0"/>
                      <a:pt x="0" y="30"/>
                      <a:pt x="0" y="67"/>
                    </a:cubicBezTo>
                    <a:cubicBezTo>
                      <a:pt x="0" y="80"/>
                      <a:pt x="3" y="92"/>
                      <a:pt x="9" y="102"/>
                    </a:cubicBezTo>
                  </a:path>
                </a:pathLst>
              </a:cu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26"/>
              <p:cNvSpPr>
                <a:spLocks/>
              </p:cNvSpPr>
              <p:nvPr/>
            </p:nvSpPr>
            <p:spPr bwMode="auto">
              <a:xfrm>
                <a:off x="9228138" y="695325"/>
                <a:ext cx="76200" cy="57150"/>
              </a:xfrm>
              <a:custGeom>
                <a:avLst/>
                <a:gdLst>
                  <a:gd name="T0" fmla="*/ 48 w 48"/>
                  <a:gd name="T1" fmla="*/ 0 h 36"/>
                  <a:gd name="T2" fmla="*/ 36 w 48"/>
                  <a:gd name="T3" fmla="*/ 36 h 36"/>
                  <a:gd name="T4" fmla="*/ 0 w 48"/>
                  <a:gd name="T5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36">
                    <a:moveTo>
                      <a:pt x="48" y="0"/>
                    </a:moveTo>
                    <a:lnTo>
                      <a:pt x="36" y="36"/>
                    </a:lnTo>
                    <a:lnTo>
                      <a:pt x="0" y="24"/>
                    </a:lnTo>
                  </a:path>
                </a:pathLst>
              </a:cu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27"/>
              <p:cNvSpPr>
                <a:spLocks/>
              </p:cNvSpPr>
              <p:nvPr/>
            </p:nvSpPr>
            <p:spPr bwMode="auto">
              <a:xfrm>
                <a:off x="9404351" y="569913"/>
                <a:ext cx="114300" cy="128588"/>
              </a:xfrm>
              <a:custGeom>
                <a:avLst/>
                <a:gdLst>
                  <a:gd name="T0" fmla="*/ 0 w 36"/>
                  <a:gd name="T1" fmla="*/ 41 h 41"/>
                  <a:gd name="T2" fmla="*/ 26 w 36"/>
                  <a:gd name="T3" fmla="*/ 41 h 41"/>
                  <a:gd name="T4" fmla="*/ 36 w 36"/>
                  <a:gd name="T5" fmla="*/ 31 h 41"/>
                  <a:gd name="T6" fmla="*/ 26 w 36"/>
                  <a:gd name="T7" fmla="*/ 20 h 41"/>
                  <a:gd name="T8" fmla="*/ 10 w 36"/>
                  <a:gd name="T9" fmla="*/ 20 h 41"/>
                  <a:gd name="T10" fmla="*/ 0 w 36"/>
                  <a:gd name="T11" fmla="*/ 10 h 41"/>
                  <a:gd name="T12" fmla="*/ 10 w 36"/>
                  <a:gd name="T13" fmla="*/ 0 h 41"/>
                  <a:gd name="T14" fmla="*/ 36 w 36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1">
                    <a:moveTo>
                      <a:pt x="0" y="41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1"/>
                      <a:pt x="36" y="37"/>
                      <a:pt x="36" y="31"/>
                    </a:cubicBezTo>
                    <a:cubicBezTo>
                      <a:pt x="36" y="25"/>
                      <a:pt x="31" y="20"/>
                      <a:pt x="26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0" y="16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noFill/>
              <a:ln w="25400" cap="flat">
                <a:solidFill>
                  <a:srgbClr val="003C6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4" name="Freeform 57"/>
            <p:cNvSpPr>
              <a:spLocks noEditPoints="1"/>
            </p:cNvSpPr>
            <p:nvPr/>
          </p:nvSpPr>
          <p:spPr bwMode="auto">
            <a:xfrm>
              <a:off x="3397059" y="3192712"/>
              <a:ext cx="368300" cy="368300"/>
            </a:xfrm>
            <a:custGeom>
              <a:avLst/>
              <a:gdLst>
                <a:gd name="T0" fmla="*/ 95 w 117"/>
                <a:gd name="T1" fmla="*/ 5 h 117"/>
                <a:gd name="T2" fmla="*/ 0 w 117"/>
                <a:gd name="T3" fmla="*/ 100 h 117"/>
                <a:gd name="T4" fmla="*/ 0 w 117"/>
                <a:gd name="T5" fmla="*/ 117 h 117"/>
                <a:gd name="T6" fmla="*/ 17 w 117"/>
                <a:gd name="T7" fmla="*/ 117 h 117"/>
                <a:gd name="T8" fmla="*/ 112 w 117"/>
                <a:gd name="T9" fmla="*/ 22 h 117"/>
                <a:gd name="T10" fmla="*/ 112 w 117"/>
                <a:gd name="T11" fmla="*/ 5 h 117"/>
                <a:gd name="T12" fmla="*/ 95 w 117"/>
                <a:gd name="T13" fmla="*/ 5 h 117"/>
                <a:gd name="T14" fmla="*/ 96 w 117"/>
                <a:gd name="T15" fmla="*/ 27 h 117"/>
                <a:gd name="T16" fmla="*/ 22 w 117"/>
                <a:gd name="T17" fmla="*/ 101 h 117"/>
                <a:gd name="T18" fmla="*/ 16 w 117"/>
                <a:gd name="T19" fmla="*/ 96 h 117"/>
                <a:gd name="T20" fmla="*/ 90 w 117"/>
                <a:gd name="T21" fmla="*/ 22 h 117"/>
                <a:gd name="T22" fmla="*/ 96 w 117"/>
                <a:gd name="T23" fmla="*/ 27 h 117"/>
                <a:gd name="T24" fmla="*/ 8 w 117"/>
                <a:gd name="T25" fmla="*/ 109 h 117"/>
                <a:gd name="T26" fmla="*/ 8 w 117"/>
                <a:gd name="T27" fmla="*/ 104 h 117"/>
                <a:gd name="T28" fmla="*/ 10 w 117"/>
                <a:gd name="T29" fmla="*/ 102 h 117"/>
                <a:gd name="T30" fmla="*/ 16 w 117"/>
                <a:gd name="T31" fmla="*/ 107 h 117"/>
                <a:gd name="T32" fmla="*/ 13 w 117"/>
                <a:gd name="T33" fmla="*/ 109 h 117"/>
                <a:gd name="T34" fmla="*/ 8 w 117"/>
                <a:gd name="T35" fmla="*/ 109 h 117"/>
                <a:gd name="T36" fmla="*/ 107 w 117"/>
                <a:gd name="T37" fmla="*/ 16 h 117"/>
                <a:gd name="T38" fmla="*/ 102 w 117"/>
                <a:gd name="T39" fmla="*/ 21 h 117"/>
                <a:gd name="T40" fmla="*/ 96 w 117"/>
                <a:gd name="T41" fmla="*/ 16 h 117"/>
                <a:gd name="T42" fmla="*/ 101 w 117"/>
                <a:gd name="T43" fmla="*/ 11 h 117"/>
                <a:gd name="T44" fmla="*/ 107 w 117"/>
                <a:gd name="T45" fmla="*/ 11 h 117"/>
                <a:gd name="T46" fmla="*/ 107 w 117"/>
                <a:gd name="T47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17">
                  <a:moveTo>
                    <a:pt x="95" y="5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7" y="17"/>
                    <a:pt x="117" y="10"/>
                    <a:pt x="112" y="5"/>
                  </a:cubicBezTo>
                  <a:cubicBezTo>
                    <a:pt x="108" y="0"/>
                    <a:pt x="100" y="0"/>
                    <a:pt x="95" y="5"/>
                  </a:cubicBezTo>
                  <a:close/>
                  <a:moveTo>
                    <a:pt x="96" y="27"/>
                  </a:moveTo>
                  <a:cubicBezTo>
                    <a:pt x="22" y="101"/>
                    <a:pt x="22" y="101"/>
                    <a:pt x="22" y="101"/>
                  </a:cubicBezTo>
                  <a:cubicBezTo>
                    <a:pt x="20" y="99"/>
                    <a:pt x="18" y="97"/>
                    <a:pt x="16" y="96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3" y="22"/>
                    <a:pt x="95" y="25"/>
                    <a:pt x="96" y="27"/>
                  </a:cubicBezTo>
                  <a:close/>
                  <a:moveTo>
                    <a:pt x="8" y="109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3" y="102"/>
                    <a:pt x="15" y="105"/>
                    <a:pt x="16" y="107"/>
                  </a:cubicBezTo>
                  <a:cubicBezTo>
                    <a:pt x="13" y="109"/>
                    <a:pt x="13" y="109"/>
                    <a:pt x="13" y="109"/>
                  </a:cubicBezTo>
                  <a:lnTo>
                    <a:pt x="8" y="109"/>
                  </a:lnTo>
                  <a:close/>
                  <a:moveTo>
                    <a:pt x="107" y="16"/>
                  </a:moveTo>
                  <a:cubicBezTo>
                    <a:pt x="102" y="21"/>
                    <a:pt x="102" y="21"/>
                    <a:pt x="102" y="21"/>
                  </a:cubicBezTo>
                  <a:cubicBezTo>
                    <a:pt x="100" y="19"/>
                    <a:pt x="98" y="17"/>
                    <a:pt x="96" y="1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5" y="9"/>
                    <a:pt x="107" y="11"/>
                  </a:cubicBezTo>
                  <a:cubicBezTo>
                    <a:pt x="108" y="12"/>
                    <a:pt x="108" y="15"/>
                    <a:pt x="107" y="16"/>
                  </a:cubicBezTo>
                  <a:close/>
                </a:path>
              </a:pathLst>
            </a:custGeom>
            <a:solidFill>
              <a:srgbClr val="003C6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2755853" y="4045563"/>
              <a:ext cx="309563" cy="360363"/>
              <a:chOff x="708026" y="5732463"/>
              <a:chExt cx="309563" cy="360363"/>
            </a:xfrm>
            <a:solidFill>
              <a:srgbClr val="003C6C"/>
            </a:solidFill>
          </p:grpSpPr>
          <p:sp>
            <p:nvSpPr>
              <p:cNvPr id="136" name="Freeform 61"/>
              <p:cNvSpPr>
                <a:spLocks noEditPoints="1"/>
              </p:cNvSpPr>
              <p:nvPr/>
            </p:nvSpPr>
            <p:spPr bwMode="auto">
              <a:xfrm>
                <a:off x="708026" y="5732463"/>
                <a:ext cx="309563" cy="360363"/>
              </a:xfrm>
              <a:custGeom>
                <a:avLst/>
                <a:gdLst>
                  <a:gd name="T0" fmla="*/ 76 w 96"/>
                  <a:gd name="T1" fmla="*/ 112 h 112"/>
                  <a:gd name="T2" fmla="*/ 20 w 96"/>
                  <a:gd name="T3" fmla="*/ 112 h 112"/>
                  <a:gd name="T4" fmla="*/ 0 w 96"/>
                  <a:gd name="T5" fmla="*/ 92 h 112"/>
                  <a:gd name="T6" fmla="*/ 0 w 96"/>
                  <a:gd name="T7" fmla="*/ 0 h 112"/>
                  <a:gd name="T8" fmla="*/ 88 w 96"/>
                  <a:gd name="T9" fmla="*/ 0 h 112"/>
                  <a:gd name="T10" fmla="*/ 88 w 96"/>
                  <a:gd name="T11" fmla="*/ 88 h 112"/>
                  <a:gd name="T12" fmla="*/ 80 w 96"/>
                  <a:gd name="T13" fmla="*/ 88 h 112"/>
                  <a:gd name="T14" fmla="*/ 80 w 96"/>
                  <a:gd name="T15" fmla="*/ 8 h 112"/>
                  <a:gd name="T16" fmla="*/ 8 w 96"/>
                  <a:gd name="T17" fmla="*/ 8 h 112"/>
                  <a:gd name="T18" fmla="*/ 8 w 96"/>
                  <a:gd name="T19" fmla="*/ 92 h 112"/>
                  <a:gd name="T20" fmla="*/ 20 w 96"/>
                  <a:gd name="T21" fmla="*/ 104 h 112"/>
                  <a:gd name="T22" fmla="*/ 32 w 96"/>
                  <a:gd name="T23" fmla="*/ 92 h 112"/>
                  <a:gd name="T24" fmla="*/ 32 w 96"/>
                  <a:gd name="T25" fmla="*/ 88 h 112"/>
                  <a:gd name="T26" fmla="*/ 96 w 96"/>
                  <a:gd name="T27" fmla="*/ 88 h 112"/>
                  <a:gd name="T28" fmla="*/ 96 w 96"/>
                  <a:gd name="T29" fmla="*/ 92 h 112"/>
                  <a:gd name="T30" fmla="*/ 76 w 96"/>
                  <a:gd name="T31" fmla="*/ 112 h 112"/>
                  <a:gd name="T32" fmla="*/ 36 w 96"/>
                  <a:gd name="T33" fmla="*/ 104 h 112"/>
                  <a:gd name="T34" fmla="*/ 76 w 96"/>
                  <a:gd name="T35" fmla="*/ 104 h 112"/>
                  <a:gd name="T36" fmla="*/ 87 w 96"/>
                  <a:gd name="T37" fmla="*/ 96 h 112"/>
                  <a:gd name="T38" fmla="*/ 39 w 96"/>
                  <a:gd name="T39" fmla="*/ 96 h 112"/>
                  <a:gd name="T40" fmla="*/ 36 w 96"/>
                  <a:gd name="T41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6" h="112">
                    <a:moveTo>
                      <a:pt x="76" y="112"/>
                    </a:moveTo>
                    <a:cubicBezTo>
                      <a:pt x="20" y="112"/>
                      <a:pt x="20" y="112"/>
                      <a:pt x="20" y="112"/>
                    </a:cubicBezTo>
                    <a:cubicBezTo>
                      <a:pt x="9" y="112"/>
                      <a:pt x="0" y="103"/>
                      <a:pt x="0" y="9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9"/>
                      <a:pt x="13" y="104"/>
                      <a:pt x="20" y="104"/>
                    </a:cubicBezTo>
                    <a:cubicBezTo>
                      <a:pt x="26" y="104"/>
                      <a:pt x="32" y="99"/>
                      <a:pt x="32" y="92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103"/>
                      <a:pt x="87" y="112"/>
                      <a:pt x="76" y="112"/>
                    </a:cubicBezTo>
                    <a:close/>
                    <a:moveTo>
                      <a:pt x="36" y="104"/>
                    </a:moveTo>
                    <a:cubicBezTo>
                      <a:pt x="76" y="104"/>
                      <a:pt x="76" y="104"/>
                      <a:pt x="76" y="104"/>
                    </a:cubicBezTo>
                    <a:cubicBezTo>
                      <a:pt x="81" y="104"/>
                      <a:pt x="85" y="101"/>
                      <a:pt x="87" y="96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9"/>
                      <a:pt x="37" y="102"/>
                      <a:pt x="3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Rectangle 62"/>
              <p:cNvSpPr>
                <a:spLocks noChangeArrowheads="1"/>
              </p:cNvSpPr>
              <p:nvPr/>
            </p:nvSpPr>
            <p:spPr bwMode="auto">
              <a:xfrm>
                <a:off x="760414" y="5964238"/>
                <a:ext cx="2540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Rectangle 63"/>
              <p:cNvSpPr>
                <a:spLocks noChangeArrowheads="1"/>
              </p:cNvSpPr>
              <p:nvPr/>
            </p:nvSpPr>
            <p:spPr bwMode="auto">
              <a:xfrm>
                <a:off x="811214" y="5964238"/>
                <a:ext cx="12858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Rectangle 64"/>
              <p:cNvSpPr>
                <a:spLocks noChangeArrowheads="1"/>
              </p:cNvSpPr>
              <p:nvPr/>
            </p:nvSpPr>
            <p:spPr bwMode="auto">
              <a:xfrm>
                <a:off x="760414" y="5886451"/>
                <a:ext cx="2540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Rectangle 65"/>
              <p:cNvSpPr>
                <a:spLocks noChangeArrowheads="1"/>
              </p:cNvSpPr>
              <p:nvPr/>
            </p:nvSpPr>
            <p:spPr bwMode="auto">
              <a:xfrm>
                <a:off x="811214" y="5886451"/>
                <a:ext cx="12858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Rectangle 66"/>
              <p:cNvSpPr>
                <a:spLocks noChangeArrowheads="1"/>
              </p:cNvSpPr>
              <p:nvPr/>
            </p:nvSpPr>
            <p:spPr bwMode="auto">
              <a:xfrm>
                <a:off x="760414" y="5808663"/>
                <a:ext cx="25400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Rectangle 67"/>
              <p:cNvSpPr>
                <a:spLocks noChangeArrowheads="1"/>
              </p:cNvSpPr>
              <p:nvPr/>
            </p:nvSpPr>
            <p:spPr bwMode="auto">
              <a:xfrm>
                <a:off x="811214" y="5808663"/>
                <a:ext cx="12858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816873" y="5517841"/>
              <a:ext cx="285750" cy="300038"/>
              <a:chOff x="5291152" y="5364009"/>
              <a:chExt cx="285750" cy="300038"/>
            </a:xfrm>
          </p:grpSpPr>
          <p:sp>
            <p:nvSpPr>
              <p:cNvPr id="156" name="Freeform 36"/>
              <p:cNvSpPr>
                <a:spLocks/>
              </p:cNvSpPr>
              <p:nvPr/>
            </p:nvSpPr>
            <p:spPr bwMode="auto">
              <a:xfrm>
                <a:off x="5291152" y="5364009"/>
                <a:ext cx="285750" cy="300038"/>
              </a:xfrm>
              <a:custGeom>
                <a:avLst/>
                <a:gdLst>
                  <a:gd name="T0" fmla="*/ 89 w 89"/>
                  <a:gd name="T1" fmla="*/ 37 h 93"/>
                  <a:gd name="T2" fmla="*/ 44 w 89"/>
                  <a:gd name="T3" fmla="*/ 93 h 93"/>
                  <a:gd name="T4" fmla="*/ 0 w 89"/>
                  <a:gd name="T5" fmla="*/ 37 h 93"/>
                  <a:gd name="T6" fmla="*/ 0 w 89"/>
                  <a:gd name="T7" fmla="*/ 0 h 93"/>
                  <a:gd name="T8" fmla="*/ 21 w 89"/>
                  <a:gd name="T9" fmla="*/ 6 h 93"/>
                  <a:gd name="T10" fmla="*/ 44 w 89"/>
                  <a:gd name="T11" fmla="*/ 0 h 93"/>
                  <a:gd name="T12" fmla="*/ 67 w 89"/>
                  <a:gd name="T13" fmla="*/ 6 h 93"/>
                  <a:gd name="T14" fmla="*/ 89 w 89"/>
                  <a:gd name="T15" fmla="*/ 0 h 93"/>
                  <a:gd name="T16" fmla="*/ 89 w 89"/>
                  <a:gd name="T17" fmla="*/ 3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93">
                    <a:moveTo>
                      <a:pt x="89" y="37"/>
                    </a:moveTo>
                    <a:cubicBezTo>
                      <a:pt x="89" y="76"/>
                      <a:pt x="44" y="93"/>
                      <a:pt x="44" y="93"/>
                    </a:cubicBezTo>
                    <a:cubicBezTo>
                      <a:pt x="44" y="93"/>
                      <a:pt x="0" y="76"/>
                      <a:pt x="0" y="37"/>
                    </a:cubicBezTo>
                    <a:cubicBezTo>
                      <a:pt x="0" y="28"/>
                      <a:pt x="0" y="0"/>
                      <a:pt x="0" y="0"/>
                    </a:cubicBezTo>
                    <a:cubicBezTo>
                      <a:pt x="0" y="0"/>
                      <a:pt x="10" y="6"/>
                      <a:pt x="21" y="6"/>
                    </a:cubicBezTo>
                    <a:cubicBezTo>
                      <a:pt x="32" y="6"/>
                      <a:pt x="44" y="0"/>
                      <a:pt x="44" y="0"/>
                    </a:cubicBezTo>
                    <a:cubicBezTo>
                      <a:pt x="44" y="0"/>
                      <a:pt x="55" y="6"/>
                      <a:pt x="67" y="6"/>
                    </a:cubicBezTo>
                    <a:cubicBezTo>
                      <a:pt x="79" y="6"/>
                      <a:pt x="89" y="0"/>
                      <a:pt x="89" y="0"/>
                    </a:cubicBezTo>
                    <a:cubicBezTo>
                      <a:pt x="89" y="0"/>
                      <a:pt x="89" y="27"/>
                      <a:pt x="8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6988" cap="flat">
                <a:solidFill>
                  <a:srgbClr val="005AA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63"/>
              <p:cNvSpPr>
                <a:spLocks/>
              </p:cNvSpPr>
              <p:nvPr/>
            </p:nvSpPr>
            <p:spPr bwMode="auto">
              <a:xfrm>
                <a:off x="5407833" y="5451432"/>
                <a:ext cx="52388" cy="90488"/>
              </a:xfrm>
              <a:custGeom>
                <a:avLst/>
                <a:gdLst>
                  <a:gd name="T0" fmla="*/ 8 w 16"/>
                  <a:gd name="T1" fmla="*/ 0 h 28"/>
                  <a:gd name="T2" fmla="*/ 0 w 16"/>
                  <a:gd name="T3" fmla="*/ 8 h 28"/>
                  <a:gd name="T4" fmla="*/ 4 w 16"/>
                  <a:gd name="T5" fmla="*/ 15 h 28"/>
                  <a:gd name="T6" fmla="*/ 4 w 16"/>
                  <a:gd name="T7" fmla="*/ 28 h 28"/>
                  <a:gd name="T8" fmla="*/ 12 w 16"/>
                  <a:gd name="T9" fmla="*/ 28 h 28"/>
                  <a:gd name="T10" fmla="*/ 12 w 16"/>
                  <a:gd name="T11" fmla="*/ 15 h 28"/>
                  <a:gd name="T12" fmla="*/ 16 w 16"/>
                  <a:gd name="T13" fmla="*/ 8 h 28"/>
                  <a:gd name="T14" fmla="*/ 8 w 16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8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1"/>
                      <a:pt x="2" y="13"/>
                      <a:pt x="4" y="1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3"/>
                      <a:pt x="16" y="11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solidFill>
                <a:srgbClr val="005AA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670710" y="1683029"/>
              <a:ext cx="285751" cy="412751"/>
              <a:chOff x="1304925" y="3287713"/>
              <a:chExt cx="285751" cy="412751"/>
            </a:xfrm>
            <a:solidFill>
              <a:srgbClr val="A22C01"/>
            </a:solidFill>
          </p:grpSpPr>
          <p:sp>
            <p:nvSpPr>
              <p:cNvPr id="20" name="Rectangle 14"/>
              <p:cNvSpPr>
                <a:spLocks noChangeArrowheads="1"/>
              </p:cNvSpPr>
              <p:nvPr/>
            </p:nvSpPr>
            <p:spPr bwMode="auto">
              <a:xfrm>
                <a:off x="1304925" y="3495676"/>
                <a:ext cx="1317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15"/>
              <p:cNvSpPr>
                <a:spLocks noEditPoints="1"/>
              </p:cNvSpPr>
              <p:nvPr/>
            </p:nvSpPr>
            <p:spPr bwMode="auto">
              <a:xfrm>
                <a:off x="1338263" y="3287713"/>
                <a:ext cx="68263" cy="96838"/>
              </a:xfrm>
              <a:custGeom>
                <a:avLst/>
                <a:gdLst>
                  <a:gd name="T0" fmla="*/ 20 w 43"/>
                  <a:gd name="T1" fmla="*/ 61 h 61"/>
                  <a:gd name="T2" fmla="*/ 0 w 43"/>
                  <a:gd name="T3" fmla="*/ 39 h 61"/>
                  <a:gd name="T4" fmla="*/ 0 w 43"/>
                  <a:gd name="T5" fmla="*/ 0 h 61"/>
                  <a:gd name="T6" fmla="*/ 43 w 43"/>
                  <a:gd name="T7" fmla="*/ 0 h 61"/>
                  <a:gd name="T8" fmla="*/ 43 w 43"/>
                  <a:gd name="T9" fmla="*/ 39 h 61"/>
                  <a:gd name="T10" fmla="*/ 20 w 43"/>
                  <a:gd name="T11" fmla="*/ 61 h 61"/>
                  <a:gd name="T12" fmla="*/ 12 w 43"/>
                  <a:gd name="T13" fmla="*/ 35 h 61"/>
                  <a:gd name="T14" fmla="*/ 20 w 43"/>
                  <a:gd name="T15" fmla="*/ 43 h 61"/>
                  <a:gd name="T16" fmla="*/ 31 w 43"/>
                  <a:gd name="T17" fmla="*/ 33 h 61"/>
                  <a:gd name="T18" fmla="*/ 31 w 43"/>
                  <a:gd name="T19" fmla="*/ 12 h 61"/>
                  <a:gd name="T20" fmla="*/ 12 w 43"/>
                  <a:gd name="T21" fmla="*/ 12 h 61"/>
                  <a:gd name="T22" fmla="*/ 12 w 43"/>
                  <a:gd name="T23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61">
                    <a:moveTo>
                      <a:pt x="20" y="61"/>
                    </a:moveTo>
                    <a:lnTo>
                      <a:pt x="0" y="39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39"/>
                    </a:lnTo>
                    <a:lnTo>
                      <a:pt x="20" y="61"/>
                    </a:lnTo>
                    <a:close/>
                    <a:moveTo>
                      <a:pt x="12" y="35"/>
                    </a:moveTo>
                    <a:lnTo>
                      <a:pt x="20" y="43"/>
                    </a:lnTo>
                    <a:lnTo>
                      <a:pt x="31" y="33"/>
                    </a:lnTo>
                    <a:lnTo>
                      <a:pt x="31" y="12"/>
                    </a:lnTo>
                    <a:lnTo>
                      <a:pt x="12" y="12"/>
                    </a:lnTo>
                    <a:lnTo>
                      <a:pt x="1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Rectangle 16"/>
              <p:cNvSpPr>
                <a:spLocks noChangeArrowheads="1"/>
              </p:cNvSpPr>
              <p:nvPr/>
            </p:nvSpPr>
            <p:spPr bwMode="auto">
              <a:xfrm>
                <a:off x="1360488" y="3371851"/>
                <a:ext cx="20638" cy="133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17"/>
              <p:cNvSpPr>
                <a:spLocks/>
              </p:cNvSpPr>
              <p:nvPr/>
            </p:nvSpPr>
            <p:spPr bwMode="auto">
              <a:xfrm>
                <a:off x="1335088" y="3505201"/>
                <a:ext cx="74613" cy="195263"/>
              </a:xfrm>
              <a:custGeom>
                <a:avLst/>
                <a:gdLst>
                  <a:gd name="T0" fmla="*/ 11 w 23"/>
                  <a:gd name="T1" fmla="*/ 60 h 60"/>
                  <a:gd name="T2" fmla="*/ 0 w 23"/>
                  <a:gd name="T3" fmla="*/ 48 h 60"/>
                  <a:gd name="T4" fmla="*/ 0 w 23"/>
                  <a:gd name="T5" fmla="*/ 0 h 60"/>
                  <a:gd name="T6" fmla="*/ 6 w 23"/>
                  <a:gd name="T7" fmla="*/ 0 h 60"/>
                  <a:gd name="T8" fmla="*/ 6 w 23"/>
                  <a:gd name="T9" fmla="*/ 48 h 60"/>
                  <a:gd name="T10" fmla="*/ 11 w 23"/>
                  <a:gd name="T11" fmla="*/ 54 h 60"/>
                  <a:gd name="T12" fmla="*/ 17 w 23"/>
                  <a:gd name="T13" fmla="*/ 48 h 60"/>
                  <a:gd name="T14" fmla="*/ 17 w 23"/>
                  <a:gd name="T15" fmla="*/ 0 h 60"/>
                  <a:gd name="T16" fmla="*/ 23 w 23"/>
                  <a:gd name="T17" fmla="*/ 0 h 60"/>
                  <a:gd name="T18" fmla="*/ 23 w 23"/>
                  <a:gd name="T19" fmla="*/ 48 h 60"/>
                  <a:gd name="T20" fmla="*/ 11 w 23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0">
                    <a:moveTo>
                      <a:pt x="11" y="60"/>
                    </a:moveTo>
                    <a:cubicBezTo>
                      <a:pt x="5" y="60"/>
                      <a:pt x="0" y="55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8" y="54"/>
                      <a:pt x="11" y="54"/>
                    </a:cubicBezTo>
                    <a:cubicBezTo>
                      <a:pt x="14" y="54"/>
                      <a:pt x="17" y="51"/>
                      <a:pt x="17" y="4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55"/>
                      <a:pt x="18" y="60"/>
                      <a:pt x="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18"/>
              <p:cNvSpPr>
                <a:spLocks noEditPoints="1"/>
              </p:cNvSpPr>
              <p:nvPr/>
            </p:nvSpPr>
            <p:spPr bwMode="auto">
              <a:xfrm>
                <a:off x="1443038" y="3287713"/>
                <a:ext cx="147638" cy="412750"/>
              </a:xfrm>
              <a:custGeom>
                <a:avLst/>
                <a:gdLst>
                  <a:gd name="T0" fmla="*/ 22 w 45"/>
                  <a:gd name="T1" fmla="*/ 127 h 127"/>
                  <a:gd name="T2" fmla="*/ 11 w 45"/>
                  <a:gd name="T3" fmla="*/ 115 h 127"/>
                  <a:gd name="T4" fmla="*/ 11 w 45"/>
                  <a:gd name="T5" fmla="*/ 42 h 127"/>
                  <a:gd name="T6" fmla="*/ 0 w 45"/>
                  <a:gd name="T7" fmla="*/ 22 h 127"/>
                  <a:gd name="T8" fmla="*/ 22 w 45"/>
                  <a:gd name="T9" fmla="*/ 0 h 127"/>
                  <a:gd name="T10" fmla="*/ 45 w 45"/>
                  <a:gd name="T11" fmla="*/ 22 h 127"/>
                  <a:gd name="T12" fmla="*/ 34 w 45"/>
                  <a:gd name="T13" fmla="*/ 42 h 127"/>
                  <a:gd name="T14" fmla="*/ 34 w 45"/>
                  <a:gd name="T15" fmla="*/ 115 h 127"/>
                  <a:gd name="T16" fmla="*/ 22 w 45"/>
                  <a:gd name="T17" fmla="*/ 127 h 127"/>
                  <a:gd name="T18" fmla="*/ 22 w 45"/>
                  <a:gd name="T19" fmla="*/ 6 h 127"/>
                  <a:gd name="T20" fmla="*/ 6 w 45"/>
                  <a:gd name="T21" fmla="*/ 22 h 127"/>
                  <a:gd name="T22" fmla="*/ 15 w 45"/>
                  <a:gd name="T23" fmla="*/ 37 h 127"/>
                  <a:gd name="T24" fmla="*/ 17 w 45"/>
                  <a:gd name="T25" fmla="*/ 38 h 127"/>
                  <a:gd name="T26" fmla="*/ 17 w 45"/>
                  <a:gd name="T27" fmla="*/ 115 h 127"/>
                  <a:gd name="T28" fmla="*/ 22 w 45"/>
                  <a:gd name="T29" fmla="*/ 121 h 127"/>
                  <a:gd name="T30" fmla="*/ 28 w 45"/>
                  <a:gd name="T31" fmla="*/ 115 h 127"/>
                  <a:gd name="T32" fmla="*/ 28 w 45"/>
                  <a:gd name="T33" fmla="*/ 38 h 127"/>
                  <a:gd name="T34" fmla="*/ 29 w 45"/>
                  <a:gd name="T35" fmla="*/ 37 h 127"/>
                  <a:gd name="T36" fmla="*/ 39 w 45"/>
                  <a:gd name="T37" fmla="*/ 22 h 127"/>
                  <a:gd name="T38" fmla="*/ 22 w 45"/>
                  <a:gd name="T39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" h="127">
                    <a:moveTo>
                      <a:pt x="22" y="127"/>
                    </a:moveTo>
                    <a:cubicBezTo>
                      <a:pt x="16" y="127"/>
                      <a:pt x="11" y="122"/>
                      <a:pt x="11" y="115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4" y="38"/>
                      <a:pt x="0" y="30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0"/>
                      <a:pt x="40" y="38"/>
                      <a:pt x="34" y="42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22"/>
                      <a:pt x="29" y="127"/>
                      <a:pt x="22" y="127"/>
                    </a:cubicBezTo>
                    <a:close/>
                    <a:moveTo>
                      <a:pt x="22" y="6"/>
                    </a:moveTo>
                    <a:cubicBezTo>
                      <a:pt x="13" y="6"/>
                      <a:pt x="6" y="13"/>
                      <a:pt x="6" y="22"/>
                    </a:cubicBezTo>
                    <a:cubicBezTo>
                      <a:pt x="6" y="29"/>
                      <a:pt x="10" y="34"/>
                      <a:pt x="15" y="37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115"/>
                      <a:pt x="17" y="115"/>
                      <a:pt x="17" y="115"/>
                    </a:cubicBezTo>
                    <a:cubicBezTo>
                      <a:pt x="17" y="118"/>
                      <a:pt x="19" y="121"/>
                      <a:pt x="22" y="121"/>
                    </a:cubicBezTo>
                    <a:cubicBezTo>
                      <a:pt x="25" y="121"/>
                      <a:pt x="28" y="118"/>
                      <a:pt x="28" y="11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9"/>
                      <a:pt x="39" y="22"/>
                    </a:cubicBezTo>
                    <a:cubicBezTo>
                      <a:pt x="39" y="13"/>
                      <a:pt x="31" y="6"/>
                      <a:pt x="2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1504950" y="3297238"/>
                <a:ext cx="20638" cy="68263"/>
              </a:xfrm>
              <a:custGeom>
                <a:avLst/>
                <a:gdLst>
                  <a:gd name="T0" fmla="*/ 3 w 6"/>
                  <a:gd name="T1" fmla="*/ 21 h 21"/>
                  <a:gd name="T2" fmla="*/ 0 w 6"/>
                  <a:gd name="T3" fmla="*/ 18 h 21"/>
                  <a:gd name="T4" fmla="*/ 0 w 6"/>
                  <a:gd name="T5" fmla="*/ 3 h 21"/>
                  <a:gd name="T6" fmla="*/ 3 w 6"/>
                  <a:gd name="T7" fmla="*/ 0 h 21"/>
                  <a:gd name="T8" fmla="*/ 6 w 6"/>
                  <a:gd name="T9" fmla="*/ 3 h 21"/>
                  <a:gd name="T10" fmla="*/ 6 w 6"/>
                  <a:gd name="T11" fmla="*/ 18 h 21"/>
                  <a:gd name="T12" fmla="*/ 3 w 6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3" y="21"/>
                    </a:moveTo>
                    <a:cubicBezTo>
                      <a:pt x="2" y="21"/>
                      <a:pt x="0" y="19"/>
                      <a:pt x="0" y="1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5" y="2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0" name="Freeform 89"/>
            <p:cNvSpPr>
              <a:spLocks noEditPoints="1"/>
            </p:cNvSpPr>
            <p:nvPr/>
          </p:nvSpPr>
          <p:spPr bwMode="auto">
            <a:xfrm>
              <a:off x="3913041" y="1710823"/>
              <a:ext cx="375729" cy="375729"/>
            </a:xfrm>
            <a:custGeom>
              <a:avLst/>
              <a:gdLst>
                <a:gd name="T0" fmla="*/ 180 w 270"/>
                <a:gd name="T1" fmla="*/ 0 h 270"/>
                <a:gd name="T2" fmla="*/ 0 w 270"/>
                <a:gd name="T3" fmla="*/ 0 h 270"/>
                <a:gd name="T4" fmla="*/ 0 w 270"/>
                <a:gd name="T5" fmla="*/ 182 h 270"/>
                <a:gd name="T6" fmla="*/ 89 w 270"/>
                <a:gd name="T7" fmla="*/ 270 h 270"/>
                <a:gd name="T8" fmla="*/ 270 w 270"/>
                <a:gd name="T9" fmla="*/ 270 h 270"/>
                <a:gd name="T10" fmla="*/ 270 w 270"/>
                <a:gd name="T11" fmla="*/ 89 h 270"/>
                <a:gd name="T12" fmla="*/ 180 w 270"/>
                <a:gd name="T13" fmla="*/ 0 h 270"/>
                <a:gd name="T14" fmla="*/ 242 w 270"/>
                <a:gd name="T15" fmla="*/ 85 h 270"/>
                <a:gd name="T16" fmla="*/ 180 w 270"/>
                <a:gd name="T17" fmla="*/ 85 h 270"/>
                <a:gd name="T18" fmla="*/ 155 w 270"/>
                <a:gd name="T19" fmla="*/ 59 h 270"/>
                <a:gd name="T20" fmla="*/ 216 w 270"/>
                <a:gd name="T21" fmla="*/ 59 h 270"/>
                <a:gd name="T22" fmla="*/ 242 w 270"/>
                <a:gd name="T23" fmla="*/ 85 h 270"/>
                <a:gd name="T24" fmla="*/ 174 w 270"/>
                <a:gd name="T25" fmla="*/ 16 h 270"/>
                <a:gd name="T26" fmla="*/ 200 w 270"/>
                <a:gd name="T27" fmla="*/ 44 h 270"/>
                <a:gd name="T28" fmla="*/ 139 w 270"/>
                <a:gd name="T29" fmla="*/ 44 h 270"/>
                <a:gd name="T30" fmla="*/ 113 w 270"/>
                <a:gd name="T31" fmla="*/ 16 h 270"/>
                <a:gd name="T32" fmla="*/ 174 w 270"/>
                <a:gd name="T33" fmla="*/ 16 h 270"/>
                <a:gd name="T34" fmla="*/ 85 w 270"/>
                <a:gd name="T35" fmla="*/ 244 h 270"/>
                <a:gd name="T36" fmla="*/ 16 w 270"/>
                <a:gd name="T37" fmla="*/ 175 h 270"/>
                <a:gd name="T38" fmla="*/ 16 w 270"/>
                <a:gd name="T39" fmla="*/ 28 h 270"/>
                <a:gd name="T40" fmla="*/ 85 w 270"/>
                <a:gd name="T41" fmla="*/ 97 h 270"/>
                <a:gd name="T42" fmla="*/ 85 w 270"/>
                <a:gd name="T43" fmla="*/ 244 h 270"/>
                <a:gd name="T44" fmla="*/ 28 w 270"/>
                <a:gd name="T45" fmla="*/ 16 h 270"/>
                <a:gd name="T46" fmla="*/ 89 w 270"/>
                <a:gd name="T47" fmla="*/ 16 h 270"/>
                <a:gd name="T48" fmla="*/ 159 w 270"/>
                <a:gd name="T49" fmla="*/ 85 h 270"/>
                <a:gd name="T50" fmla="*/ 95 w 270"/>
                <a:gd name="T51" fmla="*/ 85 h 270"/>
                <a:gd name="T52" fmla="*/ 28 w 270"/>
                <a:gd name="T53" fmla="*/ 16 h 270"/>
                <a:gd name="T54" fmla="*/ 254 w 270"/>
                <a:gd name="T55" fmla="*/ 254 h 270"/>
                <a:gd name="T56" fmla="*/ 101 w 270"/>
                <a:gd name="T57" fmla="*/ 254 h 270"/>
                <a:gd name="T58" fmla="*/ 101 w 270"/>
                <a:gd name="T59" fmla="*/ 101 h 270"/>
                <a:gd name="T60" fmla="*/ 254 w 270"/>
                <a:gd name="T61" fmla="*/ 101 h 270"/>
                <a:gd name="T62" fmla="*/ 254 w 270"/>
                <a:gd name="T63" fmla="*/ 25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0">
                  <a:moveTo>
                    <a:pt x="180" y="0"/>
                  </a:moveTo>
                  <a:lnTo>
                    <a:pt x="0" y="0"/>
                  </a:lnTo>
                  <a:lnTo>
                    <a:pt x="0" y="182"/>
                  </a:lnTo>
                  <a:lnTo>
                    <a:pt x="89" y="270"/>
                  </a:lnTo>
                  <a:lnTo>
                    <a:pt x="270" y="270"/>
                  </a:lnTo>
                  <a:lnTo>
                    <a:pt x="270" y="89"/>
                  </a:lnTo>
                  <a:lnTo>
                    <a:pt x="180" y="0"/>
                  </a:lnTo>
                  <a:close/>
                  <a:moveTo>
                    <a:pt x="242" y="85"/>
                  </a:moveTo>
                  <a:lnTo>
                    <a:pt x="180" y="85"/>
                  </a:lnTo>
                  <a:lnTo>
                    <a:pt x="155" y="59"/>
                  </a:lnTo>
                  <a:lnTo>
                    <a:pt x="216" y="59"/>
                  </a:lnTo>
                  <a:lnTo>
                    <a:pt x="242" y="85"/>
                  </a:lnTo>
                  <a:close/>
                  <a:moveTo>
                    <a:pt x="174" y="16"/>
                  </a:moveTo>
                  <a:lnTo>
                    <a:pt x="200" y="44"/>
                  </a:lnTo>
                  <a:lnTo>
                    <a:pt x="139" y="44"/>
                  </a:lnTo>
                  <a:lnTo>
                    <a:pt x="113" y="16"/>
                  </a:lnTo>
                  <a:lnTo>
                    <a:pt x="174" y="16"/>
                  </a:lnTo>
                  <a:close/>
                  <a:moveTo>
                    <a:pt x="85" y="244"/>
                  </a:moveTo>
                  <a:lnTo>
                    <a:pt x="16" y="175"/>
                  </a:lnTo>
                  <a:lnTo>
                    <a:pt x="16" y="28"/>
                  </a:lnTo>
                  <a:lnTo>
                    <a:pt x="85" y="97"/>
                  </a:lnTo>
                  <a:lnTo>
                    <a:pt x="85" y="244"/>
                  </a:lnTo>
                  <a:close/>
                  <a:moveTo>
                    <a:pt x="28" y="16"/>
                  </a:moveTo>
                  <a:lnTo>
                    <a:pt x="89" y="16"/>
                  </a:lnTo>
                  <a:lnTo>
                    <a:pt x="159" y="85"/>
                  </a:lnTo>
                  <a:lnTo>
                    <a:pt x="95" y="85"/>
                  </a:lnTo>
                  <a:lnTo>
                    <a:pt x="28" y="16"/>
                  </a:lnTo>
                  <a:close/>
                  <a:moveTo>
                    <a:pt x="254" y="254"/>
                  </a:moveTo>
                  <a:lnTo>
                    <a:pt x="101" y="254"/>
                  </a:lnTo>
                  <a:lnTo>
                    <a:pt x="101" y="101"/>
                  </a:lnTo>
                  <a:lnTo>
                    <a:pt x="254" y="101"/>
                  </a:lnTo>
                  <a:lnTo>
                    <a:pt x="254" y="254"/>
                  </a:lnTo>
                  <a:close/>
                </a:path>
              </a:pathLst>
            </a:custGeom>
            <a:solidFill>
              <a:srgbClr val="A22C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8123371" y="1573626"/>
              <a:ext cx="309563" cy="388938"/>
              <a:chOff x="11798301" y="284163"/>
              <a:chExt cx="309563" cy="388938"/>
            </a:xfrm>
          </p:grpSpPr>
          <p:sp>
            <p:nvSpPr>
              <p:cNvPr id="162" name="Freeform 7"/>
              <p:cNvSpPr>
                <a:spLocks/>
              </p:cNvSpPr>
              <p:nvPr/>
            </p:nvSpPr>
            <p:spPr bwMode="auto">
              <a:xfrm>
                <a:off x="11952289" y="336551"/>
                <a:ext cx="155575" cy="298450"/>
              </a:xfrm>
              <a:custGeom>
                <a:avLst/>
                <a:gdLst>
                  <a:gd name="T0" fmla="*/ 17 w 48"/>
                  <a:gd name="T1" fmla="*/ 0 h 93"/>
                  <a:gd name="T2" fmla="*/ 48 w 48"/>
                  <a:gd name="T3" fmla="*/ 45 h 93"/>
                  <a:gd name="T4" fmla="*/ 0 w 48"/>
                  <a:gd name="T5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3">
                    <a:moveTo>
                      <a:pt x="17" y="0"/>
                    </a:moveTo>
                    <a:cubicBezTo>
                      <a:pt x="35" y="6"/>
                      <a:pt x="48" y="24"/>
                      <a:pt x="48" y="45"/>
                    </a:cubicBezTo>
                    <a:cubicBezTo>
                      <a:pt x="48" y="71"/>
                      <a:pt x="27" y="93"/>
                      <a:pt x="0" y="93"/>
                    </a:cubicBez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8"/>
              <p:cNvSpPr>
                <a:spLocks/>
              </p:cNvSpPr>
              <p:nvPr/>
            </p:nvSpPr>
            <p:spPr bwMode="auto">
              <a:xfrm>
                <a:off x="11798301" y="323851"/>
                <a:ext cx="153988" cy="301625"/>
              </a:xfrm>
              <a:custGeom>
                <a:avLst/>
                <a:gdLst>
                  <a:gd name="T0" fmla="*/ 31 w 48"/>
                  <a:gd name="T1" fmla="*/ 94 h 94"/>
                  <a:gd name="T2" fmla="*/ 0 w 48"/>
                  <a:gd name="T3" fmla="*/ 49 h 94"/>
                  <a:gd name="T4" fmla="*/ 48 w 48"/>
                  <a:gd name="T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94">
                    <a:moveTo>
                      <a:pt x="31" y="94"/>
                    </a:moveTo>
                    <a:cubicBezTo>
                      <a:pt x="13" y="87"/>
                      <a:pt x="0" y="69"/>
                      <a:pt x="0" y="49"/>
                    </a:cubicBezTo>
                    <a:cubicBezTo>
                      <a:pt x="0" y="22"/>
                      <a:pt x="21" y="0"/>
                      <a:pt x="48" y="0"/>
                    </a:cubicBez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Line 9"/>
              <p:cNvSpPr>
                <a:spLocks noChangeShapeType="1"/>
              </p:cNvSpPr>
              <p:nvPr/>
            </p:nvSpPr>
            <p:spPr bwMode="auto">
              <a:xfrm>
                <a:off x="11952289" y="452438"/>
                <a:ext cx="0" cy="0"/>
              </a:xfrm>
              <a:prstGeom prst="line">
                <a:avLst/>
              </a:pr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11933239" y="284163"/>
                <a:ext cx="39688" cy="80963"/>
              </a:xfrm>
              <a:custGeom>
                <a:avLst/>
                <a:gdLst>
                  <a:gd name="T0" fmla="*/ 0 w 25"/>
                  <a:gd name="T1" fmla="*/ 51 h 51"/>
                  <a:gd name="T2" fmla="*/ 25 w 25"/>
                  <a:gd name="T3" fmla="*/ 25 h 51"/>
                  <a:gd name="T4" fmla="*/ 0 w 25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1">
                    <a:moveTo>
                      <a:pt x="0" y="51"/>
                    </a:moveTo>
                    <a:lnTo>
                      <a:pt x="25" y="25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Line 11"/>
              <p:cNvSpPr>
                <a:spLocks noChangeShapeType="1"/>
              </p:cNvSpPr>
              <p:nvPr/>
            </p:nvSpPr>
            <p:spPr bwMode="auto">
              <a:xfrm>
                <a:off x="11952289" y="323851"/>
                <a:ext cx="20638" cy="0"/>
              </a:xfrm>
              <a:prstGeom prst="line">
                <a:avLst/>
              </a:pr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2"/>
              <p:cNvSpPr>
                <a:spLocks/>
              </p:cNvSpPr>
              <p:nvPr/>
            </p:nvSpPr>
            <p:spPr bwMode="auto">
              <a:xfrm>
                <a:off x="11933239" y="593726"/>
                <a:ext cx="39688" cy="79375"/>
              </a:xfrm>
              <a:custGeom>
                <a:avLst/>
                <a:gdLst>
                  <a:gd name="T0" fmla="*/ 25 w 25"/>
                  <a:gd name="T1" fmla="*/ 0 h 50"/>
                  <a:gd name="T2" fmla="*/ 0 w 25"/>
                  <a:gd name="T3" fmla="*/ 26 h 50"/>
                  <a:gd name="T4" fmla="*/ 25 w 25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0">
                    <a:moveTo>
                      <a:pt x="25" y="0"/>
                    </a:moveTo>
                    <a:lnTo>
                      <a:pt x="0" y="26"/>
                    </a:lnTo>
                    <a:lnTo>
                      <a:pt x="25" y="50"/>
                    </a:lnTo>
                  </a:path>
                </a:pathLst>
              </a:cu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Line 13"/>
              <p:cNvSpPr>
                <a:spLocks noChangeShapeType="1"/>
              </p:cNvSpPr>
              <p:nvPr/>
            </p:nvSpPr>
            <p:spPr bwMode="auto">
              <a:xfrm flipH="1">
                <a:off x="11933239" y="635001"/>
                <a:ext cx="19050" cy="0"/>
              </a:xfrm>
              <a:prstGeom prst="line">
                <a:avLst/>
              </a:prstGeom>
              <a:noFill/>
              <a:ln w="19050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9357182" y="1678826"/>
              <a:ext cx="336550" cy="347663"/>
              <a:chOff x="1933575" y="3711575"/>
              <a:chExt cx="336550" cy="347663"/>
            </a:xfrm>
            <a:solidFill>
              <a:srgbClr val="D83B01"/>
            </a:solidFill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2032000" y="3852863"/>
                <a:ext cx="107950" cy="104775"/>
              </a:xfrm>
              <a:custGeom>
                <a:avLst/>
                <a:gdLst>
                  <a:gd name="T0" fmla="*/ 59 w 68"/>
                  <a:gd name="T1" fmla="*/ 66 h 66"/>
                  <a:gd name="T2" fmla="*/ 0 w 68"/>
                  <a:gd name="T3" fmla="*/ 8 h 66"/>
                  <a:gd name="T4" fmla="*/ 10 w 68"/>
                  <a:gd name="T5" fmla="*/ 0 h 66"/>
                  <a:gd name="T6" fmla="*/ 68 w 68"/>
                  <a:gd name="T7" fmla="*/ 58 h 66"/>
                  <a:gd name="T8" fmla="*/ 59 w 68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66">
                    <a:moveTo>
                      <a:pt x="59" y="66"/>
                    </a:moveTo>
                    <a:lnTo>
                      <a:pt x="0" y="8"/>
                    </a:lnTo>
                    <a:lnTo>
                      <a:pt x="10" y="0"/>
                    </a:lnTo>
                    <a:lnTo>
                      <a:pt x="68" y="58"/>
                    </a:lnTo>
                    <a:lnTo>
                      <a:pt x="59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25"/>
              <p:cNvSpPr>
                <a:spLocks noEditPoints="1"/>
              </p:cNvSpPr>
              <p:nvPr/>
            </p:nvSpPr>
            <p:spPr bwMode="auto">
              <a:xfrm>
                <a:off x="2171700" y="3724275"/>
                <a:ext cx="95250" cy="95250"/>
              </a:xfrm>
              <a:custGeom>
                <a:avLst/>
                <a:gdLst>
                  <a:gd name="T0" fmla="*/ 0 w 60"/>
                  <a:gd name="T1" fmla="*/ 60 h 60"/>
                  <a:gd name="T2" fmla="*/ 0 w 60"/>
                  <a:gd name="T3" fmla="*/ 29 h 60"/>
                  <a:gd name="T4" fmla="*/ 29 w 60"/>
                  <a:gd name="T5" fmla="*/ 0 h 60"/>
                  <a:gd name="T6" fmla="*/ 60 w 60"/>
                  <a:gd name="T7" fmla="*/ 31 h 60"/>
                  <a:gd name="T8" fmla="*/ 31 w 60"/>
                  <a:gd name="T9" fmla="*/ 60 h 60"/>
                  <a:gd name="T10" fmla="*/ 0 w 60"/>
                  <a:gd name="T11" fmla="*/ 60 h 60"/>
                  <a:gd name="T12" fmla="*/ 13 w 60"/>
                  <a:gd name="T13" fmla="*/ 33 h 60"/>
                  <a:gd name="T14" fmla="*/ 13 w 60"/>
                  <a:gd name="T15" fmla="*/ 48 h 60"/>
                  <a:gd name="T16" fmla="*/ 27 w 60"/>
                  <a:gd name="T17" fmla="*/ 48 h 60"/>
                  <a:gd name="T18" fmla="*/ 41 w 60"/>
                  <a:gd name="T19" fmla="*/ 31 h 60"/>
                  <a:gd name="T20" fmla="*/ 29 w 60"/>
                  <a:gd name="T21" fmla="*/ 19 h 60"/>
                  <a:gd name="T22" fmla="*/ 13 w 60"/>
                  <a:gd name="T23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60">
                    <a:moveTo>
                      <a:pt x="0" y="60"/>
                    </a:moveTo>
                    <a:lnTo>
                      <a:pt x="0" y="29"/>
                    </a:lnTo>
                    <a:lnTo>
                      <a:pt x="29" y="0"/>
                    </a:lnTo>
                    <a:lnTo>
                      <a:pt x="60" y="31"/>
                    </a:lnTo>
                    <a:lnTo>
                      <a:pt x="31" y="60"/>
                    </a:lnTo>
                    <a:lnTo>
                      <a:pt x="0" y="60"/>
                    </a:lnTo>
                    <a:close/>
                    <a:moveTo>
                      <a:pt x="13" y="33"/>
                    </a:moveTo>
                    <a:lnTo>
                      <a:pt x="13" y="48"/>
                    </a:lnTo>
                    <a:lnTo>
                      <a:pt x="27" y="48"/>
                    </a:lnTo>
                    <a:lnTo>
                      <a:pt x="41" y="31"/>
                    </a:lnTo>
                    <a:lnTo>
                      <a:pt x="29" y="19"/>
                    </a:lnTo>
                    <a:lnTo>
                      <a:pt x="1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112963" y="3803650"/>
                <a:ext cx="76200" cy="74613"/>
              </a:xfrm>
              <a:custGeom>
                <a:avLst/>
                <a:gdLst>
                  <a:gd name="T0" fmla="*/ 8 w 48"/>
                  <a:gd name="T1" fmla="*/ 47 h 47"/>
                  <a:gd name="T2" fmla="*/ 0 w 48"/>
                  <a:gd name="T3" fmla="*/ 39 h 47"/>
                  <a:gd name="T4" fmla="*/ 39 w 48"/>
                  <a:gd name="T5" fmla="*/ 0 h 47"/>
                  <a:gd name="T6" fmla="*/ 48 w 48"/>
                  <a:gd name="T7" fmla="*/ 8 h 47"/>
                  <a:gd name="T8" fmla="*/ 8 w 48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8" y="47"/>
                    </a:moveTo>
                    <a:lnTo>
                      <a:pt x="0" y="39"/>
                    </a:lnTo>
                    <a:lnTo>
                      <a:pt x="39" y="0"/>
                    </a:lnTo>
                    <a:lnTo>
                      <a:pt x="48" y="8"/>
                    </a:lnTo>
                    <a:lnTo>
                      <a:pt x="8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1933575" y="3878263"/>
                <a:ext cx="179388" cy="180975"/>
              </a:xfrm>
              <a:custGeom>
                <a:avLst/>
                <a:gdLst>
                  <a:gd name="T0" fmla="*/ 4 w 55"/>
                  <a:gd name="T1" fmla="*/ 50 h 55"/>
                  <a:gd name="T2" fmla="*/ 4 w 55"/>
                  <a:gd name="T3" fmla="*/ 34 h 55"/>
                  <a:gd name="T4" fmla="*/ 39 w 55"/>
                  <a:gd name="T5" fmla="*/ 0 h 55"/>
                  <a:gd name="T6" fmla="*/ 43 w 55"/>
                  <a:gd name="T7" fmla="*/ 4 h 55"/>
                  <a:gd name="T8" fmla="*/ 9 w 55"/>
                  <a:gd name="T9" fmla="*/ 38 h 55"/>
                  <a:gd name="T10" fmla="*/ 9 w 55"/>
                  <a:gd name="T11" fmla="*/ 46 h 55"/>
                  <a:gd name="T12" fmla="*/ 16 w 55"/>
                  <a:gd name="T13" fmla="*/ 46 h 55"/>
                  <a:gd name="T14" fmla="*/ 51 w 55"/>
                  <a:gd name="T15" fmla="*/ 12 h 55"/>
                  <a:gd name="T16" fmla="*/ 55 w 55"/>
                  <a:gd name="T17" fmla="*/ 16 h 55"/>
                  <a:gd name="T18" fmla="*/ 21 w 55"/>
                  <a:gd name="T19" fmla="*/ 50 h 55"/>
                  <a:gd name="T20" fmla="*/ 4 w 55"/>
                  <a:gd name="T21" fmla="*/ 5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5">
                    <a:moveTo>
                      <a:pt x="4" y="50"/>
                    </a:moveTo>
                    <a:cubicBezTo>
                      <a:pt x="0" y="46"/>
                      <a:pt x="0" y="39"/>
                      <a:pt x="4" y="3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40"/>
                      <a:pt x="7" y="44"/>
                      <a:pt x="9" y="46"/>
                    </a:cubicBezTo>
                    <a:cubicBezTo>
                      <a:pt x="11" y="48"/>
                      <a:pt x="14" y="48"/>
                      <a:pt x="16" y="46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6" y="55"/>
                      <a:pt x="9" y="5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8"/>
              <p:cNvSpPr>
                <a:spLocks noEditPoints="1"/>
              </p:cNvSpPr>
              <p:nvPr/>
            </p:nvSpPr>
            <p:spPr bwMode="auto">
              <a:xfrm>
                <a:off x="1933575" y="3711575"/>
                <a:ext cx="336550" cy="338138"/>
              </a:xfrm>
              <a:custGeom>
                <a:avLst/>
                <a:gdLst>
                  <a:gd name="T0" fmla="*/ 98 w 103"/>
                  <a:gd name="T1" fmla="*/ 98 h 103"/>
                  <a:gd name="T2" fmla="*/ 82 w 103"/>
                  <a:gd name="T3" fmla="*/ 98 h 103"/>
                  <a:gd name="T4" fmla="*/ 30 w 103"/>
                  <a:gd name="T5" fmla="*/ 46 h 103"/>
                  <a:gd name="T6" fmla="*/ 9 w 103"/>
                  <a:gd name="T7" fmla="*/ 40 h 103"/>
                  <a:gd name="T8" fmla="*/ 9 w 103"/>
                  <a:gd name="T9" fmla="*/ 9 h 103"/>
                  <a:gd name="T10" fmla="*/ 40 w 103"/>
                  <a:gd name="T11" fmla="*/ 9 h 103"/>
                  <a:gd name="T12" fmla="*/ 46 w 103"/>
                  <a:gd name="T13" fmla="*/ 30 h 103"/>
                  <a:gd name="T14" fmla="*/ 98 w 103"/>
                  <a:gd name="T15" fmla="*/ 82 h 103"/>
                  <a:gd name="T16" fmla="*/ 98 w 103"/>
                  <a:gd name="T17" fmla="*/ 98 h 103"/>
                  <a:gd name="T18" fmla="*/ 13 w 103"/>
                  <a:gd name="T19" fmla="*/ 13 h 103"/>
                  <a:gd name="T20" fmla="*/ 13 w 103"/>
                  <a:gd name="T21" fmla="*/ 36 h 103"/>
                  <a:gd name="T22" fmla="*/ 30 w 103"/>
                  <a:gd name="T23" fmla="*/ 40 h 103"/>
                  <a:gd name="T24" fmla="*/ 32 w 103"/>
                  <a:gd name="T25" fmla="*/ 39 h 103"/>
                  <a:gd name="T26" fmla="*/ 86 w 103"/>
                  <a:gd name="T27" fmla="*/ 94 h 103"/>
                  <a:gd name="T28" fmla="*/ 94 w 103"/>
                  <a:gd name="T29" fmla="*/ 94 h 103"/>
                  <a:gd name="T30" fmla="*/ 94 w 103"/>
                  <a:gd name="T31" fmla="*/ 86 h 103"/>
                  <a:gd name="T32" fmla="*/ 39 w 103"/>
                  <a:gd name="T33" fmla="*/ 32 h 103"/>
                  <a:gd name="T34" fmla="*/ 40 w 103"/>
                  <a:gd name="T35" fmla="*/ 30 h 103"/>
                  <a:gd name="T36" fmla="*/ 36 w 103"/>
                  <a:gd name="T37" fmla="*/ 13 h 103"/>
                  <a:gd name="T38" fmla="*/ 13 w 103"/>
                  <a:gd name="T39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8" y="98"/>
                    </a:moveTo>
                    <a:cubicBezTo>
                      <a:pt x="94" y="103"/>
                      <a:pt x="87" y="103"/>
                      <a:pt x="82" y="9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2" y="48"/>
                      <a:pt x="14" y="46"/>
                      <a:pt x="9" y="40"/>
                    </a:cubicBezTo>
                    <a:cubicBezTo>
                      <a:pt x="0" y="31"/>
                      <a:pt x="0" y="17"/>
                      <a:pt x="9" y="9"/>
                    </a:cubicBezTo>
                    <a:cubicBezTo>
                      <a:pt x="17" y="0"/>
                      <a:pt x="32" y="0"/>
                      <a:pt x="40" y="9"/>
                    </a:cubicBezTo>
                    <a:cubicBezTo>
                      <a:pt x="46" y="14"/>
                      <a:pt x="48" y="22"/>
                      <a:pt x="46" y="30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103" y="86"/>
                      <a:pt x="103" y="94"/>
                      <a:pt x="98" y="98"/>
                    </a:cubicBezTo>
                    <a:close/>
                    <a:moveTo>
                      <a:pt x="13" y="13"/>
                    </a:moveTo>
                    <a:cubicBezTo>
                      <a:pt x="7" y="19"/>
                      <a:pt x="7" y="30"/>
                      <a:pt x="13" y="36"/>
                    </a:cubicBezTo>
                    <a:cubicBezTo>
                      <a:pt x="17" y="40"/>
                      <a:pt x="24" y="42"/>
                      <a:pt x="30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9" y="96"/>
                      <a:pt x="92" y="96"/>
                      <a:pt x="94" y="94"/>
                    </a:cubicBezTo>
                    <a:cubicBezTo>
                      <a:pt x="96" y="92"/>
                      <a:pt x="96" y="88"/>
                      <a:pt x="94" y="86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4"/>
                      <a:pt x="40" y="17"/>
                      <a:pt x="36" y="13"/>
                    </a:cubicBezTo>
                    <a:cubicBezTo>
                      <a:pt x="30" y="6"/>
                      <a:pt x="19" y="6"/>
                      <a:pt x="1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963738" y="3740150"/>
                <a:ext cx="58738" cy="57150"/>
              </a:xfrm>
              <a:custGeom>
                <a:avLst/>
                <a:gdLst>
                  <a:gd name="T0" fmla="*/ 16 w 18"/>
                  <a:gd name="T1" fmla="*/ 16 h 17"/>
                  <a:gd name="T2" fmla="*/ 12 w 18"/>
                  <a:gd name="T3" fmla="*/ 16 h 17"/>
                  <a:gd name="T4" fmla="*/ 2 w 18"/>
                  <a:gd name="T5" fmla="*/ 6 h 17"/>
                  <a:gd name="T6" fmla="*/ 2 w 18"/>
                  <a:gd name="T7" fmla="*/ 1 h 17"/>
                  <a:gd name="T8" fmla="*/ 6 w 18"/>
                  <a:gd name="T9" fmla="*/ 1 h 17"/>
                  <a:gd name="T10" fmla="*/ 16 w 18"/>
                  <a:gd name="T11" fmla="*/ 12 h 17"/>
                  <a:gd name="T12" fmla="*/ 16 w 18"/>
                  <a:gd name="T13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7">
                    <a:moveTo>
                      <a:pt x="16" y="16"/>
                    </a:moveTo>
                    <a:cubicBezTo>
                      <a:pt x="15" y="17"/>
                      <a:pt x="13" y="17"/>
                      <a:pt x="12" y="1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13"/>
                      <a:pt x="18" y="15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9" name="Group 168"/>
            <p:cNvGrpSpPr/>
            <p:nvPr/>
          </p:nvGrpSpPr>
          <p:grpSpPr>
            <a:xfrm>
              <a:off x="8129919" y="2491798"/>
              <a:ext cx="325571" cy="321763"/>
              <a:chOff x="10259435" y="4371397"/>
              <a:chExt cx="320819" cy="317067"/>
            </a:xfrm>
            <a:solidFill>
              <a:srgbClr val="D83B01"/>
            </a:solidFill>
          </p:grpSpPr>
          <p:sp>
            <p:nvSpPr>
              <p:cNvPr id="170" name="Freeform 760"/>
              <p:cNvSpPr>
                <a:spLocks noEditPoints="1"/>
              </p:cNvSpPr>
              <p:nvPr/>
            </p:nvSpPr>
            <p:spPr bwMode="auto">
              <a:xfrm>
                <a:off x="10259435" y="4371397"/>
                <a:ext cx="320819" cy="317067"/>
              </a:xfrm>
              <a:custGeom>
                <a:avLst/>
                <a:gdLst>
                  <a:gd name="T0" fmla="*/ 73 w 171"/>
                  <a:gd name="T1" fmla="*/ 27 h 169"/>
                  <a:gd name="T2" fmla="*/ 58 w 171"/>
                  <a:gd name="T3" fmla="*/ 35 h 169"/>
                  <a:gd name="T4" fmla="*/ 42 w 171"/>
                  <a:gd name="T5" fmla="*/ 44 h 169"/>
                  <a:gd name="T6" fmla="*/ 18 w 171"/>
                  <a:gd name="T7" fmla="*/ 60 h 169"/>
                  <a:gd name="T8" fmla="*/ 29 w 171"/>
                  <a:gd name="T9" fmla="*/ 73 h 169"/>
                  <a:gd name="T10" fmla="*/ 29 w 171"/>
                  <a:gd name="T11" fmla="*/ 98 h 169"/>
                  <a:gd name="T12" fmla="*/ 18 w 171"/>
                  <a:gd name="T13" fmla="*/ 110 h 169"/>
                  <a:gd name="T14" fmla="*/ 42 w 171"/>
                  <a:gd name="T15" fmla="*/ 125 h 169"/>
                  <a:gd name="T16" fmla="*/ 58 w 171"/>
                  <a:gd name="T17" fmla="*/ 134 h 169"/>
                  <a:gd name="T18" fmla="*/ 73 w 171"/>
                  <a:gd name="T19" fmla="*/ 142 h 169"/>
                  <a:gd name="T20" fmla="*/ 98 w 171"/>
                  <a:gd name="T21" fmla="*/ 156 h 169"/>
                  <a:gd name="T22" fmla="*/ 104 w 171"/>
                  <a:gd name="T23" fmla="*/ 140 h 169"/>
                  <a:gd name="T24" fmla="*/ 125 w 171"/>
                  <a:gd name="T25" fmla="*/ 127 h 169"/>
                  <a:gd name="T26" fmla="*/ 140 w 171"/>
                  <a:gd name="T27" fmla="*/ 131 h 169"/>
                  <a:gd name="T28" fmla="*/ 142 w 171"/>
                  <a:gd name="T29" fmla="*/ 102 h 169"/>
                  <a:gd name="T30" fmla="*/ 144 w 171"/>
                  <a:gd name="T31" fmla="*/ 85 h 169"/>
                  <a:gd name="T32" fmla="*/ 142 w 171"/>
                  <a:gd name="T33" fmla="*/ 67 h 169"/>
                  <a:gd name="T34" fmla="*/ 140 w 171"/>
                  <a:gd name="T35" fmla="*/ 38 h 169"/>
                  <a:gd name="T36" fmla="*/ 125 w 171"/>
                  <a:gd name="T37" fmla="*/ 42 h 169"/>
                  <a:gd name="T38" fmla="*/ 104 w 171"/>
                  <a:gd name="T39" fmla="*/ 29 h 169"/>
                  <a:gd name="T40" fmla="*/ 98 w 171"/>
                  <a:gd name="T41" fmla="*/ 13 h 169"/>
                  <a:gd name="T42" fmla="*/ 60 w 171"/>
                  <a:gd name="T43" fmla="*/ 0 h 169"/>
                  <a:gd name="T44" fmla="*/ 112 w 171"/>
                  <a:gd name="T45" fmla="*/ 19 h 169"/>
                  <a:gd name="T46" fmla="*/ 131 w 171"/>
                  <a:gd name="T47" fmla="*/ 29 h 169"/>
                  <a:gd name="T48" fmla="*/ 171 w 171"/>
                  <a:gd name="T49" fmla="*/ 65 h 169"/>
                  <a:gd name="T50" fmla="*/ 158 w 171"/>
                  <a:gd name="T51" fmla="*/ 85 h 169"/>
                  <a:gd name="T52" fmla="*/ 171 w 171"/>
                  <a:gd name="T53" fmla="*/ 104 h 169"/>
                  <a:gd name="T54" fmla="*/ 131 w 171"/>
                  <a:gd name="T55" fmla="*/ 140 h 169"/>
                  <a:gd name="T56" fmla="*/ 112 w 171"/>
                  <a:gd name="T57" fmla="*/ 152 h 169"/>
                  <a:gd name="T58" fmla="*/ 60 w 171"/>
                  <a:gd name="T59" fmla="*/ 169 h 169"/>
                  <a:gd name="T60" fmla="*/ 50 w 171"/>
                  <a:gd name="T61" fmla="*/ 146 h 169"/>
                  <a:gd name="T62" fmla="*/ 25 w 171"/>
                  <a:gd name="T63" fmla="*/ 150 h 169"/>
                  <a:gd name="T64" fmla="*/ 16 w 171"/>
                  <a:gd name="T65" fmla="*/ 96 h 169"/>
                  <a:gd name="T66" fmla="*/ 16 w 171"/>
                  <a:gd name="T67" fmla="*/ 75 h 169"/>
                  <a:gd name="T68" fmla="*/ 25 w 171"/>
                  <a:gd name="T69" fmla="*/ 21 h 169"/>
                  <a:gd name="T70" fmla="*/ 50 w 171"/>
                  <a:gd name="T71" fmla="*/ 23 h 169"/>
                  <a:gd name="T72" fmla="*/ 60 w 171"/>
                  <a:gd name="T7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1" h="169">
                    <a:moveTo>
                      <a:pt x="73" y="13"/>
                    </a:moveTo>
                    <a:lnTo>
                      <a:pt x="73" y="27"/>
                    </a:lnTo>
                    <a:lnTo>
                      <a:pt x="69" y="29"/>
                    </a:lnTo>
                    <a:lnTo>
                      <a:pt x="58" y="35"/>
                    </a:lnTo>
                    <a:lnTo>
                      <a:pt x="46" y="42"/>
                    </a:lnTo>
                    <a:lnTo>
                      <a:pt x="42" y="44"/>
                    </a:lnTo>
                    <a:lnTo>
                      <a:pt x="31" y="38"/>
                    </a:lnTo>
                    <a:lnTo>
                      <a:pt x="18" y="60"/>
                    </a:lnTo>
                    <a:lnTo>
                      <a:pt x="31" y="67"/>
                    </a:lnTo>
                    <a:lnTo>
                      <a:pt x="29" y="73"/>
                    </a:lnTo>
                    <a:lnTo>
                      <a:pt x="27" y="85"/>
                    </a:lnTo>
                    <a:lnTo>
                      <a:pt x="29" y="98"/>
                    </a:lnTo>
                    <a:lnTo>
                      <a:pt x="31" y="102"/>
                    </a:lnTo>
                    <a:lnTo>
                      <a:pt x="18" y="110"/>
                    </a:lnTo>
                    <a:lnTo>
                      <a:pt x="31" y="131"/>
                    </a:lnTo>
                    <a:lnTo>
                      <a:pt x="42" y="125"/>
                    </a:lnTo>
                    <a:lnTo>
                      <a:pt x="46" y="127"/>
                    </a:lnTo>
                    <a:lnTo>
                      <a:pt x="58" y="134"/>
                    </a:lnTo>
                    <a:lnTo>
                      <a:pt x="69" y="140"/>
                    </a:lnTo>
                    <a:lnTo>
                      <a:pt x="73" y="142"/>
                    </a:lnTo>
                    <a:lnTo>
                      <a:pt x="73" y="156"/>
                    </a:lnTo>
                    <a:lnTo>
                      <a:pt x="98" y="156"/>
                    </a:lnTo>
                    <a:lnTo>
                      <a:pt x="98" y="142"/>
                    </a:lnTo>
                    <a:lnTo>
                      <a:pt x="104" y="140"/>
                    </a:lnTo>
                    <a:lnTo>
                      <a:pt x="115" y="134"/>
                    </a:lnTo>
                    <a:lnTo>
                      <a:pt x="125" y="127"/>
                    </a:lnTo>
                    <a:lnTo>
                      <a:pt x="129" y="125"/>
                    </a:lnTo>
                    <a:lnTo>
                      <a:pt x="140" y="131"/>
                    </a:lnTo>
                    <a:lnTo>
                      <a:pt x="154" y="110"/>
                    </a:lnTo>
                    <a:lnTo>
                      <a:pt x="142" y="102"/>
                    </a:lnTo>
                    <a:lnTo>
                      <a:pt x="142" y="98"/>
                    </a:lnTo>
                    <a:lnTo>
                      <a:pt x="144" y="85"/>
                    </a:lnTo>
                    <a:lnTo>
                      <a:pt x="142" y="73"/>
                    </a:lnTo>
                    <a:lnTo>
                      <a:pt x="142" y="67"/>
                    </a:lnTo>
                    <a:lnTo>
                      <a:pt x="154" y="60"/>
                    </a:lnTo>
                    <a:lnTo>
                      <a:pt x="140" y="38"/>
                    </a:lnTo>
                    <a:lnTo>
                      <a:pt x="129" y="44"/>
                    </a:lnTo>
                    <a:lnTo>
                      <a:pt x="125" y="42"/>
                    </a:lnTo>
                    <a:lnTo>
                      <a:pt x="115" y="35"/>
                    </a:lnTo>
                    <a:lnTo>
                      <a:pt x="104" y="29"/>
                    </a:lnTo>
                    <a:lnTo>
                      <a:pt x="98" y="27"/>
                    </a:lnTo>
                    <a:lnTo>
                      <a:pt x="98" y="13"/>
                    </a:lnTo>
                    <a:lnTo>
                      <a:pt x="73" y="13"/>
                    </a:lnTo>
                    <a:close/>
                    <a:moveTo>
                      <a:pt x="60" y="0"/>
                    </a:moveTo>
                    <a:lnTo>
                      <a:pt x="112" y="0"/>
                    </a:lnTo>
                    <a:lnTo>
                      <a:pt x="112" y="19"/>
                    </a:lnTo>
                    <a:lnTo>
                      <a:pt x="121" y="23"/>
                    </a:lnTo>
                    <a:lnTo>
                      <a:pt x="131" y="29"/>
                    </a:lnTo>
                    <a:lnTo>
                      <a:pt x="146" y="21"/>
                    </a:lnTo>
                    <a:lnTo>
                      <a:pt x="171" y="65"/>
                    </a:lnTo>
                    <a:lnTo>
                      <a:pt x="156" y="75"/>
                    </a:lnTo>
                    <a:lnTo>
                      <a:pt x="158" y="85"/>
                    </a:lnTo>
                    <a:lnTo>
                      <a:pt x="156" y="96"/>
                    </a:lnTo>
                    <a:lnTo>
                      <a:pt x="171" y="104"/>
                    </a:lnTo>
                    <a:lnTo>
                      <a:pt x="146" y="150"/>
                    </a:lnTo>
                    <a:lnTo>
                      <a:pt x="131" y="140"/>
                    </a:lnTo>
                    <a:lnTo>
                      <a:pt x="121" y="146"/>
                    </a:lnTo>
                    <a:lnTo>
                      <a:pt x="112" y="152"/>
                    </a:lnTo>
                    <a:lnTo>
                      <a:pt x="112" y="169"/>
                    </a:lnTo>
                    <a:lnTo>
                      <a:pt x="60" y="169"/>
                    </a:lnTo>
                    <a:lnTo>
                      <a:pt x="60" y="152"/>
                    </a:lnTo>
                    <a:lnTo>
                      <a:pt x="50" y="146"/>
                    </a:lnTo>
                    <a:lnTo>
                      <a:pt x="41" y="140"/>
                    </a:lnTo>
                    <a:lnTo>
                      <a:pt x="25" y="150"/>
                    </a:lnTo>
                    <a:lnTo>
                      <a:pt x="0" y="104"/>
                    </a:lnTo>
                    <a:lnTo>
                      <a:pt x="16" y="96"/>
                    </a:lnTo>
                    <a:lnTo>
                      <a:pt x="16" y="85"/>
                    </a:lnTo>
                    <a:lnTo>
                      <a:pt x="16" y="75"/>
                    </a:lnTo>
                    <a:lnTo>
                      <a:pt x="0" y="65"/>
                    </a:lnTo>
                    <a:lnTo>
                      <a:pt x="25" y="21"/>
                    </a:lnTo>
                    <a:lnTo>
                      <a:pt x="41" y="29"/>
                    </a:lnTo>
                    <a:lnTo>
                      <a:pt x="50" y="23"/>
                    </a:lnTo>
                    <a:lnTo>
                      <a:pt x="60" y="19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761"/>
              <p:cNvSpPr>
                <a:spLocks noEditPoints="1"/>
              </p:cNvSpPr>
              <p:nvPr/>
            </p:nvSpPr>
            <p:spPr bwMode="auto">
              <a:xfrm>
                <a:off x="10336356" y="4446442"/>
                <a:ext cx="168852" cy="170728"/>
              </a:xfrm>
              <a:custGeom>
                <a:avLst/>
                <a:gdLst>
                  <a:gd name="T0" fmla="*/ 46 w 90"/>
                  <a:gd name="T1" fmla="*/ 12 h 91"/>
                  <a:gd name="T2" fmla="*/ 28 w 90"/>
                  <a:gd name="T3" fmla="*/ 18 h 91"/>
                  <a:gd name="T4" fmla="*/ 17 w 90"/>
                  <a:gd name="T5" fmla="*/ 29 h 91"/>
                  <a:gd name="T6" fmla="*/ 13 w 90"/>
                  <a:gd name="T7" fmla="*/ 45 h 91"/>
                  <a:gd name="T8" fmla="*/ 17 w 90"/>
                  <a:gd name="T9" fmla="*/ 62 h 91"/>
                  <a:gd name="T10" fmla="*/ 28 w 90"/>
                  <a:gd name="T11" fmla="*/ 73 h 91"/>
                  <a:gd name="T12" fmla="*/ 46 w 90"/>
                  <a:gd name="T13" fmla="*/ 77 h 91"/>
                  <a:gd name="T14" fmla="*/ 61 w 90"/>
                  <a:gd name="T15" fmla="*/ 73 h 91"/>
                  <a:gd name="T16" fmla="*/ 73 w 90"/>
                  <a:gd name="T17" fmla="*/ 62 h 91"/>
                  <a:gd name="T18" fmla="*/ 76 w 90"/>
                  <a:gd name="T19" fmla="*/ 45 h 91"/>
                  <a:gd name="T20" fmla="*/ 73 w 90"/>
                  <a:gd name="T21" fmla="*/ 29 h 91"/>
                  <a:gd name="T22" fmla="*/ 61 w 90"/>
                  <a:gd name="T23" fmla="*/ 18 h 91"/>
                  <a:gd name="T24" fmla="*/ 46 w 90"/>
                  <a:gd name="T25" fmla="*/ 12 h 91"/>
                  <a:gd name="T26" fmla="*/ 46 w 90"/>
                  <a:gd name="T27" fmla="*/ 0 h 91"/>
                  <a:gd name="T28" fmla="*/ 63 w 90"/>
                  <a:gd name="T29" fmla="*/ 2 h 91"/>
                  <a:gd name="T30" fmla="*/ 76 w 90"/>
                  <a:gd name="T31" fmla="*/ 12 h 91"/>
                  <a:gd name="T32" fmla="*/ 86 w 90"/>
                  <a:gd name="T33" fmla="*/ 27 h 91"/>
                  <a:gd name="T34" fmla="*/ 90 w 90"/>
                  <a:gd name="T35" fmla="*/ 45 h 91"/>
                  <a:gd name="T36" fmla="*/ 86 w 90"/>
                  <a:gd name="T37" fmla="*/ 62 h 91"/>
                  <a:gd name="T38" fmla="*/ 76 w 90"/>
                  <a:gd name="T39" fmla="*/ 77 h 91"/>
                  <a:gd name="T40" fmla="*/ 63 w 90"/>
                  <a:gd name="T41" fmla="*/ 87 h 91"/>
                  <a:gd name="T42" fmla="*/ 46 w 90"/>
                  <a:gd name="T43" fmla="*/ 91 h 91"/>
                  <a:gd name="T44" fmla="*/ 26 w 90"/>
                  <a:gd name="T45" fmla="*/ 87 h 91"/>
                  <a:gd name="T46" fmla="*/ 13 w 90"/>
                  <a:gd name="T47" fmla="*/ 77 h 91"/>
                  <a:gd name="T48" fmla="*/ 3 w 90"/>
                  <a:gd name="T49" fmla="*/ 62 h 91"/>
                  <a:gd name="T50" fmla="*/ 0 w 90"/>
                  <a:gd name="T51" fmla="*/ 45 h 91"/>
                  <a:gd name="T52" fmla="*/ 3 w 90"/>
                  <a:gd name="T53" fmla="*/ 27 h 91"/>
                  <a:gd name="T54" fmla="*/ 13 w 90"/>
                  <a:gd name="T55" fmla="*/ 12 h 91"/>
                  <a:gd name="T56" fmla="*/ 26 w 90"/>
                  <a:gd name="T57" fmla="*/ 2 h 91"/>
                  <a:gd name="T58" fmla="*/ 46 w 90"/>
                  <a:gd name="T5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0" h="91">
                    <a:moveTo>
                      <a:pt x="46" y="12"/>
                    </a:moveTo>
                    <a:lnTo>
                      <a:pt x="28" y="18"/>
                    </a:lnTo>
                    <a:lnTo>
                      <a:pt x="17" y="29"/>
                    </a:lnTo>
                    <a:lnTo>
                      <a:pt x="13" y="45"/>
                    </a:lnTo>
                    <a:lnTo>
                      <a:pt x="17" y="62"/>
                    </a:lnTo>
                    <a:lnTo>
                      <a:pt x="28" y="73"/>
                    </a:lnTo>
                    <a:lnTo>
                      <a:pt x="46" y="77"/>
                    </a:lnTo>
                    <a:lnTo>
                      <a:pt x="61" y="73"/>
                    </a:lnTo>
                    <a:lnTo>
                      <a:pt x="73" y="62"/>
                    </a:lnTo>
                    <a:lnTo>
                      <a:pt x="76" y="45"/>
                    </a:lnTo>
                    <a:lnTo>
                      <a:pt x="73" y="29"/>
                    </a:lnTo>
                    <a:lnTo>
                      <a:pt x="61" y="18"/>
                    </a:lnTo>
                    <a:lnTo>
                      <a:pt x="46" y="12"/>
                    </a:lnTo>
                    <a:close/>
                    <a:moveTo>
                      <a:pt x="46" y="0"/>
                    </a:moveTo>
                    <a:lnTo>
                      <a:pt x="63" y="2"/>
                    </a:lnTo>
                    <a:lnTo>
                      <a:pt x="76" y="12"/>
                    </a:lnTo>
                    <a:lnTo>
                      <a:pt x="86" y="27"/>
                    </a:lnTo>
                    <a:lnTo>
                      <a:pt x="90" y="45"/>
                    </a:lnTo>
                    <a:lnTo>
                      <a:pt x="86" y="62"/>
                    </a:lnTo>
                    <a:lnTo>
                      <a:pt x="76" y="77"/>
                    </a:lnTo>
                    <a:lnTo>
                      <a:pt x="63" y="87"/>
                    </a:lnTo>
                    <a:lnTo>
                      <a:pt x="46" y="91"/>
                    </a:lnTo>
                    <a:lnTo>
                      <a:pt x="26" y="87"/>
                    </a:lnTo>
                    <a:lnTo>
                      <a:pt x="13" y="77"/>
                    </a:lnTo>
                    <a:lnTo>
                      <a:pt x="3" y="62"/>
                    </a:lnTo>
                    <a:lnTo>
                      <a:pt x="0" y="45"/>
                    </a:lnTo>
                    <a:lnTo>
                      <a:pt x="3" y="27"/>
                    </a:lnTo>
                    <a:lnTo>
                      <a:pt x="13" y="12"/>
                    </a:lnTo>
                    <a:lnTo>
                      <a:pt x="26" y="2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8753894" y="3296285"/>
              <a:ext cx="411163" cy="231775"/>
              <a:chOff x="657226" y="1628776"/>
              <a:chExt cx="411163" cy="231775"/>
            </a:xfrm>
          </p:grpSpPr>
          <p:sp>
            <p:nvSpPr>
              <p:cNvPr id="173" name="Freeform 56"/>
              <p:cNvSpPr>
                <a:spLocks/>
              </p:cNvSpPr>
              <p:nvPr/>
            </p:nvSpPr>
            <p:spPr bwMode="auto">
              <a:xfrm>
                <a:off x="657226" y="1628776"/>
                <a:ext cx="398463" cy="166688"/>
              </a:xfrm>
              <a:custGeom>
                <a:avLst/>
                <a:gdLst>
                  <a:gd name="T0" fmla="*/ 0 w 251"/>
                  <a:gd name="T1" fmla="*/ 105 h 105"/>
                  <a:gd name="T2" fmla="*/ 73 w 251"/>
                  <a:gd name="T3" fmla="*/ 32 h 105"/>
                  <a:gd name="T4" fmla="*/ 146 w 251"/>
                  <a:gd name="T5" fmla="*/ 105 h 105"/>
                  <a:gd name="T6" fmla="*/ 251 w 251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105">
                    <a:moveTo>
                      <a:pt x="0" y="105"/>
                    </a:moveTo>
                    <a:lnTo>
                      <a:pt x="73" y="32"/>
                    </a:lnTo>
                    <a:lnTo>
                      <a:pt x="146" y="105"/>
                    </a:lnTo>
                    <a:lnTo>
                      <a:pt x="251" y="0"/>
                    </a:lnTo>
                  </a:path>
                </a:pathLst>
              </a:custGeom>
              <a:noFill/>
              <a:ln w="25400" cap="flat">
                <a:solidFill>
                  <a:srgbClr val="FE7F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Line 57"/>
              <p:cNvSpPr>
                <a:spLocks noChangeShapeType="1"/>
              </p:cNvSpPr>
              <p:nvPr/>
            </p:nvSpPr>
            <p:spPr bwMode="auto">
              <a:xfrm>
                <a:off x="657226" y="1860551"/>
                <a:ext cx="411163" cy="0"/>
              </a:xfrm>
              <a:prstGeom prst="line">
                <a:avLst/>
              </a:prstGeom>
              <a:noFill/>
              <a:ln w="25400" cap="flat">
                <a:solidFill>
                  <a:srgbClr val="FE7F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58"/>
              <p:cNvSpPr>
                <a:spLocks/>
              </p:cNvSpPr>
              <p:nvPr/>
            </p:nvSpPr>
            <p:spPr bwMode="auto">
              <a:xfrm>
                <a:off x="977901" y="1628776"/>
                <a:ext cx="77788" cy="77788"/>
              </a:xfrm>
              <a:custGeom>
                <a:avLst/>
                <a:gdLst>
                  <a:gd name="T0" fmla="*/ 49 w 49"/>
                  <a:gd name="T1" fmla="*/ 49 h 49"/>
                  <a:gd name="T2" fmla="*/ 49 w 49"/>
                  <a:gd name="T3" fmla="*/ 0 h 49"/>
                  <a:gd name="T4" fmla="*/ 0 w 49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lnTo>
                      <a:pt x="49" y="0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flat">
                <a:solidFill>
                  <a:srgbClr val="FE7F5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6" name="Group 175"/>
            <p:cNvGrpSpPr/>
            <p:nvPr/>
          </p:nvGrpSpPr>
          <p:grpSpPr>
            <a:xfrm>
              <a:off x="9752356" y="3181985"/>
              <a:ext cx="477838" cy="395288"/>
              <a:chOff x="9494839" y="2960688"/>
              <a:chExt cx="477838" cy="395288"/>
            </a:xfrm>
            <a:solidFill>
              <a:srgbClr val="FE7F50"/>
            </a:solidFill>
          </p:grpSpPr>
          <p:sp>
            <p:nvSpPr>
              <p:cNvPr id="177" name="Freeform 168"/>
              <p:cNvSpPr>
                <a:spLocks noEditPoints="1"/>
              </p:cNvSpPr>
              <p:nvPr/>
            </p:nvSpPr>
            <p:spPr bwMode="auto">
              <a:xfrm>
                <a:off x="9494839" y="2960688"/>
                <a:ext cx="477838" cy="395288"/>
              </a:xfrm>
              <a:custGeom>
                <a:avLst/>
                <a:gdLst>
                  <a:gd name="T0" fmla="*/ 301 w 301"/>
                  <a:gd name="T1" fmla="*/ 249 h 249"/>
                  <a:gd name="T2" fmla="*/ 0 w 301"/>
                  <a:gd name="T3" fmla="*/ 249 h 249"/>
                  <a:gd name="T4" fmla="*/ 152 w 301"/>
                  <a:gd name="T5" fmla="*/ 0 h 249"/>
                  <a:gd name="T6" fmla="*/ 301 w 301"/>
                  <a:gd name="T7" fmla="*/ 249 h 249"/>
                  <a:gd name="T8" fmla="*/ 30 w 301"/>
                  <a:gd name="T9" fmla="*/ 233 h 249"/>
                  <a:gd name="T10" fmla="*/ 273 w 301"/>
                  <a:gd name="T11" fmla="*/ 233 h 249"/>
                  <a:gd name="T12" fmla="*/ 152 w 301"/>
                  <a:gd name="T13" fmla="*/ 32 h 249"/>
                  <a:gd name="T14" fmla="*/ 30 w 301"/>
                  <a:gd name="T15" fmla="*/ 23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249">
                    <a:moveTo>
                      <a:pt x="301" y="249"/>
                    </a:moveTo>
                    <a:lnTo>
                      <a:pt x="0" y="249"/>
                    </a:lnTo>
                    <a:lnTo>
                      <a:pt x="152" y="0"/>
                    </a:lnTo>
                    <a:lnTo>
                      <a:pt x="301" y="249"/>
                    </a:lnTo>
                    <a:close/>
                    <a:moveTo>
                      <a:pt x="30" y="233"/>
                    </a:moveTo>
                    <a:lnTo>
                      <a:pt x="273" y="233"/>
                    </a:lnTo>
                    <a:lnTo>
                      <a:pt x="152" y="32"/>
                    </a:lnTo>
                    <a:lnTo>
                      <a:pt x="30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Rectangle 169"/>
              <p:cNvSpPr>
                <a:spLocks noChangeArrowheads="1"/>
              </p:cNvSpPr>
              <p:nvPr/>
            </p:nvSpPr>
            <p:spPr bwMode="auto">
              <a:xfrm>
                <a:off x="9723439" y="3089276"/>
                <a:ext cx="25400" cy="157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Rectangle 170"/>
              <p:cNvSpPr>
                <a:spLocks noChangeArrowheads="1"/>
              </p:cNvSpPr>
              <p:nvPr/>
            </p:nvSpPr>
            <p:spPr bwMode="auto">
              <a:xfrm>
                <a:off x="9723439" y="3278188"/>
                <a:ext cx="2540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0" name="Freeform 777"/>
            <p:cNvSpPr>
              <a:spLocks noEditPoints="1"/>
            </p:cNvSpPr>
            <p:nvPr/>
          </p:nvSpPr>
          <p:spPr bwMode="auto">
            <a:xfrm rot="16200000">
              <a:off x="9370223" y="4180623"/>
              <a:ext cx="392208" cy="390305"/>
            </a:xfrm>
            <a:custGeom>
              <a:avLst/>
              <a:gdLst>
                <a:gd name="T0" fmla="*/ 141 w 206"/>
                <a:gd name="T1" fmla="*/ 13 h 205"/>
                <a:gd name="T2" fmla="*/ 121 w 206"/>
                <a:gd name="T3" fmla="*/ 17 h 205"/>
                <a:gd name="T4" fmla="*/ 104 w 206"/>
                <a:gd name="T5" fmla="*/ 27 h 205"/>
                <a:gd name="T6" fmla="*/ 93 w 206"/>
                <a:gd name="T7" fmla="*/ 44 h 205"/>
                <a:gd name="T8" fmla="*/ 89 w 206"/>
                <a:gd name="T9" fmla="*/ 63 h 205"/>
                <a:gd name="T10" fmla="*/ 93 w 206"/>
                <a:gd name="T11" fmla="*/ 84 h 205"/>
                <a:gd name="T12" fmla="*/ 104 w 206"/>
                <a:gd name="T13" fmla="*/ 102 h 205"/>
                <a:gd name="T14" fmla="*/ 121 w 206"/>
                <a:gd name="T15" fmla="*/ 111 h 205"/>
                <a:gd name="T16" fmla="*/ 141 w 206"/>
                <a:gd name="T17" fmla="*/ 115 h 205"/>
                <a:gd name="T18" fmla="*/ 162 w 206"/>
                <a:gd name="T19" fmla="*/ 111 h 205"/>
                <a:gd name="T20" fmla="*/ 177 w 206"/>
                <a:gd name="T21" fmla="*/ 102 h 205"/>
                <a:gd name="T22" fmla="*/ 189 w 206"/>
                <a:gd name="T23" fmla="*/ 84 h 205"/>
                <a:gd name="T24" fmla="*/ 192 w 206"/>
                <a:gd name="T25" fmla="*/ 63 h 205"/>
                <a:gd name="T26" fmla="*/ 189 w 206"/>
                <a:gd name="T27" fmla="*/ 44 h 205"/>
                <a:gd name="T28" fmla="*/ 177 w 206"/>
                <a:gd name="T29" fmla="*/ 27 h 205"/>
                <a:gd name="T30" fmla="*/ 162 w 206"/>
                <a:gd name="T31" fmla="*/ 17 h 205"/>
                <a:gd name="T32" fmla="*/ 141 w 206"/>
                <a:gd name="T33" fmla="*/ 13 h 205"/>
                <a:gd name="T34" fmla="*/ 141 w 206"/>
                <a:gd name="T35" fmla="*/ 0 h 205"/>
                <a:gd name="T36" fmla="*/ 166 w 206"/>
                <a:gd name="T37" fmla="*/ 4 h 205"/>
                <a:gd name="T38" fmla="*/ 187 w 206"/>
                <a:gd name="T39" fmla="*/ 19 h 205"/>
                <a:gd name="T40" fmla="*/ 200 w 206"/>
                <a:gd name="T41" fmla="*/ 38 h 205"/>
                <a:gd name="T42" fmla="*/ 206 w 206"/>
                <a:gd name="T43" fmla="*/ 63 h 205"/>
                <a:gd name="T44" fmla="*/ 200 w 206"/>
                <a:gd name="T45" fmla="*/ 90 h 205"/>
                <a:gd name="T46" fmla="*/ 187 w 206"/>
                <a:gd name="T47" fmla="*/ 109 h 205"/>
                <a:gd name="T48" fmla="*/ 166 w 206"/>
                <a:gd name="T49" fmla="*/ 123 h 205"/>
                <a:gd name="T50" fmla="*/ 141 w 206"/>
                <a:gd name="T51" fmla="*/ 129 h 205"/>
                <a:gd name="T52" fmla="*/ 119 w 206"/>
                <a:gd name="T53" fmla="*/ 125 h 205"/>
                <a:gd name="T54" fmla="*/ 100 w 206"/>
                <a:gd name="T55" fmla="*/ 115 h 205"/>
                <a:gd name="T56" fmla="*/ 10 w 206"/>
                <a:gd name="T57" fmla="*/ 205 h 205"/>
                <a:gd name="T58" fmla="*/ 0 w 206"/>
                <a:gd name="T59" fmla="*/ 196 h 205"/>
                <a:gd name="T60" fmla="*/ 91 w 206"/>
                <a:gd name="T61" fmla="*/ 106 h 205"/>
                <a:gd name="T62" fmla="*/ 81 w 206"/>
                <a:gd name="T63" fmla="*/ 86 h 205"/>
                <a:gd name="T64" fmla="*/ 77 w 206"/>
                <a:gd name="T65" fmla="*/ 63 h 205"/>
                <a:gd name="T66" fmla="*/ 81 w 206"/>
                <a:gd name="T67" fmla="*/ 38 h 205"/>
                <a:gd name="T68" fmla="*/ 95 w 206"/>
                <a:gd name="T69" fmla="*/ 19 h 205"/>
                <a:gd name="T70" fmla="*/ 116 w 206"/>
                <a:gd name="T71" fmla="*/ 4 h 205"/>
                <a:gd name="T72" fmla="*/ 141 w 206"/>
                <a:gd name="T7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6" h="205">
                  <a:moveTo>
                    <a:pt x="141" y="13"/>
                  </a:moveTo>
                  <a:lnTo>
                    <a:pt x="121" y="17"/>
                  </a:lnTo>
                  <a:lnTo>
                    <a:pt x="104" y="27"/>
                  </a:lnTo>
                  <a:lnTo>
                    <a:pt x="93" y="44"/>
                  </a:lnTo>
                  <a:lnTo>
                    <a:pt x="89" y="63"/>
                  </a:lnTo>
                  <a:lnTo>
                    <a:pt x="93" y="84"/>
                  </a:lnTo>
                  <a:lnTo>
                    <a:pt x="104" y="102"/>
                  </a:lnTo>
                  <a:lnTo>
                    <a:pt x="121" y="111"/>
                  </a:lnTo>
                  <a:lnTo>
                    <a:pt x="141" y="115"/>
                  </a:lnTo>
                  <a:lnTo>
                    <a:pt x="162" y="111"/>
                  </a:lnTo>
                  <a:lnTo>
                    <a:pt x="177" y="102"/>
                  </a:lnTo>
                  <a:lnTo>
                    <a:pt x="189" y="84"/>
                  </a:lnTo>
                  <a:lnTo>
                    <a:pt x="192" y="63"/>
                  </a:lnTo>
                  <a:lnTo>
                    <a:pt x="189" y="44"/>
                  </a:lnTo>
                  <a:lnTo>
                    <a:pt x="177" y="27"/>
                  </a:lnTo>
                  <a:lnTo>
                    <a:pt x="162" y="17"/>
                  </a:lnTo>
                  <a:lnTo>
                    <a:pt x="141" y="13"/>
                  </a:lnTo>
                  <a:close/>
                  <a:moveTo>
                    <a:pt x="141" y="0"/>
                  </a:moveTo>
                  <a:lnTo>
                    <a:pt x="166" y="4"/>
                  </a:lnTo>
                  <a:lnTo>
                    <a:pt x="187" y="19"/>
                  </a:lnTo>
                  <a:lnTo>
                    <a:pt x="200" y="38"/>
                  </a:lnTo>
                  <a:lnTo>
                    <a:pt x="206" y="63"/>
                  </a:lnTo>
                  <a:lnTo>
                    <a:pt x="200" y="90"/>
                  </a:lnTo>
                  <a:lnTo>
                    <a:pt x="187" y="109"/>
                  </a:lnTo>
                  <a:lnTo>
                    <a:pt x="166" y="123"/>
                  </a:lnTo>
                  <a:lnTo>
                    <a:pt x="141" y="129"/>
                  </a:lnTo>
                  <a:lnTo>
                    <a:pt x="119" y="125"/>
                  </a:lnTo>
                  <a:lnTo>
                    <a:pt x="100" y="115"/>
                  </a:lnTo>
                  <a:lnTo>
                    <a:pt x="10" y="205"/>
                  </a:lnTo>
                  <a:lnTo>
                    <a:pt x="0" y="196"/>
                  </a:lnTo>
                  <a:lnTo>
                    <a:pt x="91" y="106"/>
                  </a:lnTo>
                  <a:lnTo>
                    <a:pt x="81" y="86"/>
                  </a:lnTo>
                  <a:lnTo>
                    <a:pt x="77" y="63"/>
                  </a:lnTo>
                  <a:lnTo>
                    <a:pt x="81" y="38"/>
                  </a:lnTo>
                  <a:lnTo>
                    <a:pt x="95" y="19"/>
                  </a:lnTo>
                  <a:lnTo>
                    <a:pt x="116" y="4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FE7F5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8"/>
            <p:cNvSpPr>
              <a:spLocks noEditPoints="1"/>
            </p:cNvSpPr>
            <p:nvPr/>
          </p:nvSpPr>
          <p:spPr bwMode="auto">
            <a:xfrm>
              <a:off x="9276006" y="5379895"/>
              <a:ext cx="537847" cy="366203"/>
            </a:xfrm>
            <a:custGeom>
              <a:avLst/>
              <a:gdLst>
                <a:gd name="T0" fmla="*/ 91 w 122"/>
                <a:gd name="T1" fmla="*/ 82 h 82"/>
                <a:gd name="T2" fmla="*/ 25 w 122"/>
                <a:gd name="T3" fmla="*/ 82 h 82"/>
                <a:gd name="T4" fmla="*/ 0 w 122"/>
                <a:gd name="T5" fmla="*/ 57 h 82"/>
                <a:gd name="T6" fmla="*/ 25 w 122"/>
                <a:gd name="T7" fmla="*/ 32 h 82"/>
                <a:gd name="T8" fmla="*/ 28 w 122"/>
                <a:gd name="T9" fmla="*/ 32 h 82"/>
                <a:gd name="T10" fmla="*/ 61 w 122"/>
                <a:gd name="T11" fmla="*/ 0 h 82"/>
                <a:gd name="T12" fmla="*/ 92 w 122"/>
                <a:gd name="T13" fmla="*/ 20 h 82"/>
                <a:gd name="T14" fmla="*/ 122 w 122"/>
                <a:gd name="T15" fmla="*/ 51 h 82"/>
                <a:gd name="T16" fmla="*/ 91 w 122"/>
                <a:gd name="T17" fmla="*/ 82 h 82"/>
                <a:gd name="T18" fmla="*/ 25 w 122"/>
                <a:gd name="T19" fmla="*/ 34 h 82"/>
                <a:gd name="T20" fmla="*/ 2 w 122"/>
                <a:gd name="T21" fmla="*/ 57 h 82"/>
                <a:gd name="T22" fmla="*/ 25 w 122"/>
                <a:gd name="T23" fmla="*/ 80 h 82"/>
                <a:gd name="T24" fmla="*/ 91 w 122"/>
                <a:gd name="T25" fmla="*/ 80 h 82"/>
                <a:gd name="T26" fmla="*/ 120 w 122"/>
                <a:gd name="T27" fmla="*/ 51 h 82"/>
                <a:gd name="T28" fmla="*/ 91 w 122"/>
                <a:gd name="T29" fmla="*/ 22 h 82"/>
                <a:gd name="T30" fmla="*/ 90 w 122"/>
                <a:gd name="T31" fmla="*/ 22 h 82"/>
                <a:gd name="T32" fmla="*/ 90 w 122"/>
                <a:gd name="T33" fmla="*/ 21 h 82"/>
                <a:gd name="T34" fmla="*/ 61 w 122"/>
                <a:gd name="T35" fmla="*/ 2 h 82"/>
                <a:gd name="T36" fmla="*/ 30 w 122"/>
                <a:gd name="T37" fmla="*/ 33 h 82"/>
                <a:gd name="T38" fmla="*/ 30 w 122"/>
                <a:gd name="T39" fmla="*/ 34 h 82"/>
                <a:gd name="T40" fmla="*/ 29 w 122"/>
                <a:gd name="T41" fmla="*/ 34 h 82"/>
                <a:gd name="T42" fmla="*/ 25 w 122"/>
                <a:gd name="T43" fmla="*/ 3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82">
                  <a:moveTo>
                    <a:pt x="91" y="82"/>
                  </a:moveTo>
                  <a:cubicBezTo>
                    <a:pt x="25" y="82"/>
                    <a:pt x="25" y="82"/>
                    <a:pt x="25" y="82"/>
                  </a:cubicBezTo>
                  <a:cubicBezTo>
                    <a:pt x="12" y="82"/>
                    <a:pt x="0" y="70"/>
                    <a:pt x="0" y="57"/>
                  </a:cubicBezTo>
                  <a:cubicBezTo>
                    <a:pt x="0" y="43"/>
                    <a:pt x="12" y="32"/>
                    <a:pt x="25" y="32"/>
                  </a:cubicBezTo>
                  <a:cubicBezTo>
                    <a:pt x="26" y="32"/>
                    <a:pt x="27" y="32"/>
                    <a:pt x="28" y="32"/>
                  </a:cubicBezTo>
                  <a:cubicBezTo>
                    <a:pt x="29" y="14"/>
                    <a:pt x="44" y="0"/>
                    <a:pt x="61" y="0"/>
                  </a:cubicBezTo>
                  <a:cubicBezTo>
                    <a:pt x="75" y="0"/>
                    <a:pt x="87" y="8"/>
                    <a:pt x="92" y="20"/>
                  </a:cubicBezTo>
                  <a:cubicBezTo>
                    <a:pt x="109" y="20"/>
                    <a:pt x="122" y="34"/>
                    <a:pt x="122" y="51"/>
                  </a:cubicBezTo>
                  <a:cubicBezTo>
                    <a:pt x="122" y="68"/>
                    <a:pt x="109" y="82"/>
                    <a:pt x="91" y="82"/>
                  </a:cubicBezTo>
                  <a:close/>
                  <a:moveTo>
                    <a:pt x="25" y="34"/>
                  </a:moveTo>
                  <a:cubicBezTo>
                    <a:pt x="13" y="34"/>
                    <a:pt x="2" y="44"/>
                    <a:pt x="2" y="57"/>
                  </a:cubicBezTo>
                  <a:cubicBezTo>
                    <a:pt x="2" y="69"/>
                    <a:pt x="13" y="80"/>
                    <a:pt x="25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107" y="80"/>
                    <a:pt x="120" y="67"/>
                    <a:pt x="120" y="51"/>
                  </a:cubicBezTo>
                  <a:cubicBezTo>
                    <a:pt x="120" y="35"/>
                    <a:pt x="107" y="22"/>
                    <a:pt x="91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5" y="9"/>
                    <a:pt x="74" y="2"/>
                    <a:pt x="61" y="2"/>
                  </a:cubicBezTo>
                  <a:cubicBezTo>
                    <a:pt x="44" y="2"/>
                    <a:pt x="30" y="16"/>
                    <a:pt x="30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7" y="34"/>
                    <a:pt x="25" y="34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rrow: Right 40"/>
            <p:cNvSpPr/>
            <p:nvPr/>
          </p:nvSpPr>
          <p:spPr bwMode="auto">
            <a:xfrm rot="5400000">
              <a:off x="9446643" y="5737518"/>
              <a:ext cx="196573" cy="202580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37" rIns="0" bIns="46637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47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5439">
                      <a:srgbClr val="F8F8F8"/>
                    </a:gs>
                    <a:gs pos="10000">
                      <a:srgbClr val="F8F8F8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H="1">
              <a:off x="6637168" y="6296454"/>
              <a:ext cx="3384811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H="1">
              <a:off x="7301472" y="2426972"/>
              <a:ext cx="33098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H="1" flipV="1">
              <a:off x="8318022" y="3963939"/>
              <a:ext cx="2293335" cy="17952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flipH="1">
              <a:off x="2339201" y="6296454"/>
              <a:ext cx="3379977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flipH="1">
              <a:off x="1907432" y="2477764"/>
              <a:ext cx="3290088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H="1">
              <a:off x="2011228" y="3923303"/>
              <a:ext cx="2156729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8219" y="3734387"/>
            <a:ext cx="1458827" cy="98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21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74638" y="3954463"/>
            <a:ext cx="8229599" cy="1625060"/>
          </a:xfrm>
        </p:spPr>
        <p:txBody>
          <a:bodyPr/>
          <a:lstStyle/>
          <a:p>
            <a:r>
              <a:rPr lang="en-US" dirty="0"/>
              <a:t>Azure Monitoring services</a:t>
            </a:r>
          </a:p>
          <a:p>
            <a:r>
              <a:rPr lang="en-US" dirty="0"/>
              <a:t>Operations Management Suite services</a:t>
            </a:r>
          </a:p>
          <a:p>
            <a:r>
              <a:rPr lang="en-US" dirty="0"/>
              <a:t>Azure Security Center</a:t>
            </a:r>
          </a:p>
        </p:txBody>
      </p:sp>
    </p:spTree>
    <p:extLst>
      <p:ext uri="{BB962C8B-B14F-4D97-AF65-F5344CB8AC3E}">
        <p14:creationId xmlns:p14="http://schemas.microsoft.com/office/powerpoint/2010/main" val="21539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enable application teams, and…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566221354"/>
              </p:ext>
            </p:extLst>
          </p:nvPr>
        </p:nvGraphicFramePr>
        <p:xfrm>
          <a:off x="274639" y="1212849"/>
          <a:ext cx="5486399" cy="5561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type="body" sz="quarter" idx="11"/>
          </p:nvPr>
        </p:nvSpPr>
        <p:spPr>
          <a:xfrm>
            <a:off x="6373002" y="2049462"/>
            <a:ext cx="5791201" cy="4038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Get access for your team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Define and set policies</a:t>
            </a:r>
          </a:p>
          <a:p>
            <a:pPr lvl="4"/>
            <a:r>
              <a:rPr lang="en-US" dirty="0"/>
              <a:t>Cloud resources</a:t>
            </a:r>
          </a:p>
          <a:p>
            <a:pPr lvl="4"/>
            <a:r>
              <a:rPr lang="en-US" dirty="0"/>
              <a:t>VM configuration</a:t>
            </a:r>
          </a:p>
          <a:p>
            <a:pPr lvl="4"/>
            <a:r>
              <a:rPr lang="en-US" dirty="0"/>
              <a:t>Monitoring, security, backup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Share standardized resources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Monitor, secure, and patch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Report on costs</a:t>
            </a:r>
          </a:p>
        </p:txBody>
      </p:sp>
    </p:spTree>
    <p:extLst>
      <p:ext uri="{BB962C8B-B14F-4D97-AF65-F5344CB8AC3E}">
        <p14:creationId xmlns:p14="http://schemas.microsoft.com/office/powerpoint/2010/main" val="27286621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6AF3319-9B68-42D0-8F2C-9796A565E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graphicEl>
                                              <a:dgm id="{06AF3319-9B68-42D0-8F2C-9796A565E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06AF3319-9B68-42D0-8F2C-9796A565E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64EA08-D2A8-47D3-AEB1-67213EFFC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graphicEl>
                                              <a:dgm id="{6564EA08-D2A8-47D3-AEB1-67213EFFC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graphicEl>
                                              <a:dgm id="{6564EA08-D2A8-47D3-AEB1-67213EFFC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367735-F409-4E1F-A0DE-A9BBB894D1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>
                                            <p:graphicEl>
                                              <a:dgm id="{FA367735-F409-4E1F-A0DE-A9BBB894D1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>
                                            <p:graphicEl>
                                              <a:dgm id="{FA367735-F409-4E1F-A0DE-A9BBB894D1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3E1AB29-6B26-4D9E-BD6E-D1CB574ED6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83E1AB29-6B26-4D9E-BD6E-D1CB574ED6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83E1AB29-6B26-4D9E-BD6E-D1CB574ED6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54AEC6-F682-45C6-8CE8-8CD2B2FEC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9A54AEC6-F682-45C6-8CE8-8CD2B2FEC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graphicEl>
                                              <a:dgm id="{9A54AEC6-F682-45C6-8CE8-8CD2B2FEC4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How to get and setup access</a:t>
            </a:r>
          </a:p>
        </p:txBody>
      </p:sp>
    </p:spTree>
    <p:extLst>
      <p:ext uri="{BB962C8B-B14F-4D97-AF65-F5344CB8AC3E}">
        <p14:creationId xmlns:p14="http://schemas.microsoft.com/office/powerpoint/2010/main" val="369070997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Resource Manager RBAC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5781676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chemeClr val="accent6"/>
                </a:solidFill>
              </a:rPr>
              <a:t>NEW: Mange Azure access at the tenant level</a:t>
            </a:r>
          </a:p>
          <a:p>
            <a:pPr lvl="1"/>
            <a:r>
              <a:rPr lang="en-US" dirty="0"/>
              <a:t>Only Azure AD Tenant Administrators can set RBAC at the tenant wide “/” scope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roleDefinitions at “/” are inherited by all ARM subscriptions, resource groups, and resources within the tenant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Only available via ARM REST API, for now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Recommend adding Azure Automation account service principal to automate changes across subscriptions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837237" y="1212849"/>
            <a:ext cx="6324601" cy="563721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r>
              <a:rPr lang="en-US" dirty="0">
                <a:latin typeface="Consolas" panose="020B0609020204030204" pitchFamily="49" charset="0"/>
              </a:rPr>
              <a:t>## Tenant admin calls elevateAccess action</a:t>
            </a:r>
          </a:p>
          <a:p>
            <a:r>
              <a:rPr lang="en-US" dirty="0">
                <a:latin typeface="Consolas" panose="020B0609020204030204" pitchFamily="49" charset="0"/>
              </a:rPr>
              <a:t>POST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https://management.azure.com/providers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/Microsoft.Authorization/elevateAccess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?api-version=2015-07-01</a:t>
            </a:r>
          </a:p>
          <a:p>
            <a:r>
              <a:rPr lang="en-US" dirty="0">
                <a:latin typeface="Consolas" panose="020B0609020204030204" pitchFamily="49" charset="0"/>
              </a:rPr>
              <a:t>## Assigns User Access Administrator role at “/” scope</a:t>
            </a:r>
          </a:p>
          <a:p>
            <a:r>
              <a:rPr lang="en-US" dirty="0">
                <a:latin typeface="Consolas" panose="020B0609020204030204" pitchFamily="49" charset="0"/>
              </a:rPr>
              <a:t>PUT 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https://management.azure.com/providers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/Microsoft.Authorization/roleAssignments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/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64736CA0-56D7-4A94-A551-973C2FE7888B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?api-version=2015-07-01</a:t>
            </a:r>
          </a:p>
          <a:p>
            <a:r>
              <a:rPr lang="en-US" dirty="0">
                <a:latin typeface="Consolas" panose="020B0609020204030204" pitchFamily="49" charset="0"/>
              </a:rPr>
              <a:t>## Request Body</a:t>
            </a:r>
          </a:p>
          <a:p>
            <a:r>
              <a:rPr lang="en-US" dirty="0">
                <a:latin typeface="Consolas" panose="020B0609020204030204" pitchFamily="49" charset="0"/>
              </a:rPr>
              <a:t>{ </a:t>
            </a:r>
            <a:br>
              <a:rPr lang="en-US" dirty="0">
                <a:latin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"properties“ </a:t>
            </a:r>
            <a:r>
              <a:rPr lang="en-US" dirty="0">
                <a:latin typeface="Consolas" panose="020B0609020204030204" pitchFamily="49" charset="0"/>
              </a:rPr>
              <a:t>: {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"roleDefinitionId“ </a:t>
            </a:r>
            <a:r>
              <a:rPr lang="en-US" dirty="0"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"providers/Microsoft.Authorization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                      /roleDefinitions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                      /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18d7d88d-d35e-4fb5-a5c3-7773c20a72d9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"principalId“ </a:t>
            </a:r>
            <a:r>
              <a:rPr lang="en-US" dirty="0"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cbc5e050-d7cd-4310-813b-4870be8ef5bb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"scope“ </a:t>
            </a:r>
            <a:r>
              <a:rPr lang="en-US" dirty="0"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"/“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latin typeface="Consolas" panose="020B0609020204030204" pitchFamily="49" charset="0"/>
              </a:rPr>
              <a:t>},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"id“ </a:t>
            </a:r>
            <a:r>
              <a:rPr lang="en-US" dirty="0"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"providers/Microsoft.Authorization/roleAssignments</a:t>
            </a:r>
            <a:b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</a:b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        /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64736CA0-56D7-4A94-A551-973C2FE7888B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"type“ </a:t>
            </a:r>
            <a:r>
              <a:rPr lang="en-US" dirty="0"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"Microsoft.Authorization/roleAssignments"</a:t>
            </a:r>
            <a:r>
              <a:rPr lang="en-US" dirty="0"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  "name“ </a:t>
            </a:r>
            <a:r>
              <a:rPr lang="en-US" dirty="0"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chemeClr val="accent1"/>
                </a:solidFill>
                <a:latin typeface="Consolas" panose="020B0609020204030204" pitchFamily="49" charset="0"/>
              </a:rPr>
              <a:t>"64736CA0-56D7-4A94-A551-973C2FE7888B"</a:t>
            </a:r>
          </a:p>
          <a:p>
            <a:r>
              <a:rPr lang="en-US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1585753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2C5385DD-25CC-4B4A-8E83-9D91F0EF820F}"/>
    </a:ext>
  </a:extLst>
</a:theme>
</file>

<file path=ppt/theme/theme2.xml><?xml version="1.0" encoding="utf-8"?>
<a:theme xmlns:a="http://schemas.openxmlformats.org/drawingml/2006/main" name="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D0C2E7D0-5C17-430B-90AA-64EE87CAC54C}"/>
    </a:ext>
  </a:extLst>
</a:theme>
</file>

<file path=ppt/theme/theme3.xml><?xml version="1.0" encoding="utf-8"?>
<a:theme xmlns:a="http://schemas.openxmlformats.org/drawingml/2006/main" name="1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.potx" id="{61D5EBA6-A23E-492C-8A07-E4BCB14E768B}" vid="{F00BE584-C693-46FD-AC24-CA0B4C734830}"/>
    </a:ext>
  </a:extLst>
</a:theme>
</file>

<file path=ppt/theme/theme4.xml><?xml version="1.0" encoding="utf-8"?>
<a:theme xmlns:a="http://schemas.openxmlformats.org/drawingml/2006/main" name="2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.potx" id="{CBE293B4-E8CE-4773-8118-C9AFF2860326}" vid="{2919AEDD-0101-441B-B6AF-1CDAE3B8CD78}"/>
    </a:ext>
  </a:extLst>
</a:theme>
</file>

<file path=ppt/theme/theme5.xml><?xml version="1.0" encoding="utf-8"?>
<a:theme xmlns:a="http://schemas.openxmlformats.org/drawingml/2006/main" name="IGNITE 2016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Segoe Pro">
      <a:majorFont>
        <a:latin typeface="Segoe Pro Light"/>
        <a:ea typeface=""/>
        <a:cs typeface=""/>
      </a:majorFont>
      <a:minorFont>
        <a:latin typeface="Segoe Pro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>
          <a:solidFill>
            <a:schemeClr val="tx2">
              <a:alpha val="50000"/>
            </a:schemeClr>
          </a:solidFill>
          <a:headEnd type="none" w="med" len="med"/>
          <a:tailEnd type="none" w="med" len="me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alpha val="50000"/>
            </a:schemeClr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" id="{08B3FEDF-27CE-477E-A1F2-9805036CC047}" vid="{FAEA17D4-DBCC-4BD5-B2C9-898528806C08}"/>
    </a:ext>
  </a:extLst>
</a:theme>
</file>

<file path=ppt/theme/theme6.xml><?xml version="1.0" encoding="utf-8"?>
<a:theme xmlns:a="http://schemas.openxmlformats.org/drawingml/2006/main" name="3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6_16x9_Template" id="{08B3FEDF-27CE-477E-A1F2-9805036CC047}" vid="{CD0BEC05-913A-4A4A-B174-12DECD18D25B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Georgia World Congress Center</TermName>
          <TermId xmlns="http://schemas.microsoft.com/office/infopath/2007/PartnerControls">ea0ece34-59a6-4d43-8d9e-d0f9e2a2f1ce</TermId>
        </TermInfo>
      </Terms>
    </d12e2661e9634d9aa98bbb375f31aced>
    <Event_x0020_Start_x0020_Date xmlns="01c77077-aee4-4b5f-bd4e-9cd40a6fff29">2016-09-25T07:00:00+00:00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Atlanta</TermName>
          <TermId xmlns="http://schemas.microsoft.com/office/infopath/2007/PartnerControls">01fb9831-5840-48a0-a576-3e48f42baa53</TermId>
        </TermInfo>
      </Terms>
    </iaa5f83406f94009a0f6a3e890699ff7>
    <External_x0020_Speaker xmlns="01c77077-aee4-4b5f-bd4e-9cd40a6fff29">Robert Reynolds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2016-09-29T04:00:00+00:00</Presentation_x0020_Date>
    <fc15c16204564de583b4c942b10d19ec xmlns="01c77077-aee4-4b5f-bd4e-9cd40a6fff29">
      <Terms xmlns="http://schemas.microsoft.com/office/infopath/2007/PartnerControls"/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</TermName>
          <TermId xmlns="http://schemas.microsoft.com/office/infopath/2007/PartnerControls">9323c522-fe4b-4922-816b-10a1920d7afb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Session_x0020_Code xmlns="01c77077-aee4-4b5f-bd4e-9cd40a6fff29">BRK2179</Session_x0020_Code>
    <Event_x0020_End_x0020_Date xmlns="01c77077-aee4-4b5f-bd4e-9cd40a6fff29">2016-09-30T07:00:00+00:00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 2016</TermName>
          <TermId xmlns="http://schemas.microsoft.com/office/infopath/2007/PartnerControls">e2f6a88c-86f9-4b25-a2af-b5c3afa8c82a</TermId>
        </TermInfo>
      </Terms>
    </TaxKeywordTaxHTField>
    <TaxCatchAll xmlns="230e9df3-be65-4c73-a93b-d1236ebd677e">
      <Value>174</Value>
      <Value>177</Value>
      <Value>176</Value>
      <Value>175</Value>
    </TaxCatchAll>
    <NumberofDownloads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2" ma:contentTypeDescription="" ma:contentTypeScope="" ma:versionID="8add498658ef06bbcf3bc1f2c97d938c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a14070d067e341e7ddc7e27ecc4a2d88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readOnly="false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www.w3.org/XML/1998/namespace"/>
    <ds:schemaRef ds:uri="230e9df3-be65-4c73-a93b-d1236ebd677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8ff673fc-3231-4e3a-893b-6d7f7cd32766"/>
    <ds:schemaRef ds:uri="http://schemas.openxmlformats.org/package/2006/metadata/core-properties"/>
    <ds:schemaRef ds:uri="http://purl.org/dc/dcmitype/"/>
    <ds:schemaRef ds:uri="01c77077-aee4-4b5f-bd4e-9cd40a6fff29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D8F288A-5131-4E80-AB86-F10FC03738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Microsoft_Ignite_2016_16x9_Template</Template>
  <TotalTime>6468</TotalTime>
  <Words>1600</Words>
  <Application>Microsoft Office PowerPoint</Application>
  <PresentationFormat>Custom</PresentationFormat>
  <Paragraphs>361</Paragraphs>
  <Slides>29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29</vt:i4>
      </vt:variant>
    </vt:vector>
  </HeadingPairs>
  <TitlesOfParts>
    <vt:vector size="43" baseType="lpstr">
      <vt:lpstr>Arial</vt:lpstr>
      <vt:lpstr>Calibri</vt:lpstr>
      <vt:lpstr>Consolas</vt:lpstr>
      <vt:lpstr>Segoe Pro Display</vt:lpstr>
      <vt:lpstr>Segoe Pro Light</vt:lpstr>
      <vt:lpstr>Segoe UI</vt:lpstr>
      <vt:lpstr>Segoe UI Light</vt:lpstr>
      <vt:lpstr>Wingdings</vt:lpstr>
      <vt:lpstr>5-50002_Ignite_Breakout_Template</vt:lpstr>
      <vt:lpstr>6-30537_Envision 2016 Concurrent Template_Dark</vt:lpstr>
      <vt:lpstr>1_5-50002_Ignite_Breakout_Template</vt:lpstr>
      <vt:lpstr>2_5-50002_Ignite_Breakout_Template</vt:lpstr>
      <vt:lpstr>IGNITE 2016</vt:lpstr>
      <vt:lpstr>3_5-50002_Ignite_Breakout_Template</vt:lpstr>
      <vt:lpstr>Managing Azure at Scale with Operations Management Suite</vt:lpstr>
      <vt:lpstr>Challenge for the organization</vt:lpstr>
      <vt:lpstr>How to enable beautiful things to happen in the cloud,  </vt:lpstr>
      <vt:lpstr>What services can you use</vt:lpstr>
      <vt:lpstr>Modern cloud management</vt:lpstr>
      <vt:lpstr>Demo</vt:lpstr>
      <vt:lpstr>How do you enable application teams, and…</vt:lpstr>
      <vt:lpstr>How to get and setup access</vt:lpstr>
      <vt:lpstr>Azure Resource Manager RBAC</vt:lpstr>
      <vt:lpstr>RBAC Roles for Management and Security</vt:lpstr>
      <vt:lpstr>Azure Resource Manager Locks</vt:lpstr>
      <vt:lpstr>How to enable management and security and setup policies</vt:lpstr>
      <vt:lpstr>Azure Automation (OMS) Runbooks</vt:lpstr>
      <vt:lpstr>Azure Automation (OMS) DSC Policies</vt:lpstr>
      <vt:lpstr>Demo</vt:lpstr>
      <vt:lpstr>How to make things better going forward</vt:lpstr>
      <vt:lpstr>Azure Resource Manager Policies</vt:lpstr>
      <vt:lpstr>Azure Templates</vt:lpstr>
      <vt:lpstr>Demo</vt:lpstr>
      <vt:lpstr>How to monitor and report on costs</vt:lpstr>
      <vt:lpstr>Microsoft Azure Enterprise Portal</vt:lpstr>
      <vt:lpstr>Windows Azure Enterprise Portal</vt:lpstr>
      <vt:lpstr>Data Platform</vt:lpstr>
      <vt:lpstr>Operations Management Suite + Azure</vt:lpstr>
      <vt:lpstr>Related Sessions</vt:lpstr>
      <vt:lpstr>PowerPoint Presentation</vt:lpstr>
      <vt:lpstr>Free IT Pro resources To advance your career in cloud technology</vt:lpstr>
      <vt:lpstr>PowerPoint Presentation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 your Azure Resources at scale with Operations Management Suite</dc:title>
  <dc:subject>&lt;Speech title here&gt;</dc:subject>
  <dc:creator>Robert D Reynolds</dc:creator>
  <cp:keywords>Microsoft Ignite 2016</cp:keywords>
  <dc:description>Template: Mitchell Derrey, Silverfox Productions_x000d_
Formatting: _x000d_
Audience Type:</dc:description>
  <cp:lastModifiedBy>MS Events 0093</cp:lastModifiedBy>
  <cp:revision>2954</cp:revision>
  <dcterms:created xsi:type="dcterms:W3CDTF">2016-08-25T18:52:10Z</dcterms:created>
  <dcterms:modified xsi:type="dcterms:W3CDTF">2016-09-29T18:04:05Z</dcterms:modified>
  <cp:category>Microsoft Ignite 2016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177;#Georgia World Congress Center|ea0ece34-59a6-4d43-8d9e-d0f9e2a2f1ce</vt:lpwstr>
  </property>
  <property fmtid="{D5CDD505-2E9C-101B-9397-08002B2CF9AE}" pid="7" name="Track">
    <vt:lpwstr/>
  </property>
  <property fmtid="{D5CDD505-2E9C-101B-9397-08002B2CF9AE}" pid="8" name="Event Location">
    <vt:lpwstr>176;#Atlanta|01fb9831-5840-48a0-a576-3e48f42baa53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174;#Microsoft Ignite 2016|e2f6a88c-86f9-4b25-a2af-b5c3afa8c82a</vt:lpwstr>
  </property>
  <property fmtid="{D5CDD505-2E9C-101B-9397-08002B2CF9AE}" pid="12" name="Audience1">
    <vt:lpwstr/>
  </property>
  <property fmtid="{D5CDD505-2E9C-101B-9397-08002B2CF9AE}" pid="13" name="Event Name">
    <vt:lpwstr>175;#Microsoft Ignite|9323c522-fe4b-4922-816b-10a1920d7afb</vt:lpwstr>
  </property>
</Properties>
</file>